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9" r:id="rId3"/>
    <p:sldId id="286" r:id="rId4"/>
    <p:sldId id="302" r:id="rId5"/>
    <p:sldId id="303" r:id="rId6"/>
    <p:sldId id="304" r:id="rId7"/>
    <p:sldId id="296" r:id="rId8"/>
    <p:sldId id="297" r:id="rId9"/>
    <p:sldId id="290" r:id="rId10"/>
    <p:sldId id="298" r:id="rId11"/>
    <p:sldId id="305" r:id="rId12"/>
    <p:sldId id="300" r:id="rId13"/>
    <p:sldId id="301" r:id="rId14"/>
    <p:sldId id="306" r:id="rId15"/>
    <p:sldId id="307" r:id="rId16"/>
    <p:sldId id="285"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29.3.2019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29.3.2019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29.3.2019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29.3.2019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29.3.2019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29.3.2019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29.3.2019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29.3.2019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29.3.2019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29.3.2019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29.3.2019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29.3.2019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29.3.2019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29.3.2019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11</a:t>
            </a:fld>
            <a:endParaRPr lang="cs-CZ"/>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9353" y="2290419"/>
            <a:ext cx="3541712" cy="16208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276872"/>
            <a:ext cx="3395663" cy="16208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Šipka doprava 4"/>
          <p:cNvSpPr>
            <a:spLocks noChangeArrowheads="1"/>
          </p:cNvSpPr>
          <p:nvPr/>
        </p:nvSpPr>
        <p:spPr bwMode="auto">
          <a:xfrm>
            <a:off x="3943603" y="2577757"/>
            <a:ext cx="723900" cy="217487"/>
          </a:xfrm>
          <a:prstGeom prst="rightArrow">
            <a:avLst>
              <a:gd name="adj1" fmla="val 50000"/>
              <a:gd name="adj2" fmla="val 49711"/>
            </a:avLst>
          </a:prstGeom>
          <a:solidFill>
            <a:srgbClr val="FF0000"/>
          </a:solidFill>
          <a:ln w="9525" algn="ctr">
            <a:solidFill>
              <a:schemeClr val="tx1"/>
            </a:solidFill>
            <a:round/>
            <a:headEnd/>
            <a:tailEnd/>
          </a:ln>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accent2"/>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tx1"/>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cs-CZ" altLang="cs-CZ" sz="1800">
              <a:latin typeface="Arial" charset="0"/>
            </a:endParaRPr>
          </a:p>
        </p:txBody>
      </p:sp>
      <p:sp>
        <p:nvSpPr>
          <p:cNvPr id="6" name="TextovéPole 5"/>
          <p:cNvSpPr txBox="1"/>
          <p:nvPr/>
        </p:nvSpPr>
        <p:spPr>
          <a:xfrm>
            <a:off x="835597" y="1844824"/>
            <a:ext cx="1073499" cy="307777"/>
          </a:xfrm>
          <a:prstGeom prst="rect">
            <a:avLst/>
          </a:prstGeom>
          <a:noFill/>
        </p:spPr>
        <p:txBody>
          <a:bodyPr wrap="none" rtlCol="0">
            <a:spAutoFit/>
          </a:bodyPr>
          <a:lstStyle/>
          <a:p>
            <a:r>
              <a:rPr lang="cs-CZ" sz="1400" b="1" dirty="0" err="1" smtClean="0"/>
              <a:t>Payoff</a:t>
            </a:r>
            <a:r>
              <a:rPr lang="cs-CZ" sz="1400" b="1" dirty="0" smtClean="0"/>
              <a:t> table</a:t>
            </a:r>
            <a:endParaRPr lang="cs-CZ" sz="1400" b="1" dirty="0"/>
          </a:p>
        </p:txBody>
      </p:sp>
      <p:sp>
        <p:nvSpPr>
          <p:cNvPr id="7" name="TextovéPole 6"/>
          <p:cNvSpPr txBox="1"/>
          <p:nvPr/>
        </p:nvSpPr>
        <p:spPr>
          <a:xfrm>
            <a:off x="4572000" y="1838376"/>
            <a:ext cx="1891736" cy="307777"/>
          </a:xfrm>
          <a:prstGeom prst="rect">
            <a:avLst/>
          </a:prstGeom>
          <a:noFill/>
        </p:spPr>
        <p:txBody>
          <a:bodyPr wrap="none" rtlCol="0">
            <a:spAutoFit/>
          </a:bodyPr>
          <a:lstStyle/>
          <a:p>
            <a:r>
              <a:rPr lang="cs-CZ" sz="1400" b="1" dirty="0" err="1"/>
              <a:t>Opportunity</a:t>
            </a:r>
            <a:r>
              <a:rPr lang="cs-CZ" sz="1400" b="1" dirty="0"/>
              <a:t> </a:t>
            </a:r>
            <a:r>
              <a:rPr lang="cs-CZ" sz="1400" b="1" dirty="0" err="1"/>
              <a:t>loss</a:t>
            </a:r>
            <a:r>
              <a:rPr lang="cs-CZ" sz="1400" b="1" dirty="0"/>
              <a:t> table </a:t>
            </a:r>
            <a:endParaRPr lang="cs-CZ" sz="1400" b="1" dirty="0"/>
          </a:p>
        </p:txBody>
      </p:sp>
      <p:sp>
        <p:nvSpPr>
          <p:cNvPr id="8" name="Obdélník 7"/>
          <p:cNvSpPr/>
          <p:nvPr/>
        </p:nvSpPr>
        <p:spPr>
          <a:xfrm>
            <a:off x="1362975" y="733346"/>
            <a:ext cx="6408712" cy="369332"/>
          </a:xfrm>
          <a:prstGeom prst="rect">
            <a:avLst/>
          </a:prstGeom>
        </p:spPr>
        <p:txBody>
          <a:bodyPr wrap="square">
            <a:spAutoFit/>
          </a:bodyPr>
          <a:lstStyle/>
          <a:p>
            <a:r>
              <a:rPr lang="cs-CZ" b="1" dirty="0" err="1"/>
              <a:t>MinMax</a:t>
            </a:r>
            <a:r>
              <a:rPr lang="cs-CZ" dirty="0"/>
              <a:t> (</a:t>
            </a:r>
            <a:r>
              <a:rPr lang="cs-CZ" dirty="0" err="1"/>
              <a:t>Savage</a:t>
            </a:r>
            <a:r>
              <a:rPr lang="cs-CZ" dirty="0"/>
              <a:t>) -vypočítám ztráty a nasadím </a:t>
            </a:r>
            <a:r>
              <a:rPr lang="cs-CZ" dirty="0" err="1"/>
              <a:t>MinMax</a:t>
            </a:r>
            <a:r>
              <a:rPr lang="cs-CZ" dirty="0"/>
              <a:t> </a:t>
            </a:r>
          </a:p>
        </p:txBody>
      </p:sp>
    </p:spTree>
    <p:extLst>
      <p:ext uri="{BB962C8B-B14F-4D97-AF65-F5344CB8AC3E}">
        <p14:creationId xmlns:p14="http://schemas.microsoft.com/office/powerpoint/2010/main" val="340201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12</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xmlns:a14="http://schemas.microsoft.com/office/drawing/2010/main">
        <mc:Choice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(benefit, profit)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dirty="0" smtClean="0"/>
                  <a:t>α = risk parameter (if 100 % optimistic -&gt;</a:t>
                </a:r>
                <a:r>
                  <a:rPr lang="en-US" b="1" dirty="0" smtClean="0"/>
                  <a:t>α=1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r>
                  <a:rPr lang="en-US"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xmlns="">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r="-551"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en-US" sz="1600" dirty="0" smtClean="0"/>
              <a:t>Hurwitz criterion allows to choose strategies depending on inclination </a:t>
            </a:r>
            <a:r>
              <a:rPr lang="en-AU" sz="1600" dirty="0" smtClean="0"/>
              <a:t>to </a:t>
            </a:r>
            <a:r>
              <a:rPr lang="en-US" sz="1600" dirty="0" smtClean="0"/>
              <a:t>risk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FF0000"/>
                </a:solidFill>
              </a:rPr>
              <a:t>Example on the next slide</a:t>
            </a:r>
            <a:endParaRPr lang="en-ZA"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13</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386039599"/>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a:t>
                      </a:r>
                      <a:r>
                        <a:rPr lang="cs-CZ" sz="1200" b="0" dirty="0">
                          <a:solidFill>
                            <a:schemeClr val="tx2">
                              <a:lumMod val="60000"/>
                              <a:lumOff val="40000"/>
                            </a:schemeClr>
                          </a:solidFill>
                          <a:effectLst/>
                        </a:rPr>
                        <a:t> </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mc:Choice xmlns:a14="http://schemas.microsoft.com/office/drawing/2010/main"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0,8,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=1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chemeClr val="tx2">
                        <a:lumMod val="60000"/>
                        <a:lumOff val="40000"/>
                      </a:schemeClr>
                    </a:solidFill>
                  </a:rPr>
                  <a:t>5,2</a:t>
                </a:r>
                <a:r>
                  <a:rPr lang="cs-CZ" dirty="0" smtClean="0"/>
                  <a:t> ; 4,6 </a:t>
                </a:r>
                <a:r>
                  <a:rPr lang="en-US" dirty="0" smtClean="0"/>
                  <a:t>}</a:t>
                </a:r>
                <a:r>
                  <a:rPr lang="cs-CZ" dirty="0" smtClean="0"/>
                  <a:t> = </a:t>
                </a:r>
                <a:r>
                  <a:rPr lang="cs-CZ" b="1" dirty="0" smtClean="0">
                    <a:solidFill>
                      <a:srgbClr val="00B050"/>
                    </a:solidFill>
                  </a:rPr>
                  <a:t>5,8</a:t>
                </a:r>
                <a:r>
                  <a:rPr lang="cs-CZ" dirty="0" smtClean="0"/>
                  <a:t> </a:t>
                </a:r>
                <a:endParaRPr lang="en-US" dirty="0"/>
              </a:p>
            </p:txBody>
          </p:sp>
        </mc:Choice>
        <mc:Fallback>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7092198" cy="369332"/>
          </a:xfrm>
          <a:prstGeom prst="rect">
            <a:avLst/>
          </a:prstGeom>
          <a:noFill/>
        </p:spPr>
        <p:txBody>
          <a:bodyPr wrap="none" rtlCol="0">
            <a:spAutoFit/>
          </a:bodyPr>
          <a:lstStyle/>
          <a:p>
            <a:r>
              <a:rPr lang="cs-CZ" dirty="0" smtClean="0"/>
              <a:t>                     </a:t>
            </a:r>
            <a:r>
              <a:rPr lang="cs-CZ" dirty="0" err="1" smtClean="0"/>
              <a:t>Where</a:t>
            </a:r>
            <a:r>
              <a:rPr lang="cs-CZ" dirty="0" smtClean="0"/>
              <a:t> </a:t>
            </a:r>
            <a:r>
              <a:rPr lang="cs-CZ" dirty="0" smtClean="0">
                <a:solidFill>
                  <a:srgbClr val="00B050"/>
                </a:solidFill>
              </a:rPr>
              <a:t>5,8</a:t>
            </a:r>
            <a:r>
              <a:rPr lang="cs-CZ" dirty="0" smtClean="0"/>
              <a:t>=7*0,8+(1-0,8)*1=5,6+0,2; </a:t>
            </a:r>
            <a:r>
              <a:rPr lang="cs-CZ" dirty="0" smtClean="0">
                <a:solidFill>
                  <a:schemeClr val="tx2">
                    <a:lumMod val="60000"/>
                    <a:lumOff val="40000"/>
                  </a:schemeClr>
                </a:solidFill>
              </a:rPr>
              <a:t>5,2</a:t>
            </a:r>
            <a:r>
              <a:rPr lang="cs-CZ" dirty="0" smtClean="0"/>
              <a:t>=6*0,8+(1-0,8)*2,…….</a:t>
            </a:r>
            <a:endParaRPr lang="cs-CZ" dirty="0"/>
          </a:p>
        </p:txBody>
      </p:sp>
    </p:spTree>
    <p:extLst>
      <p:ext uri="{BB962C8B-B14F-4D97-AF65-F5344CB8AC3E}">
        <p14:creationId xmlns:p14="http://schemas.microsoft.com/office/powerpoint/2010/main" val="61217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Hurwitzovo</a:t>
            </a:r>
            <a:r>
              <a:rPr lang="cs-CZ" dirty="0" smtClean="0"/>
              <a:t> pravidlo- příklad2</a:t>
            </a:r>
            <a:endParaRPr lang="cs-CZ" dirty="0"/>
          </a:p>
        </p:txBody>
      </p:sp>
      <p:sp>
        <p:nvSpPr>
          <p:cNvPr id="3" name="Zástupný symbol pro číslo snímku 2"/>
          <p:cNvSpPr>
            <a:spLocks noGrp="1"/>
          </p:cNvSpPr>
          <p:nvPr>
            <p:ph type="sldNum" sz="quarter" idx="12"/>
          </p:nvPr>
        </p:nvSpPr>
        <p:spPr/>
        <p:txBody>
          <a:bodyPr/>
          <a:lstStyle/>
          <a:p>
            <a:fld id="{CC05A776-8594-4643-8B23-C6D16F173EE0}" type="slidenum">
              <a:rPr lang="cs-CZ" smtClean="0"/>
              <a:t>14</a:t>
            </a:fld>
            <a:endParaRPr lang="cs-CZ"/>
          </a:p>
        </p:txBody>
      </p:sp>
      <p:sp>
        <p:nvSpPr>
          <p:cNvPr id="4" name="TextovéPole 3"/>
          <p:cNvSpPr txBox="1"/>
          <p:nvPr/>
        </p:nvSpPr>
        <p:spPr>
          <a:xfrm>
            <a:off x="323528" y="1416659"/>
            <a:ext cx="8135689" cy="1815882"/>
          </a:xfrm>
          <a:prstGeom prst="rect">
            <a:avLst/>
          </a:prstGeom>
          <a:noFill/>
        </p:spPr>
        <p:txBody>
          <a:bodyPr wrap="none" rtlCol="0">
            <a:spAutoFit/>
          </a:bodyPr>
          <a:lstStyle/>
          <a:p>
            <a:r>
              <a:rPr lang="cs-CZ" sz="1600" dirty="0" smtClean="0"/>
              <a:t>Chceme jako softwarová firma dodat na trh novou aplikaci plánování </a:t>
            </a:r>
          </a:p>
          <a:p>
            <a:r>
              <a:rPr lang="cs-CZ" sz="1600" dirty="0" smtClean="0"/>
              <a:t>zdrojů s konečnými kapacitami (</a:t>
            </a:r>
            <a:r>
              <a:rPr lang="cs-CZ" sz="1600" dirty="0" err="1" smtClean="0"/>
              <a:t>Advance</a:t>
            </a:r>
            <a:r>
              <a:rPr lang="cs-CZ" sz="1600" dirty="0" smtClean="0"/>
              <a:t> </a:t>
            </a:r>
            <a:r>
              <a:rPr lang="cs-CZ" sz="1600" dirty="0" err="1" smtClean="0"/>
              <a:t>Planning</a:t>
            </a:r>
            <a:r>
              <a:rPr lang="cs-CZ" sz="1600" dirty="0" smtClean="0"/>
              <a:t> and </a:t>
            </a:r>
            <a:r>
              <a:rPr lang="cs-CZ" sz="1600" dirty="0" err="1" smtClean="0"/>
              <a:t>Scheduling</a:t>
            </a:r>
            <a:r>
              <a:rPr lang="cs-CZ" sz="1600" dirty="0" smtClean="0"/>
              <a:t>) pro MS Dynamics NAV 2016. </a:t>
            </a:r>
          </a:p>
          <a:p>
            <a:endParaRPr lang="cs-CZ" sz="1600" dirty="0" smtClean="0"/>
          </a:p>
          <a:p>
            <a:r>
              <a:rPr lang="cs-CZ" sz="1600" dirty="0" smtClean="0"/>
              <a:t>Očekáváme různé typy poptávky podle charakteru průmyslu a tedy i využití dodávané aplikace </a:t>
            </a:r>
          </a:p>
          <a:p>
            <a:r>
              <a:rPr lang="cs-CZ" sz="1600" dirty="0" smtClean="0"/>
              <a:t> a komplexnosti aplikace (doplnění stávajícího plánovacího algoritmu,  jednoduchá varianta, </a:t>
            </a:r>
          </a:p>
          <a:p>
            <a:r>
              <a:rPr lang="cs-CZ" sz="1600" dirty="0" smtClean="0"/>
              <a:t>komplexní varianta, varianta rozšířená o řízení projektů (ne pouze pro výrobu) .</a:t>
            </a:r>
          </a:p>
          <a:p>
            <a:r>
              <a:rPr lang="cs-CZ" sz="1600" b="1" dirty="0" smtClean="0"/>
              <a:t>Varianta = Alternativa</a:t>
            </a:r>
            <a:endParaRPr lang="cs-CZ" sz="1600" b="1" dirty="0"/>
          </a:p>
        </p:txBody>
      </p:sp>
      <p:graphicFrame>
        <p:nvGraphicFramePr>
          <p:cNvPr id="5" name="Tabulka 4"/>
          <p:cNvGraphicFramePr>
            <a:graphicFrameLocks noGrp="1"/>
          </p:cNvGraphicFramePr>
          <p:nvPr>
            <p:extLst>
              <p:ext uri="{D42A27DB-BD31-4B8C-83A1-F6EECF244321}">
                <p14:modId xmlns:p14="http://schemas.microsoft.com/office/powerpoint/2010/main" val="4215320977"/>
              </p:ext>
            </p:extLst>
          </p:nvPr>
        </p:nvGraphicFramePr>
        <p:xfrm>
          <a:off x="323528" y="3356992"/>
          <a:ext cx="8229599" cy="2818351"/>
        </p:xfrm>
        <a:graphic>
          <a:graphicData uri="http://schemas.openxmlformats.org/drawingml/2006/table">
            <a:tbl>
              <a:tblPr>
                <a:tableStyleId>{5C22544A-7EE6-4342-B048-85BDC9FD1C3A}</a:tableStyleId>
              </a:tblPr>
              <a:tblGrid>
                <a:gridCol w="1889273"/>
                <a:gridCol w="750704"/>
                <a:gridCol w="778856"/>
                <a:gridCol w="750704"/>
                <a:gridCol w="853927"/>
                <a:gridCol w="591180"/>
                <a:gridCol w="487958"/>
                <a:gridCol w="738193"/>
                <a:gridCol w="788240"/>
                <a:gridCol w="600564"/>
              </a:tblGrid>
              <a:tr h="187890">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O1</a:t>
                      </a:r>
                      <a:endParaRPr lang="cs-CZ" sz="1100" b="1"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O2</a:t>
                      </a:r>
                      <a:endParaRPr lang="cs-CZ" sz="1100" b="1"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O3</a:t>
                      </a:r>
                      <a:endParaRPr lang="cs-CZ" sz="1100" b="1"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O4</a:t>
                      </a:r>
                      <a:endParaRPr lang="cs-CZ" sz="1100" b="1"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375781">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ctr" fontAlgn="ctr"/>
                      <a:r>
                        <a:rPr lang="cs-CZ" sz="1100" u="none" strike="noStrike">
                          <a:effectLst/>
                        </a:rPr>
                        <a:t>Velká poptávka </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Střední poptávka</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Malá poptávka </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Zanedbatelná poptávka</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Max</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Min</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alfa*a1</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(1-alfa)*bi</a:t>
                      </a:r>
                      <a:endParaRPr lang="cs-CZ" sz="1100" b="0" i="0" u="none" strike="noStrike">
                        <a:solidFill>
                          <a:srgbClr val="000000"/>
                        </a:solidFill>
                        <a:effectLst/>
                        <a:latin typeface="Calibri"/>
                      </a:endParaRPr>
                    </a:p>
                  </a:txBody>
                  <a:tcPr marL="9395" marR="9395" marT="9395" marB="0" anchor="ctr"/>
                </a:tc>
                <a:tc>
                  <a:txBody>
                    <a:bodyPr/>
                    <a:lstStyle/>
                    <a:p>
                      <a:pPr algn="ctr" fontAlgn="ctr"/>
                      <a:r>
                        <a:rPr lang="cs-CZ" sz="1100" u="none" strike="noStrike">
                          <a:effectLst/>
                        </a:rPr>
                        <a:t>P</a:t>
                      </a:r>
                      <a:endParaRPr lang="cs-CZ" sz="1100" b="1" i="0" u="none" strike="noStrike">
                        <a:solidFill>
                          <a:srgbClr val="000000"/>
                        </a:solidFill>
                        <a:effectLst/>
                        <a:latin typeface="Calibri"/>
                      </a:endParaRPr>
                    </a:p>
                  </a:txBody>
                  <a:tcPr marL="9395" marR="9395" marT="9395" marB="0" anchor="ctr"/>
                </a:tc>
              </a:tr>
              <a:tr h="187890">
                <a:tc>
                  <a:txBody>
                    <a:bodyPr/>
                    <a:lstStyle/>
                    <a:p>
                      <a:pPr algn="l" fontAlgn="b"/>
                      <a:r>
                        <a:rPr lang="cs-CZ" sz="1100" u="none" strike="noStrike">
                          <a:effectLst/>
                        </a:rPr>
                        <a:t>Alternativa </a:t>
                      </a:r>
                      <a:endParaRPr lang="cs-CZ" sz="1100" b="1"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a</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b</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c>
                  <a:txBody>
                    <a:bodyPr/>
                    <a:lstStyle/>
                    <a:p>
                      <a:pPr algn="l" fontAlgn="b"/>
                      <a:r>
                        <a:rPr lang="cs-CZ" sz="1100" u="none" strike="noStrike">
                          <a:effectLst/>
                        </a:rPr>
                        <a:t> </a:t>
                      </a:r>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Doplnění algoritmu MPR-II</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3</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3,2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0,2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3,4</a:t>
                      </a:r>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Jednoduchá varianta </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10</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11</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9,6</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0,4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10</a:t>
                      </a:r>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Komplexní varianta</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13</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7</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3</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13</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3</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10,4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0,6</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11</a:t>
                      </a:r>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Komplexní varianta + projekty</a:t>
                      </a:r>
                      <a:endParaRPr lang="cs-CZ" sz="1100" b="1" i="0" u="none" strike="noStrike">
                        <a:solidFill>
                          <a:srgbClr val="FF0000"/>
                        </a:solidFill>
                        <a:effectLst/>
                        <a:latin typeface="Calibri"/>
                      </a:endParaRPr>
                    </a:p>
                  </a:txBody>
                  <a:tcPr marL="9395" marR="9395" marT="9395" marB="0" anchor="b"/>
                </a:tc>
                <a:tc>
                  <a:txBody>
                    <a:bodyPr/>
                    <a:lstStyle/>
                    <a:p>
                      <a:pPr algn="ctr" fontAlgn="b"/>
                      <a:r>
                        <a:rPr lang="cs-CZ" sz="1100" u="none" strike="noStrike">
                          <a:effectLst/>
                        </a:rPr>
                        <a:t>14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14</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11,2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0,2</a:t>
                      </a:r>
                      <a:endParaRPr lang="cs-CZ" sz="1100" b="0" i="0" u="none" strike="noStrike">
                        <a:solidFill>
                          <a:srgbClr val="000000"/>
                        </a:solidFill>
                        <a:effectLst/>
                        <a:latin typeface="Calibri"/>
                      </a:endParaRPr>
                    </a:p>
                  </a:txBody>
                  <a:tcPr marL="9395" marR="9395" marT="9395" marB="0" anchor="b"/>
                </a:tc>
                <a:tc>
                  <a:txBody>
                    <a:bodyPr/>
                    <a:lstStyle/>
                    <a:p>
                      <a:pPr algn="ctr" fontAlgn="b"/>
                      <a:r>
                        <a:rPr lang="cs-CZ" sz="1100" u="none" strike="noStrike">
                          <a:effectLst/>
                        </a:rPr>
                        <a:t>11,4</a:t>
                      </a:r>
                      <a:endParaRPr lang="cs-CZ" sz="1100" b="1" i="0" u="none" strike="noStrike">
                        <a:solidFill>
                          <a:srgbClr val="FF0000"/>
                        </a:solidFill>
                        <a:effectLst/>
                        <a:latin typeface="Calibri"/>
                      </a:endParaRPr>
                    </a:p>
                  </a:txBody>
                  <a:tcPr marL="9395" marR="9395" marT="9395" marB="0" anchor="b"/>
                </a:tc>
              </a:tr>
              <a:tr h="187890">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Optimista/pesimista = 0,8 = alfa</a:t>
                      </a:r>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l" fontAlgn="b"/>
                      <a:r>
                        <a:rPr lang="cs-CZ" sz="1100" u="none" strike="noStrike">
                          <a:effectLst/>
                        </a:rPr>
                        <a:t>P=max{alfa*ai + (1-ALFA)*bi}</a:t>
                      </a:r>
                      <a:endParaRPr lang="cs-CZ" sz="1100" b="1"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ctr" fontAlgn="b"/>
                      <a:r>
                        <a:rPr lang="cs-CZ" sz="1100" u="none" strike="noStrike">
                          <a:effectLst/>
                        </a:rPr>
                        <a:t>0,2</a:t>
                      </a:r>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r>
              <a:tr h="187890">
                <a:tc>
                  <a:txBody>
                    <a:bodyPr/>
                    <a:lstStyle/>
                    <a:p>
                      <a:pPr algn="ctr" fontAlgn="b"/>
                      <a:r>
                        <a:rPr lang="cs-CZ" sz="1100" u="none" strike="noStrike">
                          <a:effectLst/>
                        </a:rPr>
                        <a:t>0,8</a:t>
                      </a:r>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a:solidFill>
                          <a:srgbClr val="000000"/>
                        </a:solidFill>
                        <a:effectLst/>
                        <a:latin typeface="Calibri"/>
                      </a:endParaRPr>
                    </a:p>
                  </a:txBody>
                  <a:tcPr marL="9395" marR="9395" marT="9395" marB="0" anchor="b"/>
                </a:tc>
                <a:tc>
                  <a:txBody>
                    <a:bodyPr/>
                    <a:lstStyle/>
                    <a:p>
                      <a:pPr algn="l" fontAlgn="b"/>
                      <a:endParaRPr lang="cs-CZ" sz="1100" b="0" i="0" u="none" strike="noStrike" dirty="0">
                        <a:solidFill>
                          <a:srgbClr val="000000"/>
                        </a:solidFill>
                        <a:effectLst/>
                        <a:latin typeface="Calibri"/>
                      </a:endParaRPr>
                    </a:p>
                  </a:txBody>
                  <a:tcPr marL="9395" marR="9395" marT="9395" marB="0" anchor="b"/>
                </a:tc>
              </a:tr>
            </a:tbl>
          </a:graphicData>
        </a:graphic>
      </p:graphicFrame>
    </p:spTree>
    <p:extLst>
      <p:ext uri="{BB962C8B-B14F-4D97-AF65-F5344CB8AC3E}">
        <p14:creationId xmlns:p14="http://schemas.microsoft.com/office/powerpoint/2010/main" val="2193849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Laplaceovo</a:t>
            </a:r>
            <a:r>
              <a:rPr lang="cs-CZ" dirty="0" smtClean="0"/>
              <a:t> pravidlo </a:t>
            </a:r>
            <a:endParaRPr lang="cs-CZ" dirty="0"/>
          </a:p>
        </p:txBody>
      </p:sp>
      <p:sp>
        <p:nvSpPr>
          <p:cNvPr id="3" name="Zástupný symbol pro číslo snímku 2"/>
          <p:cNvSpPr>
            <a:spLocks noGrp="1"/>
          </p:cNvSpPr>
          <p:nvPr>
            <p:ph type="sldNum" sz="quarter" idx="12"/>
          </p:nvPr>
        </p:nvSpPr>
        <p:spPr/>
        <p:txBody>
          <a:bodyPr/>
          <a:lstStyle/>
          <a:p>
            <a:fld id="{CC05A776-8594-4643-8B23-C6D16F173EE0}" type="slidenum">
              <a:rPr lang="cs-CZ" smtClean="0"/>
              <a:t>15</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4138640301"/>
              </p:ext>
            </p:extLst>
          </p:nvPr>
        </p:nvGraphicFramePr>
        <p:xfrm>
          <a:off x="457199" y="2709919"/>
          <a:ext cx="8229602" cy="2303255"/>
        </p:xfrm>
        <a:graphic>
          <a:graphicData uri="http://schemas.openxmlformats.org/drawingml/2006/table">
            <a:tbl>
              <a:tblPr>
                <a:tableStyleId>{5C22544A-7EE6-4342-B048-85BDC9FD1C3A}</a:tableStyleId>
              </a:tblPr>
              <a:tblGrid>
                <a:gridCol w="1760779"/>
                <a:gridCol w="699647"/>
                <a:gridCol w="725884"/>
                <a:gridCol w="699647"/>
                <a:gridCol w="795849"/>
                <a:gridCol w="550972"/>
                <a:gridCol w="454771"/>
                <a:gridCol w="687987"/>
                <a:gridCol w="734630"/>
                <a:gridCol w="559718"/>
                <a:gridCol w="559718"/>
              </a:tblGrid>
              <a:tr h="193220">
                <a:tc>
                  <a:txBody>
                    <a:bodyPr/>
                    <a:lstStyle/>
                    <a:p>
                      <a:pPr algn="l" fontAlgn="b"/>
                      <a:endParaRPr lang="cs-CZ" sz="1000" b="0" i="0" u="none" strike="noStrike" dirty="0">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r>
              <a:tr h="193220">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O1</a:t>
                      </a:r>
                      <a:endParaRPr lang="cs-CZ" sz="1000" b="1"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O2</a:t>
                      </a:r>
                      <a:endParaRPr lang="cs-CZ" sz="1000" b="1"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O3</a:t>
                      </a:r>
                      <a:endParaRPr lang="cs-CZ" sz="1000" b="1"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O4</a:t>
                      </a:r>
                      <a:endParaRPr lang="cs-CZ" sz="1000" b="1"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r>
              <a:tr h="386441">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ctr" fontAlgn="ctr"/>
                      <a:r>
                        <a:rPr lang="cs-CZ" sz="1000" u="none" strike="noStrike" dirty="0">
                          <a:effectLst/>
                        </a:rPr>
                        <a:t>Velká poptávka </a:t>
                      </a:r>
                      <a:endParaRPr lang="cs-CZ" sz="1000" b="0" i="0" u="none" strike="noStrike" dirty="0">
                        <a:solidFill>
                          <a:srgbClr val="000000"/>
                        </a:solidFill>
                        <a:effectLst/>
                        <a:latin typeface="Calibri"/>
                      </a:endParaRPr>
                    </a:p>
                  </a:txBody>
                  <a:tcPr marL="8755" marR="8755" marT="8755" marB="0" anchor="ctr"/>
                </a:tc>
                <a:tc>
                  <a:txBody>
                    <a:bodyPr/>
                    <a:lstStyle/>
                    <a:p>
                      <a:pPr algn="ctr" fontAlgn="ctr"/>
                      <a:r>
                        <a:rPr lang="cs-CZ" sz="1000" u="none" strike="noStrike">
                          <a:effectLst/>
                        </a:rPr>
                        <a:t>Střední poptávka</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Malá poptávka </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Zanedbatelná poptávka</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Max</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Min</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alfa*a1</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(1-alfa)*bi</a:t>
                      </a:r>
                      <a:endParaRPr lang="cs-CZ" sz="1000" b="0"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P</a:t>
                      </a:r>
                      <a:endParaRPr lang="cs-CZ" sz="1000" b="1" i="0" u="none" strike="noStrike">
                        <a:solidFill>
                          <a:srgbClr val="000000"/>
                        </a:solidFill>
                        <a:effectLst/>
                        <a:latin typeface="Calibri"/>
                      </a:endParaRPr>
                    </a:p>
                  </a:txBody>
                  <a:tcPr marL="8755" marR="8755" marT="8755" marB="0" anchor="ctr"/>
                </a:tc>
                <a:tc>
                  <a:txBody>
                    <a:bodyPr/>
                    <a:lstStyle/>
                    <a:p>
                      <a:pPr algn="ctr" fontAlgn="ctr"/>
                      <a:r>
                        <a:rPr lang="cs-CZ" sz="1000" u="none" strike="noStrike">
                          <a:effectLst/>
                        </a:rPr>
                        <a:t>LP</a:t>
                      </a:r>
                      <a:endParaRPr lang="cs-CZ" sz="1000" b="0" i="0" u="none" strike="noStrike">
                        <a:solidFill>
                          <a:srgbClr val="000000"/>
                        </a:solidFill>
                        <a:effectLst/>
                        <a:latin typeface="Calibri"/>
                      </a:endParaRPr>
                    </a:p>
                  </a:txBody>
                  <a:tcPr marL="8755" marR="8755" marT="8755" marB="0" anchor="ctr"/>
                </a:tc>
              </a:tr>
              <a:tr h="193220">
                <a:tc>
                  <a:txBody>
                    <a:bodyPr/>
                    <a:lstStyle/>
                    <a:p>
                      <a:pPr algn="l" fontAlgn="b"/>
                      <a:r>
                        <a:rPr lang="cs-CZ" sz="1000" u="none" strike="noStrike">
                          <a:effectLst/>
                        </a:rPr>
                        <a:t>Alternativa </a:t>
                      </a:r>
                      <a:endParaRPr lang="cs-CZ" sz="1000" b="1"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a</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b</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l"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 </a:t>
                      </a:r>
                      <a:endParaRPr lang="cs-CZ" sz="1000" b="0" i="0" u="none" strike="noStrike">
                        <a:solidFill>
                          <a:srgbClr val="000000"/>
                        </a:solidFill>
                        <a:effectLst/>
                        <a:latin typeface="Calibri"/>
                      </a:endParaRPr>
                    </a:p>
                  </a:txBody>
                  <a:tcPr marL="8755" marR="8755" marT="8755" marB="0" anchor="b"/>
                </a:tc>
              </a:tr>
              <a:tr h="193220">
                <a:tc>
                  <a:txBody>
                    <a:bodyPr/>
                    <a:lstStyle/>
                    <a:p>
                      <a:pPr algn="l" fontAlgn="b"/>
                      <a:r>
                        <a:rPr lang="cs-CZ" sz="1000" u="none" strike="noStrike">
                          <a:effectLst/>
                        </a:rPr>
                        <a:t>Doplnění algoritmu MPR-II</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3</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3,2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0,2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3,4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2,5</a:t>
                      </a:r>
                      <a:endParaRPr lang="cs-CZ" sz="1000" b="0" i="0" u="none" strike="noStrike">
                        <a:solidFill>
                          <a:srgbClr val="000000"/>
                        </a:solidFill>
                        <a:effectLst/>
                        <a:latin typeface="Calibri"/>
                      </a:endParaRPr>
                    </a:p>
                  </a:txBody>
                  <a:tcPr marL="8755" marR="8755" marT="8755" marB="0" anchor="b"/>
                </a:tc>
              </a:tr>
              <a:tr h="193220">
                <a:tc>
                  <a:txBody>
                    <a:bodyPr/>
                    <a:lstStyle/>
                    <a:p>
                      <a:pPr algn="l" fontAlgn="b"/>
                      <a:r>
                        <a:rPr lang="cs-CZ" sz="1000" u="none" strike="noStrike">
                          <a:effectLst/>
                        </a:rPr>
                        <a:t>Jednoduchá varianta </a:t>
                      </a:r>
                      <a:endParaRPr lang="cs-CZ" sz="1000" b="0" i="0" u="none" strike="noStrike">
                        <a:solidFill>
                          <a:srgbClr val="0070C0"/>
                        </a:solidFill>
                        <a:effectLst/>
                        <a:latin typeface="Calibri"/>
                      </a:endParaRPr>
                    </a:p>
                  </a:txBody>
                  <a:tcPr marL="8755" marR="8755" marT="8755" marB="0" anchor="b"/>
                </a:tc>
                <a:tc>
                  <a:txBody>
                    <a:bodyPr/>
                    <a:lstStyle/>
                    <a:p>
                      <a:pPr algn="ctr" fontAlgn="b"/>
                      <a:r>
                        <a:rPr lang="cs-CZ" sz="1000" u="none" strike="noStrike">
                          <a:effectLst/>
                        </a:rPr>
                        <a:t>10</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9,6</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0,4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10</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8,75</a:t>
                      </a:r>
                      <a:endParaRPr lang="cs-CZ" sz="1000" b="1" i="0" u="none" strike="noStrike">
                        <a:solidFill>
                          <a:srgbClr val="0070C0"/>
                        </a:solidFill>
                        <a:effectLst/>
                        <a:latin typeface="Calibri"/>
                      </a:endParaRPr>
                    </a:p>
                  </a:txBody>
                  <a:tcPr marL="8755" marR="8755" marT="8755" marB="0" anchor="b"/>
                </a:tc>
              </a:tr>
              <a:tr h="193220">
                <a:tc>
                  <a:txBody>
                    <a:bodyPr/>
                    <a:lstStyle/>
                    <a:p>
                      <a:pPr algn="l" fontAlgn="b"/>
                      <a:r>
                        <a:rPr lang="cs-CZ" sz="1000" u="none" strike="noStrike">
                          <a:effectLst/>
                        </a:rPr>
                        <a:t>Komplexní varianta</a:t>
                      </a:r>
                      <a:endParaRPr lang="cs-CZ" sz="1000" b="0" i="0" u="none" strike="noStrike">
                        <a:solidFill>
                          <a:srgbClr val="0070C0"/>
                        </a:solidFill>
                        <a:effectLst/>
                        <a:latin typeface="Calibri"/>
                      </a:endParaRPr>
                    </a:p>
                  </a:txBody>
                  <a:tcPr marL="8755" marR="8755" marT="8755" marB="0" anchor="b"/>
                </a:tc>
                <a:tc>
                  <a:txBody>
                    <a:bodyPr/>
                    <a:lstStyle/>
                    <a:p>
                      <a:pPr algn="ctr" fontAlgn="b"/>
                      <a:r>
                        <a:rPr lang="cs-CZ" sz="1000" u="none" strike="noStrike">
                          <a:effectLst/>
                        </a:rPr>
                        <a:t>12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13</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7</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3</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13</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3</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10,4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0,6</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8,75</a:t>
                      </a:r>
                      <a:endParaRPr lang="cs-CZ" sz="1000" b="1" i="0" u="none" strike="noStrike">
                        <a:solidFill>
                          <a:srgbClr val="0070C0"/>
                        </a:solidFill>
                        <a:effectLst/>
                        <a:latin typeface="Calibri"/>
                      </a:endParaRPr>
                    </a:p>
                  </a:txBody>
                  <a:tcPr marL="8755" marR="8755" marT="8755" marB="0" anchor="b"/>
                </a:tc>
              </a:tr>
              <a:tr h="193220">
                <a:tc>
                  <a:txBody>
                    <a:bodyPr/>
                    <a:lstStyle/>
                    <a:p>
                      <a:pPr algn="l" fontAlgn="b"/>
                      <a:r>
                        <a:rPr lang="cs-CZ" sz="1000" u="none" strike="noStrike">
                          <a:effectLst/>
                        </a:rPr>
                        <a:t>Komplexní varianta + projekty</a:t>
                      </a:r>
                      <a:endParaRPr lang="cs-CZ" sz="1000" b="1" i="0" u="none" strike="noStrike">
                        <a:solidFill>
                          <a:srgbClr val="FF0000"/>
                        </a:solidFill>
                        <a:effectLst/>
                        <a:latin typeface="Calibri"/>
                      </a:endParaRPr>
                    </a:p>
                  </a:txBody>
                  <a:tcPr marL="8755" marR="8755" marT="8755" marB="0" anchor="b"/>
                </a:tc>
                <a:tc>
                  <a:txBody>
                    <a:bodyPr/>
                    <a:lstStyle/>
                    <a:p>
                      <a:pPr algn="ctr" fontAlgn="b"/>
                      <a:r>
                        <a:rPr lang="cs-CZ" sz="1000" u="none" strike="noStrike">
                          <a:effectLst/>
                        </a:rPr>
                        <a:t>14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5</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14</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11,2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0,2</a:t>
                      </a:r>
                      <a:endParaRPr lang="cs-CZ" sz="1000" b="0" i="0" u="none" strike="noStrike">
                        <a:solidFill>
                          <a:srgbClr val="000000"/>
                        </a:solidFill>
                        <a:effectLst/>
                        <a:latin typeface="Calibri"/>
                      </a:endParaRPr>
                    </a:p>
                  </a:txBody>
                  <a:tcPr marL="8755" marR="8755" marT="8755" marB="0" anchor="b"/>
                </a:tc>
                <a:tc>
                  <a:txBody>
                    <a:bodyPr/>
                    <a:lstStyle/>
                    <a:p>
                      <a:pPr algn="ctr" fontAlgn="b"/>
                      <a:r>
                        <a:rPr lang="cs-CZ" sz="1000" u="none" strike="noStrike">
                          <a:effectLst/>
                        </a:rPr>
                        <a:t>11,4</a:t>
                      </a:r>
                      <a:endParaRPr lang="cs-CZ" sz="1000" b="1" i="0" u="none" strike="noStrike">
                        <a:solidFill>
                          <a:srgbClr val="FF0000"/>
                        </a:solidFill>
                        <a:effectLst/>
                        <a:latin typeface="Calibri"/>
                      </a:endParaRPr>
                    </a:p>
                  </a:txBody>
                  <a:tcPr marL="8755" marR="8755" marT="8755" marB="0" anchor="b"/>
                </a:tc>
                <a:tc>
                  <a:txBody>
                    <a:bodyPr/>
                    <a:lstStyle/>
                    <a:p>
                      <a:pPr algn="ctr" fontAlgn="b"/>
                      <a:r>
                        <a:rPr lang="cs-CZ" sz="1000" u="none" strike="noStrike">
                          <a:effectLst/>
                        </a:rPr>
                        <a:t>6</a:t>
                      </a:r>
                      <a:endParaRPr lang="cs-CZ" sz="1000" b="0" i="0" u="none" strike="noStrike">
                        <a:solidFill>
                          <a:srgbClr val="000000"/>
                        </a:solidFill>
                        <a:effectLst/>
                        <a:latin typeface="Calibri"/>
                      </a:endParaRPr>
                    </a:p>
                  </a:txBody>
                  <a:tcPr marL="8755" marR="8755" marT="8755" marB="0" anchor="b"/>
                </a:tc>
              </a:tr>
              <a:tr h="193220">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dirty="0">
                        <a:solidFill>
                          <a:srgbClr val="000000"/>
                        </a:solidFill>
                        <a:effectLst/>
                        <a:latin typeface="Calibri"/>
                      </a:endParaRPr>
                    </a:p>
                  </a:txBody>
                  <a:tcPr marL="8755" marR="8755" marT="8755" marB="0" anchor="b"/>
                </a:tc>
              </a:tr>
              <a:tr h="193220">
                <a:tc>
                  <a:txBody>
                    <a:bodyPr/>
                    <a:lstStyle/>
                    <a:p>
                      <a:pPr algn="l" fontAlgn="b"/>
                      <a:r>
                        <a:rPr lang="cs-CZ" sz="1000" u="none" strike="noStrike">
                          <a:effectLst/>
                        </a:rPr>
                        <a:t>Optimista/pesimista = 0,8 = alfa</a:t>
                      </a:r>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r>
              <a:tr h="177834">
                <a:tc>
                  <a:txBody>
                    <a:bodyPr/>
                    <a:lstStyle/>
                    <a:p>
                      <a:pPr algn="l" fontAlgn="b"/>
                      <a:r>
                        <a:rPr lang="cs-CZ" sz="1000" u="none" strike="noStrike">
                          <a:effectLst/>
                        </a:rPr>
                        <a:t>P=max{alfa*ai + (1-ALFA)*bi}</a:t>
                      </a:r>
                      <a:endParaRPr lang="cs-CZ" sz="1000" b="1"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a:solidFill>
                          <a:srgbClr val="000000"/>
                        </a:solidFill>
                        <a:effectLst/>
                        <a:latin typeface="Calibri"/>
                      </a:endParaRPr>
                    </a:p>
                  </a:txBody>
                  <a:tcPr marL="8755" marR="8755" marT="8755" marB="0" anchor="b"/>
                </a:tc>
                <a:tc>
                  <a:txBody>
                    <a:bodyPr/>
                    <a:lstStyle/>
                    <a:p>
                      <a:pPr algn="l" fontAlgn="b"/>
                      <a:endParaRPr lang="cs-CZ" sz="1000" b="0" i="0" u="none" strike="noStrike" dirty="0">
                        <a:solidFill>
                          <a:srgbClr val="000000"/>
                        </a:solidFill>
                        <a:effectLst/>
                        <a:latin typeface="Calibri"/>
                      </a:endParaRPr>
                    </a:p>
                  </a:txBody>
                  <a:tcPr marL="8755" marR="8755" marT="8755" marB="0" anchor="b"/>
                </a:tc>
              </a:tr>
            </a:tbl>
          </a:graphicData>
        </a:graphic>
      </p:graphicFrame>
      <p:sp>
        <p:nvSpPr>
          <p:cNvPr id="5" name="Pravá složená závorka 4"/>
          <p:cNvSpPr/>
          <p:nvPr/>
        </p:nvSpPr>
        <p:spPr>
          <a:xfrm>
            <a:off x="8532440" y="3869059"/>
            <a:ext cx="144016" cy="3600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2445034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16</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GB" dirty="0"/>
              <a:t>Although the possible returns of the investment are beyond the control of the decision maker, the decision maker might or might not be able or willing to assign probabilities to them. If no probabilities are assigned to the possible consequences, then the decision situation is called "</a:t>
            </a:r>
            <a:r>
              <a:rPr lang="en-GB" i="1" dirty="0"/>
              <a:t>decision under uncertainty</a:t>
            </a:r>
            <a:r>
              <a:rPr lang="en-GB" dirty="0"/>
              <a:t>". If probabilities are assigned then the situation is called "</a:t>
            </a:r>
            <a:r>
              <a:rPr lang="en-GB" i="1" dirty="0"/>
              <a:t>decision under risk</a:t>
            </a:r>
            <a:r>
              <a:rPr lang="en-GB" dirty="0"/>
              <a:t>". This 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en-US"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1590081402"/>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467544" y="6008229"/>
            <a:ext cx="8510677" cy="646331"/>
          </a:xfrm>
          <a:prstGeom prst="rect">
            <a:avLst/>
          </a:prstGeom>
          <a:noFill/>
        </p:spPr>
        <p:txBody>
          <a:bodyPr wrap="square" rtlCol="0">
            <a:spAutoFit/>
          </a:bodyPr>
          <a:lstStyle/>
          <a:p>
            <a:r>
              <a:rPr lang="en-US" dirty="0" smtClean="0"/>
              <a:t>Where : A=</a:t>
            </a:r>
            <a:r>
              <a:rPr lang="cs-CZ" dirty="0" smtClean="0"/>
              <a:t>A</a:t>
            </a:r>
            <a:r>
              <a:rPr lang="en-US" dirty="0" err="1" smtClean="0"/>
              <a:t>lternative</a:t>
            </a:r>
            <a:r>
              <a:rPr lang="en-US" dirty="0" smtClean="0"/>
              <a:t>(action); O=Outcome</a:t>
            </a:r>
            <a:r>
              <a:rPr lang="cs-CZ" dirty="0" smtClean="0"/>
              <a:t> </a:t>
            </a:r>
            <a:r>
              <a:rPr lang="cs-CZ" i="1" dirty="0" smtClean="0">
                <a:solidFill>
                  <a:srgbClr val="FF0000"/>
                </a:solidFill>
              </a:rPr>
              <a:t>(</a:t>
            </a:r>
            <a:r>
              <a:rPr lang="cs-CZ" sz="1400" i="1" dirty="0">
                <a:solidFill>
                  <a:srgbClr val="FF0000"/>
                </a:solidFill>
              </a:rPr>
              <a:t>výsledek, závěr</a:t>
            </a:r>
            <a:r>
              <a:rPr lang="cs-CZ" i="1" dirty="0" smtClean="0">
                <a:solidFill>
                  <a:srgbClr val="FF0000"/>
                </a:solidFill>
              </a:rPr>
              <a:t>) </a:t>
            </a:r>
            <a:r>
              <a:rPr lang="en-US" dirty="0" smtClean="0"/>
              <a:t>; </a:t>
            </a:r>
            <a:r>
              <a:rPr lang="en-US" dirty="0" err="1" smtClean="0"/>
              <a:t>po</a:t>
            </a:r>
            <a:r>
              <a:rPr lang="en-US" dirty="0" smtClean="0"/>
              <a:t>=payoff</a:t>
            </a:r>
            <a:r>
              <a:rPr lang="cs-CZ" dirty="0" smtClean="0"/>
              <a:t> </a:t>
            </a:r>
            <a:r>
              <a:rPr lang="cs-CZ" sz="1400" i="1" dirty="0" smtClean="0">
                <a:solidFill>
                  <a:srgbClr val="FF0000"/>
                </a:solidFill>
              </a:rPr>
              <a:t>(přínos, prospěch)</a:t>
            </a:r>
            <a:endParaRPr lang="en-US" sz="1400" i="1" dirty="0" smtClean="0">
              <a:solidFill>
                <a:srgbClr val="FF0000"/>
              </a:solidFill>
            </a:endParaRPr>
          </a:p>
          <a:p>
            <a:r>
              <a:rPr lang="en-US" b="1" dirty="0" smtClean="0">
                <a:solidFill>
                  <a:srgbClr val="FF0000"/>
                </a:solidFill>
              </a:rPr>
              <a:t>A</a:t>
            </a:r>
            <a:r>
              <a:rPr lang="en-US" dirty="0" smtClean="0"/>
              <a:t>=(A1,A2,…Ai) = inventory of viable options=vector, </a:t>
            </a:r>
            <a:r>
              <a:rPr lang="en-US" b="1" dirty="0" smtClean="0">
                <a:solidFill>
                  <a:schemeClr val="tx2">
                    <a:lumMod val="60000"/>
                    <a:lumOff val="40000"/>
                  </a:schemeClr>
                </a:solidFill>
              </a:rPr>
              <a:t>O</a:t>
            </a:r>
            <a:r>
              <a:rPr lang="en-US" dirty="0" smtClean="0"/>
              <a:t>=(O1,O2,…Ok)=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
        <p:nvSpPr>
          <p:cNvPr id="3" name="Pravá složená závorka 2"/>
          <p:cNvSpPr/>
          <p:nvPr/>
        </p:nvSpPr>
        <p:spPr>
          <a:xfrm>
            <a:off x="6372200" y="1713203"/>
            <a:ext cx="648072" cy="24358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 name="TextovéPole 3"/>
          <p:cNvSpPr txBox="1"/>
          <p:nvPr/>
        </p:nvSpPr>
        <p:spPr>
          <a:xfrm>
            <a:off x="7172498" y="2712691"/>
            <a:ext cx="1398716" cy="369332"/>
          </a:xfrm>
          <a:prstGeom prst="rect">
            <a:avLst/>
          </a:prstGeom>
          <a:noFill/>
        </p:spPr>
        <p:txBody>
          <a:bodyPr wrap="none" rtlCol="0">
            <a:spAutoFit/>
          </a:bodyPr>
          <a:lstStyle/>
          <a:p>
            <a:r>
              <a:rPr lang="cs-CZ" b="1" dirty="0" smtClean="0">
                <a:solidFill>
                  <a:srgbClr val="FF0000"/>
                </a:solidFill>
              </a:rPr>
              <a:t>A1,A2,A3,A4</a:t>
            </a:r>
            <a:endParaRPr lang="cs-CZ" b="1" dirty="0">
              <a:solidFill>
                <a:srgbClr val="FF0000"/>
              </a:solidFill>
            </a:endParaRPr>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Podstata rozhodování </a:t>
            </a:r>
            <a:endParaRPr lang="cs-CZ" dirty="0"/>
          </a:p>
        </p:txBody>
      </p:sp>
      <p:sp>
        <p:nvSpPr>
          <p:cNvPr id="3" name="Zástupný symbol pro obsah 2"/>
          <p:cNvSpPr>
            <a:spLocks noGrp="1"/>
          </p:cNvSpPr>
          <p:nvPr>
            <p:ph idx="1"/>
          </p:nvPr>
        </p:nvSpPr>
        <p:spPr/>
        <p:txBody>
          <a:bodyPr>
            <a:normAutofit/>
          </a:bodyPr>
          <a:lstStyle/>
          <a:p>
            <a:r>
              <a:rPr lang="cs-CZ" sz="2400" b="1" dirty="0" smtClean="0"/>
              <a:t>Cíl </a:t>
            </a:r>
            <a:r>
              <a:rPr lang="cs-CZ" sz="2400" dirty="0" smtClean="0"/>
              <a:t>-&gt;nejlepší volba</a:t>
            </a:r>
          </a:p>
          <a:p>
            <a:r>
              <a:rPr lang="cs-CZ" sz="2400" b="1" dirty="0" smtClean="0"/>
              <a:t>Okolnosti </a:t>
            </a:r>
            <a:r>
              <a:rPr lang="cs-CZ" sz="2400" dirty="0" smtClean="0"/>
              <a:t>-&gt; vyjadřuje situace, za které se uskutečňuje  rozhodnutí a je to mimo kontrolu </a:t>
            </a:r>
            <a:r>
              <a:rPr lang="cs-CZ" sz="2400" dirty="0" err="1" smtClean="0"/>
              <a:t>rozhodovatele</a:t>
            </a:r>
            <a:r>
              <a:rPr lang="cs-CZ" sz="2400" dirty="0" smtClean="0"/>
              <a:t> (</a:t>
            </a:r>
            <a:r>
              <a:rPr lang="cs-CZ" sz="2400" dirty="0" err="1" smtClean="0"/>
              <a:t>outcomes</a:t>
            </a:r>
            <a:r>
              <a:rPr lang="cs-CZ" sz="2400" dirty="0" smtClean="0"/>
              <a:t>)</a:t>
            </a:r>
          </a:p>
          <a:p>
            <a:r>
              <a:rPr lang="cs-CZ" sz="2400" b="1" dirty="0" smtClean="0"/>
              <a:t>Stanovení rozhodovacího kritéria</a:t>
            </a:r>
          </a:p>
          <a:p>
            <a:r>
              <a:rPr lang="cs-CZ" sz="2400" b="1" dirty="0" smtClean="0"/>
              <a:t>Vektor rizika  </a:t>
            </a:r>
            <a:r>
              <a:rPr lang="cs-CZ" sz="2400" dirty="0" smtClean="0"/>
              <a:t>(pokud je znám)  </a:t>
            </a:r>
            <a:endParaRPr lang="cs-CZ" sz="2400"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spTree>
    <p:extLst>
      <p:ext uri="{BB962C8B-B14F-4D97-AF65-F5344CB8AC3E}">
        <p14:creationId xmlns:p14="http://schemas.microsoft.com/office/powerpoint/2010/main" val="59681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Rozhodování za úplné jistoty</a:t>
            </a:r>
            <a:endParaRPr lang="cs-CZ" dirty="0"/>
          </a:p>
        </p:txBody>
      </p:sp>
      <p:sp>
        <p:nvSpPr>
          <p:cNvPr id="3" name="Zástupný symbol pro obsah 2"/>
          <p:cNvSpPr>
            <a:spLocks noGrp="1"/>
          </p:cNvSpPr>
          <p:nvPr>
            <p:ph idx="1"/>
          </p:nvPr>
        </p:nvSpPr>
        <p:spPr/>
        <p:txBody>
          <a:bodyPr/>
          <a:lstStyle/>
          <a:p>
            <a:pPr lvl="0"/>
            <a:r>
              <a:rPr lang="cs-CZ" sz="2400" dirty="0"/>
              <a:t>Máme několik možností, ale jenom jedno jasné kritérium – zvolí se ta alternativa, </a:t>
            </a:r>
            <a:r>
              <a:rPr lang="cs-CZ" sz="2400" dirty="0"/>
              <a:t>která </a:t>
            </a:r>
            <a:r>
              <a:rPr lang="cs-CZ" sz="2400" dirty="0"/>
              <a:t>bude mít pro má </a:t>
            </a:r>
            <a:r>
              <a:rPr lang="cs-CZ" sz="2400" dirty="0"/>
              <a:t>pro daný stav okolností </a:t>
            </a:r>
            <a:r>
              <a:rPr lang="cs-CZ" sz="2400" dirty="0"/>
              <a:t>(</a:t>
            </a:r>
            <a:r>
              <a:rPr lang="cs-CZ" sz="2400" dirty="0" err="1"/>
              <a:t>outcomes</a:t>
            </a:r>
            <a:r>
              <a:rPr lang="cs-CZ" sz="2400" dirty="0"/>
              <a:t>)nejlepší přínos (</a:t>
            </a:r>
            <a:r>
              <a:rPr lang="cs-CZ" sz="2400" dirty="0" err="1"/>
              <a:t>payoff</a:t>
            </a:r>
            <a:r>
              <a:rPr lang="cs-CZ" sz="2400" dirty="0"/>
              <a:t>) </a:t>
            </a:r>
          </a:p>
          <a:p>
            <a:r>
              <a:rPr lang="cs-CZ" b="1" dirty="0" smtClean="0"/>
              <a:t>Otázka</a:t>
            </a:r>
            <a:r>
              <a:rPr lang="cs-CZ" dirty="0" smtClean="0"/>
              <a:t> : </a:t>
            </a:r>
            <a:r>
              <a:rPr lang="cs-CZ" sz="2400" dirty="0"/>
              <a:t>postavím větrnou elektrárnu </a:t>
            </a:r>
            <a:r>
              <a:rPr lang="cs-CZ" sz="2400" dirty="0"/>
              <a:t>tam, kde vím, že fouká vítr</a:t>
            </a:r>
            <a:r>
              <a:rPr lang="cs-CZ" sz="2400" dirty="0"/>
              <a:t>?</a:t>
            </a:r>
            <a:endParaRPr lang="cs-CZ" sz="2400" dirty="0"/>
          </a:p>
          <a:p>
            <a:pPr lvl="1"/>
            <a:r>
              <a:rPr lang="cs-CZ" sz="2000" b="1" dirty="0"/>
              <a:t>pravděpodobnost realizace </a:t>
            </a:r>
            <a:r>
              <a:rPr lang="cs-CZ" sz="2000" b="1" dirty="0" smtClean="0"/>
              <a:t> jistého </a:t>
            </a:r>
            <a:r>
              <a:rPr lang="cs-CZ" sz="2000" b="1" dirty="0"/>
              <a:t>stavu je rovna 1 a pravděpodobnosti ostatních stavů okolností jsou rovny nule</a:t>
            </a:r>
            <a:endParaRPr lang="cs-CZ" sz="2000" b="1" dirty="0"/>
          </a:p>
          <a:p>
            <a:endParaRPr lang="cs-CZ" b="1"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5</a:t>
            </a:fld>
            <a:endParaRPr lang="cs-CZ"/>
          </a:p>
        </p:txBody>
      </p:sp>
    </p:spTree>
    <p:extLst>
      <p:ext uri="{BB962C8B-B14F-4D97-AF65-F5344CB8AC3E}">
        <p14:creationId xmlns:p14="http://schemas.microsoft.com/office/powerpoint/2010/main" val="321369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Rozhodování za úplné </a:t>
            </a:r>
            <a:r>
              <a:rPr lang="cs-CZ" dirty="0" smtClean="0"/>
              <a:t>nejistoty</a:t>
            </a:r>
            <a:endParaRPr lang="cs-CZ" dirty="0"/>
          </a:p>
        </p:txBody>
      </p:sp>
      <p:sp>
        <p:nvSpPr>
          <p:cNvPr id="3" name="Zástupný symbol pro obsah 2"/>
          <p:cNvSpPr>
            <a:spLocks noGrp="1"/>
          </p:cNvSpPr>
          <p:nvPr>
            <p:ph idx="1"/>
          </p:nvPr>
        </p:nvSpPr>
        <p:spPr/>
        <p:txBody>
          <a:bodyPr>
            <a:normAutofit fontScale="92500" lnSpcReduction="20000"/>
          </a:bodyPr>
          <a:lstStyle/>
          <a:p>
            <a:r>
              <a:rPr lang="cs-CZ" sz="2400" dirty="0"/>
              <a:t>Nevím co se stane, když se rozhodnu pro tu kterou alternativu a okolnost (závěr</a:t>
            </a:r>
            <a:r>
              <a:rPr lang="cs-CZ" sz="2400" dirty="0" smtClean="0"/>
              <a:t>) </a:t>
            </a:r>
          </a:p>
          <a:p>
            <a:r>
              <a:rPr lang="cs-CZ" sz="2400" b="1" dirty="0" err="1" smtClean="0"/>
              <a:t>MaxiMax</a:t>
            </a:r>
            <a:r>
              <a:rPr lang="cs-CZ" sz="2400" dirty="0" smtClean="0"/>
              <a:t> -&gt; jsem jako </a:t>
            </a:r>
            <a:r>
              <a:rPr lang="cs-CZ" sz="2400" dirty="0" err="1" smtClean="0"/>
              <a:t>rozhodovatel</a:t>
            </a:r>
            <a:r>
              <a:rPr lang="cs-CZ" sz="2400" dirty="0" smtClean="0"/>
              <a:t> veliký optimista </a:t>
            </a:r>
          </a:p>
          <a:p>
            <a:r>
              <a:rPr lang="cs-CZ" sz="2400" b="1" dirty="0" smtClean="0"/>
              <a:t>Max Min </a:t>
            </a:r>
            <a:r>
              <a:rPr lang="cs-CZ" sz="2400" dirty="0" smtClean="0"/>
              <a:t>(</a:t>
            </a:r>
            <a:r>
              <a:rPr lang="cs-CZ" sz="2400" dirty="0" err="1" smtClean="0"/>
              <a:t>Waldovo</a:t>
            </a:r>
            <a:r>
              <a:rPr lang="cs-CZ" sz="2400" dirty="0" smtClean="0"/>
              <a:t> kritérium) -&gt; neriskuji, lepší vrabec nežli holub na střeše</a:t>
            </a:r>
          </a:p>
          <a:p>
            <a:r>
              <a:rPr lang="cs-CZ" sz="2400" b="1" dirty="0" err="1" smtClean="0"/>
              <a:t>MinMax</a:t>
            </a:r>
            <a:r>
              <a:rPr lang="cs-CZ" sz="2400" dirty="0" smtClean="0"/>
              <a:t> (</a:t>
            </a:r>
            <a:r>
              <a:rPr lang="cs-CZ" sz="2400" dirty="0" err="1" smtClean="0"/>
              <a:t>Savage</a:t>
            </a:r>
            <a:r>
              <a:rPr lang="cs-CZ" sz="2400" dirty="0" smtClean="0"/>
              <a:t>) -&gt;vypočítám ztráty a nasadím </a:t>
            </a:r>
            <a:r>
              <a:rPr lang="cs-CZ" sz="2400" dirty="0" err="1" smtClean="0"/>
              <a:t>MinMax</a:t>
            </a:r>
            <a:r>
              <a:rPr lang="cs-CZ" sz="2400" dirty="0" smtClean="0"/>
              <a:t> –viz dále</a:t>
            </a:r>
          </a:p>
          <a:p>
            <a:r>
              <a:rPr lang="cs-CZ" sz="2400" b="1" dirty="0" err="1" smtClean="0"/>
              <a:t>Hurwitzovo</a:t>
            </a:r>
            <a:r>
              <a:rPr lang="cs-CZ" sz="2400" b="1" dirty="0" smtClean="0"/>
              <a:t> kritérium -&gt;</a:t>
            </a:r>
            <a:r>
              <a:rPr lang="cs-CZ" sz="2400" dirty="0"/>
              <a:t>musíme zvolit optimisticko-pesimistický </a:t>
            </a:r>
            <a:r>
              <a:rPr lang="cs-CZ" sz="2400" dirty="0" smtClean="0"/>
              <a:t>index </a:t>
            </a:r>
          </a:p>
          <a:p>
            <a:r>
              <a:rPr lang="cs-CZ" sz="2400" b="1" dirty="0" err="1" smtClean="0"/>
              <a:t>Laplaceovo</a:t>
            </a:r>
            <a:r>
              <a:rPr lang="cs-CZ" sz="2400" b="1" dirty="0" smtClean="0"/>
              <a:t> kritérium nedostatečné evidence – </a:t>
            </a:r>
            <a:r>
              <a:rPr lang="cs-CZ" sz="2400" dirty="0" smtClean="0"/>
              <a:t>zde nevíme o přístupu </a:t>
            </a:r>
            <a:r>
              <a:rPr lang="cs-CZ" sz="2400" dirty="0" err="1" smtClean="0"/>
              <a:t>rozhodovatele</a:t>
            </a:r>
            <a:r>
              <a:rPr lang="cs-CZ" sz="2400" dirty="0" smtClean="0"/>
              <a:t> (jestli je nebo není pesimista) – Jde pouze o aritmetické průměry</a:t>
            </a:r>
          </a:p>
          <a:p>
            <a:endParaRPr lang="cs-CZ" dirty="0"/>
          </a:p>
          <a:p>
            <a:pPr marL="457200" lvl="1" indent="0">
              <a:buNone/>
            </a:pPr>
            <a:r>
              <a:rPr lang="cs-CZ" b="1" dirty="0" smtClean="0"/>
              <a:t> </a:t>
            </a:r>
            <a:endParaRPr lang="cs-CZ" sz="2400" dirty="0" smtClean="0"/>
          </a:p>
          <a:p>
            <a:endParaRPr lang="cs-CZ" sz="2400" dirty="0" smtClean="0"/>
          </a:p>
          <a:p>
            <a:endParaRPr lang="cs-CZ" sz="2400" dirty="0"/>
          </a:p>
          <a:p>
            <a:endParaRPr lang="cs-CZ" sz="2400" b="1"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spTree>
    <p:extLst>
      <p:ext uri="{BB962C8B-B14F-4D97-AF65-F5344CB8AC3E}">
        <p14:creationId xmlns:p14="http://schemas.microsoft.com/office/powerpoint/2010/main" val="47915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a:t>
            </a:r>
            <a:r>
              <a:rPr lang="en-US" sz="1800" b="1" dirty="0"/>
              <a:t>optimist</a:t>
            </a:r>
            <a:r>
              <a:rPr lang="en-US" sz="1800" dirty="0"/>
              <a: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7</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a:t>
            </a:r>
            <a:r>
              <a:rPr lang="en-US" b="1" dirty="0" smtClean="0">
                <a:solidFill>
                  <a:srgbClr val="FF0000"/>
                </a:solidFill>
              </a:rPr>
              <a:t>800</a:t>
            </a:r>
            <a:r>
              <a:rPr lang="en-US" dirty="0" smtClean="0"/>
              <a:t>,400,200,100} is </a:t>
            </a:r>
            <a:r>
              <a:rPr lang="en-US" b="1" dirty="0" smtClean="0">
                <a:solidFill>
                  <a:srgbClr val="FF0000"/>
                </a:solidFill>
              </a:rPr>
              <a:t>800</a:t>
            </a:r>
            <a:r>
              <a:rPr lang="en-US" dirty="0" smtClean="0"/>
              <a:t>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708943274"/>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$1,000</a:t>
                      </a: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a:t>
                      </a:r>
                      <a:r>
                        <a:rPr kumimoji="0" lang="en-US" sz="2000" b="1" i="0" u="none" strike="noStrike" cap="none" normalizeH="0" baseline="0" dirty="0" smtClean="0">
                          <a:ln>
                            <a:noFill/>
                          </a:ln>
                          <a:solidFill>
                            <a:srgbClr val="FF0000"/>
                          </a:solidFill>
                          <a:effectLst/>
                          <a:latin typeface="Times New Roman" pitchFamily="18" charset="0"/>
                          <a:cs typeface="Arial" charset="0"/>
                        </a:rPr>
                        <a:t>10,000</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a:t>
            </a:r>
            <a:r>
              <a:rPr lang="en-US" sz="2000" b="1" dirty="0">
                <a:solidFill>
                  <a:srgbClr val="FF0000"/>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B &gt; D &gt; C &gt; A</a:t>
            </a:r>
          </a:p>
        </p:txBody>
      </p:sp>
      <p:sp>
        <p:nvSpPr>
          <p:cNvPr id="2" name="TextovéPole 1"/>
          <p:cNvSpPr txBox="1"/>
          <p:nvPr/>
        </p:nvSpPr>
        <p:spPr>
          <a:xfrm>
            <a:off x="611560" y="6381328"/>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r>
              <a:rPr lang="cs-CZ" dirty="0" smtClean="0"/>
              <a:t> (</a:t>
            </a:r>
            <a:r>
              <a:rPr lang="cs-CZ" dirty="0" err="1" smtClean="0"/>
              <a:t>Wald</a:t>
            </a:r>
            <a:r>
              <a:rPr lang="cs-CZ" dirty="0" smtClean="0"/>
              <a:t> </a:t>
            </a:r>
            <a:r>
              <a:rPr lang="cs-CZ" dirty="0" err="1" smtClean="0"/>
              <a:t>criteria</a:t>
            </a:r>
            <a:r>
              <a:rPr lang="cs-CZ" dirty="0" smtClean="0"/>
              <a:t>)</a:t>
            </a:r>
            <a:endParaRPr lang="cs-CZ" dirty="0" smtClean="0"/>
          </a:p>
          <a:p>
            <a:pPr lvl="1"/>
            <a:r>
              <a:rPr lang="en-US" sz="1800" dirty="0" smtClean="0"/>
              <a:t>The </a:t>
            </a:r>
            <a:r>
              <a:rPr lang="en-US" sz="1800" dirty="0" err="1" smtClean="0"/>
              <a:t>MaxiMin</a:t>
            </a:r>
            <a:r>
              <a:rPr lang="en-US" sz="1800" dirty="0" smtClean="0"/>
              <a:t> decision rule is used by a </a:t>
            </a:r>
            <a:r>
              <a:rPr lang="en-US" sz="1800" b="1"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a:t>
            </a:r>
            <a:r>
              <a:rPr lang="en-US" sz="1800" b="1" dirty="0" smtClean="0">
                <a:solidFill>
                  <a:srgbClr val="FF0000"/>
                </a:solidFill>
              </a:rPr>
              <a:t>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9</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dirty="0"/>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1245</Words>
  <Application>Microsoft Office PowerPoint</Application>
  <PresentationFormat>Předvádění na obrazovce (4:3)</PresentationFormat>
  <Paragraphs>419</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Hurwitz score related decision making methods</vt:lpstr>
      <vt:lpstr>Uncertainty-Risk</vt:lpstr>
      <vt:lpstr>First approach</vt:lpstr>
      <vt:lpstr>Podstata rozhodování </vt:lpstr>
      <vt:lpstr>Rozhodování za úplné jistoty</vt:lpstr>
      <vt:lpstr>Rozhodování za úplné nejistoty</vt:lpstr>
      <vt:lpstr>Chosen criteria I </vt:lpstr>
      <vt:lpstr>MaxiMax Payoff</vt:lpstr>
      <vt:lpstr>Chosen criteria II </vt:lpstr>
      <vt:lpstr>MaxiMin Payoff</vt:lpstr>
      <vt:lpstr>Prezentace aplikace PowerPoint</vt:lpstr>
      <vt:lpstr>Prezentace aplikace PowerPoint</vt:lpstr>
      <vt:lpstr>Decision Strategy II </vt:lpstr>
      <vt:lpstr>Hurwitzovo pravidlo- příklad2</vt:lpstr>
      <vt:lpstr>Laplaceovo pravidlo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Skorkovsky Jaromir</cp:lastModifiedBy>
  <cp:revision>67</cp:revision>
  <dcterms:created xsi:type="dcterms:W3CDTF">2012-07-23T07:06:28Z</dcterms:created>
  <dcterms:modified xsi:type="dcterms:W3CDTF">2019-03-29T11:21:14Z</dcterms:modified>
</cp:coreProperties>
</file>