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9" r:id="rId3"/>
    <p:sldId id="311" r:id="rId4"/>
    <p:sldId id="293" r:id="rId5"/>
    <p:sldId id="310" r:id="rId6"/>
    <p:sldId id="296" r:id="rId7"/>
    <p:sldId id="297" r:id="rId8"/>
    <p:sldId id="298" r:id="rId9"/>
    <p:sldId id="299" r:id="rId10"/>
    <p:sldId id="300" r:id="rId11"/>
    <p:sldId id="301" r:id="rId12"/>
    <p:sldId id="303" r:id="rId13"/>
    <p:sldId id="304" r:id="rId14"/>
    <p:sldId id="305" r:id="rId15"/>
    <p:sldId id="306" r:id="rId16"/>
    <p:sldId id="307" r:id="rId17"/>
    <p:sldId id="29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600" b="1" dirty="0" smtClean="0">
                <a:solidFill>
                  <a:srgbClr val="0070C0"/>
                </a:solidFill>
              </a:rPr>
              <a:t>(Pevné vyrovnání skladových proložek nákupy-prodeje 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Uzávěrkové položky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009781" cy="21602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5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Prodej  jednoho kusu Zboží </a:t>
            </a:r>
            <a:r>
              <a:rPr lang="en-US" sz="2400" b="1" dirty="0" smtClean="0"/>
              <a:t>A1 </a:t>
            </a:r>
            <a:r>
              <a:rPr lang="en-US" sz="2400" b="1" dirty="0" smtClean="0"/>
              <a:t>using </a:t>
            </a:r>
            <a:r>
              <a:rPr lang="cs-CZ" sz="2400" b="1" dirty="0" smtClean="0"/>
              <a:t>s pomocí Deníku zboží</a:t>
            </a:r>
            <a:endParaRPr lang="en-US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7891" y="1373673"/>
            <a:ext cx="79207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 MS Dynamic NAV 2016 </a:t>
            </a:r>
            <a:r>
              <a:rPr lang="cs-CZ" dirty="0" smtClean="0"/>
              <a:t>vyrovnává vstupní položky s výstupními položkami </a:t>
            </a:r>
          </a:p>
          <a:p>
            <a:r>
              <a:rPr lang="cs-CZ" dirty="0" smtClean="0"/>
              <a:t>S pomocí metody FIFO. K Deníku zboží se dostaneme obdobně jako při nákupech </a:t>
            </a:r>
            <a:endParaRPr lang="en-US" sz="2000" b="1" dirty="0" smtClean="0"/>
          </a:p>
          <a:p>
            <a:r>
              <a:rPr lang="cs-CZ" dirty="0" smtClean="0"/>
              <a:t> </a:t>
            </a:r>
            <a:r>
              <a:rPr lang="en-ZA" dirty="0" smtClean="0"/>
              <a:t> </a:t>
            </a:r>
            <a:endParaRPr lang="en-Z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4" y="2348880"/>
            <a:ext cx="8495508" cy="951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1353" y="3444858"/>
            <a:ext cx="147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zboží </a:t>
            </a:r>
            <a:endParaRPr lang="en-ZA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4" y="3996589"/>
            <a:ext cx="8327839" cy="21107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73871" y="6107385"/>
            <a:ext cx="7855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Takže stav skladu u Zboží A1 se snížil o 1 ks a hodnotu </a:t>
            </a:r>
            <a:r>
              <a:rPr lang="en-US" sz="1600" dirty="0" smtClean="0"/>
              <a:t>6</a:t>
            </a:r>
            <a:r>
              <a:rPr lang="cs-CZ" sz="1600" dirty="0" smtClean="0"/>
              <a:t>, takže celková hodnota</a:t>
            </a:r>
          </a:p>
          <a:p>
            <a:r>
              <a:rPr lang="cs-CZ" sz="1600" dirty="0" smtClean="0"/>
              <a:t>této skladové karty je </a:t>
            </a:r>
            <a:r>
              <a:rPr lang="en-US" sz="1600" dirty="0" smtClean="0"/>
              <a:t> </a:t>
            </a:r>
            <a:r>
              <a:rPr lang="en-US" sz="1600" dirty="0" smtClean="0"/>
              <a:t>204 </a:t>
            </a:r>
            <a:r>
              <a:rPr lang="cs-CZ" sz="1600" dirty="0" smtClean="0"/>
              <a:t>=(60+70+80)-6 </a:t>
            </a:r>
            <a:r>
              <a:rPr lang="en-US" sz="1600" dirty="0" smtClean="0"/>
              <a:t>! (</a:t>
            </a:r>
            <a:r>
              <a:rPr lang="cs-CZ" sz="1600" dirty="0" smtClean="0"/>
              <a:t>dávková úloha adjustace nebyla zatím spuštěna)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52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Druhý prodej </a:t>
            </a:r>
            <a:r>
              <a:rPr lang="en-US" sz="2400" dirty="0" smtClean="0"/>
              <a:t>A1 </a:t>
            </a:r>
            <a:r>
              <a:rPr lang="cs-CZ" sz="2400" dirty="0" smtClean="0"/>
              <a:t>s pomocí ručního vyrovnání</a:t>
            </a:r>
            <a:br>
              <a:rPr lang="cs-CZ" sz="2400" dirty="0" smtClean="0"/>
            </a:br>
            <a:r>
              <a:rPr lang="cs-CZ" sz="1600" dirty="0" smtClean="0">
                <a:solidFill>
                  <a:srgbClr val="FF0000"/>
                </a:solidFill>
              </a:rPr>
              <a:t>(FIFO metoda pro tento prodej je zablokovaná) 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4" y="1700807"/>
            <a:ext cx="8098998" cy="8152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21" y="3248980"/>
            <a:ext cx="8506620" cy="97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6516216" y="2516040"/>
            <a:ext cx="0" cy="146588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1434" y="259626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21" y="4293096"/>
            <a:ext cx="8430993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869022" y="5445224"/>
            <a:ext cx="53758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Zaúčtování s pomocí F9 nebo ikony</a:t>
            </a:r>
            <a:endParaRPr lang="cs-CZ" sz="2800" b="1" cap="none" spc="0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71951" y="1249015"/>
            <a:ext cx="7521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Použije se pole Vyrovnává položku. Pokud toto pole není k dispozici, kantor ukáže jak pole zobrazit 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61434" y="2620827"/>
            <a:ext cx="4788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Pro účely našeho příkladu se vyrovná tímto prodejem částečně 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položka třetího nákupu za 8 Kč. 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05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Položky zboží po druhém prodeji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33842" cy="14264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3568" y="3356992"/>
            <a:ext cx="68411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Takže místo vyrovnání položky typu Nákup s číslem </a:t>
            </a:r>
            <a:r>
              <a:rPr lang="en-US" dirty="0" smtClean="0"/>
              <a:t>352 </a:t>
            </a:r>
            <a:r>
              <a:rPr lang="cs-CZ" dirty="0" smtClean="0"/>
              <a:t>se položka </a:t>
            </a:r>
          </a:p>
          <a:p>
            <a:r>
              <a:rPr lang="cs-CZ" dirty="0" smtClean="0"/>
              <a:t>typu Prodej  s číslem 356 vyrovná s položkou typu Nákup s číslem  </a:t>
            </a:r>
          </a:p>
          <a:p>
            <a:r>
              <a:rPr lang="cs-CZ" dirty="0" smtClean="0"/>
              <a:t>avšak hodnota stavu skladu pse opět sníží o 6. Což by mělo být o 8 !!! </a:t>
            </a:r>
            <a:endParaRPr lang="en-US" dirty="0" smtClean="0"/>
          </a:p>
          <a:p>
            <a:endParaRPr lang="cs-CZ" dirty="0" smtClean="0"/>
          </a:p>
          <a:p>
            <a:r>
              <a:rPr lang="cs-CZ" dirty="0" smtClean="0"/>
              <a:t>Je to proto, že neproběhla dávková úloha adjustace skladu (nákladů)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  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en-US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4540449" y="1916832"/>
            <a:ext cx="0" cy="50405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48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Adjustace skladu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smtClean="0">
                <a:solidFill>
                  <a:srgbClr val="0070C0"/>
                </a:solidFill>
              </a:rPr>
              <a:t>Vyhledávací pole – Adjustace- položky zboží  </a:t>
            </a:r>
            <a:endParaRPr lang="en-ZA" sz="1600" b="1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07" y="1910984"/>
            <a:ext cx="7208837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574" y="3112529"/>
            <a:ext cx="1665130" cy="10852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45" y="4365104"/>
            <a:ext cx="8069610" cy="21864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7236296" y="6335539"/>
            <a:ext cx="504056" cy="2160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16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Uzávěrkové </a:t>
            </a:r>
            <a:r>
              <a:rPr lang="cs-CZ" dirty="0" smtClean="0"/>
              <a:t>položky po spuštění dávkové úlohy Adjustace skladu 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7705358" cy="20162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4139788"/>
            <a:ext cx="5747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196=(10*6+10*7+10*8)-6-8 </a:t>
            </a:r>
            <a:r>
              <a:rPr lang="cs-CZ" dirty="0" smtClean="0"/>
              <a:t> ,  Pořizovací cena =7=210/30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6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kniha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2200" dirty="0" smtClean="0">
                <a:solidFill>
                  <a:srgbClr val="0070C0"/>
                </a:solidFill>
              </a:rPr>
              <a:t>(po spuštění dávky adjustace skladu)  </a:t>
            </a:r>
            <a:endParaRPr lang="cs-CZ" sz="2200" dirty="0">
              <a:solidFill>
                <a:srgbClr val="0070C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497280" cy="30285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0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Konec sekce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b="1" dirty="0">
                <a:solidFill>
                  <a:srgbClr val="0070C0"/>
                </a:solidFill>
              </a:rPr>
              <a:t>(Pevné vyrovnání skladových proložek </a:t>
            </a:r>
            <a:r>
              <a:rPr lang="cs-CZ" sz="1600" b="1" dirty="0" smtClean="0">
                <a:solidFill>
                  <a:srgbClr val="0070C0"/>
                </a:solidFill>
              </a:rPr>
              <a:t>nákupy-prodeje)</a:t>
            </a:r>
            <a:endParaRPr lang="cs-CZ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 této prezentace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Pochopit základy vyrovnání skladových položek  při vstupních a výstupních pohybech (Nákupy-Prodeje) při využívání vyrovnávacích principů – řízení nákladů ve skladech :</a:t>
            </a:r>
            <a:endParaRPr lang="en-US" dirty="0" smtClean="0"/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Metoda ocenění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FIFO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Pevné vyrovnání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Bude užitečné později při 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Pochopení adjustace nákladů při oceňování ve skladech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Pochopení principů dávek a expiračních dob 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Pochopení principů oceňování u dobropisů a vratek  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Základy  využívání Deníku zboží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Předběžné nastavení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(okno Nastavení zásob najdete s pomocí Vyhledávacího okna)  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76413"/>
            <a:ext cx="8285163" cy="3305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58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rovnice (v angličtině)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84" y="1628800"/>
            <a:ext cx="7561982" cy="21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94520" y="4149205"/>
            <a:ext cx="830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Known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87824" y="4149205"/>
            <a:ext cx="830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Known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48064" y="4149205"/>
            <a:ext cx="10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Recorded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6256" y="4160458"/>
            <a:ext cx="117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Solved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97943" y="4931289"/>
            <a:ext cx="666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Inventory costing will be presented more in detail later in this course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573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nové karty zboží 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Vyhledávací okno -&gt;Zboží  </a:t>
            </a:r>
            <a:endParaRPr lang="en-ZA" sz="1800" dirty="0" smtClean="0"/>
          </a:p>
          <a:p>
            <a:r>
              <a:rPr lang="en-ZA" sz="1800" dirty="0" smtClean="0"/>
              <a:t>Ctrl-N</a:t>
            </a:r>
            <a:r>
              <a:rPr lang="en-ZA" dirty="0" smtClean="0"/>
              <a:t> </a:t>
            </a:r>
            <a:r>
              <a:rPr lang="en-ZA" sz="1400" dirty="0" smtClean="0"/>
              <a:t>(</a:t>
            </a:r>
            <a:r>
              <a:rPr lang="cs-CZ" sz="1400" dirty="0" smtClean="0">
                <a:solidFill>
                  <a:srgbClr val="0070C0"/>
                </a:solidFill>
              </a:rPr>
              <a:t>pozor, na rozdíl od zákazníků nebo dodavatelů neexistuje </a:t>
            </a:r>
            <a:r>
              <a:rPr lang="cs-CZ" sz="1400" dirty="0" smtClean="0">
                <a:solidFill>
                  <a:srgbClr val="0070C0"/>
                </a:solidFill>
              </a:rPr>
              <a:t>šablona na vytváření karet zboží) </a:t>
            </a:r>
            <a:r>
              <a:rPr lang="en-ZA" sz="1400" dirty="0" smtClean="0"/>
              <a:t> </a:t>
            </a:r>
            <a:endParaRPr lang="en-ZA" sz="1400" dirty="0" smtClean="0"/>
          </a:p>
          <a:p>
            <a:r>
              <a:rPr lang="cs-CZ" sz="1800" dirty="0" smtClean="0"/>
              <a:t>Zadejte údaje ručně do polí kde je žlutá hvězdička </a:t>
            </a:r>
            <a:r>
              <a:rPr lang="en-US" sz="1800" dirty="0" smtClean="0"/>
              <a:t> (</a:t>
            </a:r>
            <a:r>
              <a:rPr lang="en-US" sz="1800" b="1" dirty="0" smtClean="0">
                <a:solidFill>
                  <a:srgbClr val="FFC000"/>
                </a:solidFill>
              </a:rPr>
              <a:t>*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cs-CZ" sz="1800" dirty="0" smtClean="0"/>
              <a:t>Specifikace </a:t>
            </a:r>
            <a:r>
              <a:rPr lang="en-ZA" sz="1800" dirty="0" smtClean="0"/>
              <a:t> </a:t>
            </a:r>
            <a:r>
              <a:rPr lang="en-ZA" sz="1800" dirty="0" smtClean="0"/>
              <a:t>:  </a:t>
            </a:r>
            <a:r>
              <a:rPr lang="en-ZA" sz="1800" dirty="0" smtClean="0">
                <a:solidFill>
                  <a:srgbClr val="00B0F0"/>
                </a:solidFill>
              </a:rPr>
              <a:t>A 1</a:t>
            </a:r>
            <a:r>
              <a:rPr lang="en-ZA" sz="1800" b="1" dirty="0" smtClean="0"/>
              <a:t> </a:t>
            </a:r>
            <a:r>
              <a:rPr lang="cs-CZ" sz="1800" b="1" dirty="0" smtClean="0"/>
              <a:t>– </a:t>
            </a:r>
            <a:r>
              <a:rPr lang="cs-CZ" sz="1800" dirty="0" smtClean="0"/>
              <a:t>Číslo zboží </a:t>
            </a:r>
            <a:r>
              <a:rPr lang="en-ZA" sz="1800" b="1" dirty="0" smtClean="0"/>
              <a:t>, </a:t>
            </a:r>
            <a:r>
              <a:rPr lang="en-ZA" sz="1800" dirty="0" smtClean="0">
                <a:solidFill>
                  <a:srgbClr val="00B0F0"/>
                </a:solidFill>
              </a:rPr>
              <a:t>Test</a:t>
            </a:r>
            <a:r>
              <a:rPr lang="cs-CZ" sz="1800" dirty="0" smtClean="0">
                <a:solidFill>
                  <a:srgbClr val="00B0F0"/>
                </a:solidFill>
              </a:rPr>
              <a:t> </a:t>
            </a:r>
            <a:r>
              <a:rPr lang="en-ZA" sz="1800" dirty="0" smtClean="0">
                <a:solidFill>
                  <a:srgbClr val="00B0F0"/>
                </a:solidFill>
              </a:rPr>
              <a:t>item</a:t>
            </a:r>
            <a:r>
              <a:rPr lang="cs-CZ" sz="1800" dirty="0" smtClean="0">
                <a:solidFill>
                  <a:srgbClr val="00B0F0"/>
                </a:solidFill>
              </a:rPr>
              <a:t> </a:t>
            </a:r>
            <a:r>
              <a:rPr lang="cs-CZ" sz="1800" b="1" dirty="0" smtClean="0"/>
              <a:t>- </a:t>
            </a:r>
            <a:r>
              <a:rPr lang="cs-CZ" sz="1800" dirty="0" smtClean="0"/>
              <a:t>Název</a:t>
            </a:r>
            <a:endParaRPr lang="cs-CZ" sz="1800" dirty="0" smtClean="0"/>
          </a:p>
          <a:p>
            <a:r>
              <a:rPr lang="cs-CZ" sz="1800" dirty="0" smtClean="0"/>
              <a:t>Záložka</a:t>
            </a:r>
            <a:r>
              <a:rPr lang="cs-CZ" sz="1800" b="1" dirty="0" smtClean="0"/>
              <a:t> = </a:t>
            </a:r>
            <a:r>
              <a:rPr lang="cs-CZ" sz="1800" dirty="0" smtClean="0">
                <a:solidFill>
                  <a:srgbClr val="0070C0"/>
                </a:solidFill>
              </a:rPr>
              <a:t>Fakturace</a:t>
            </a:r>
            <a:r>
              <a:rPr lang="cs-CZ" sz="1800" dirty="0" smtClean="0"/>
              <a:t> </a:t>
            </a:r>
            <a:r>
              <a:rPr lang="cs-CZ" sz="1800" dirty="0" smtClean="0"/>
              <a:t>: </a:t>
            </a:r>
            <a:r>
              <a:rPr lang="cs-CZ" sz="1800" dirty="0" smtClean="0"/>
              <a:t>Metoda ocenění = </a:t>
            </a:r>
            <a:r>
              <a:rPr lang="cs-CZ" sz="1800" dirty="0" smtClean="0">
                <a:solidFill>
                  <a:srgbClr val="00B0F0"/>
                </a:solidFill>
              </a:rPr>
              <a:t>FIFO</a:t>
            </a:r>
            <a:r>
              <a:rPr lang="en-ZA" sz="1800" dirty="0" smtClean="0"/>
              <a:t>, </a:t>
            </a:r>
            <a:r>
              <a:rPr lang="cs-CZ" sz="1800" dirty="0" smtClean="0"/>
              <a:t> Jednotková cena </a:t>
            </a:r>
            <a:r>
              <a:rPr lang="cs-CZ" sz="1800" dirty="0" smtClean="0"/>
              <a:t>=</a:t>
            </a:r>
            <a:r>
              <a:rPr lang="cs-CZ" sz="1800" dirty="0" smtClean="0">
                <a:solidFill>
                  <a:srgbClr val="00B0F0"/>
                </a:solidFill>
              </a:rPr>
              <a:t>10</a:t>
            </a:r>
          </a:p>
          <a:p>
            <a:r>
              <a:rPr lang="cs-CZ" sz="1800" dirty="0" smtClean="0">
                <a:solidFill>
                  <a:srgbClr val="00B0F0"/>
                </a:solidFill>
              </a:rPr>
              <a:t>Účetní skupiny viz nastavení níže </a:t>
            </a:r>
            <a:endParaRPr lang="en-ZA" sz="1800" dirty="0" smtClean="0"/>
          </a:p>
          <a:p>
            <a:endParaRPr lang="cs-CZ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7637463" cy="1476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4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nové karty zboží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Záložka =</a:t>
            </a:r>
            <a:r>
              <a:rPr lang="cs-CZ" sz="1800" dirty="0" smtClean="0">
                <a:solidFill>
                  <a:srgbClr val="0070C0"/>
                </a:solidFill>
              </a:rPr>
              <a:t>Doplnění  </a:t>
            </a:r>
            <a:r>
              <a:rPr lang="en-ZA" sz="1800" dirty="0" smtClean="0"/>
              <a:t> a</a:t>
            </a:r>
            <a:r>
              <a:rPr lang="cs-CZ" sz="1800" dirty="0" smtClean="0"/>
              <a:t> záložka= </a:t>
            </a:r>
            <a:r>
              <a:rPr lang="cs-CZ" sz="1800" dirty="0" smtClean="0">
                <a:solidFill>
                  <a:srgbClr val="00B0F0"/>
                </a:solidFill>
              </a:rPr>
              <a:t>Plánování </a:t>
            </a:r>
            <a:r>
              <a:rPr lang="en-ZA" sz="1800" dirty="0" smtClean="0">
                <a:solidFill>
                  <a:srgbClr val="00B0F0"/>
                </a:solidFill>
              </a:rPr>
              <a:t>  </a:t>
            </a:r>
            <a:endParaRPr lang="en-ZA" sz="1800" dirty="0">
              <a:solidFill>
                <a:srgbClr val="00B0F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5403701" cy="14287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61048"/>
            <a:ext cx="6215895" cy="148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8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Opakovaný nákup (3x) s pomocí Deníku zboží</a:t>
            </a:r>
            <a:br>
              <a:rPr lang="cs-CZ" sz="3600" dirty="0" smtClean="0"/>
            </a:br>
            <a:r>
              <a:rPr lang="cs-CZ" sz="2000" b="1" dirty="0" smtClean="0"/>
              <a:t>tedy nikoliv  s pomocí Nákupní objednávky, kde figuruje Dodavatel </a:t>
            </a:r>
            <a:endParaRPr lang="en-ZA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Využití </a:t>
            </a:r>
            <a:r>
              <a:rPr lang="cs-CZ" sz="1800" b="1" dirty="0" smtClean="0">
                <a:solidFill>
                  <a:srgbClr val="0070C0"/>
                </a:solidFill>
              </a:rPr>
              <a:t>Deníku zboží</a:t>
            </a:r>
            <a:endParaRPr lang="en-ZA" sz="1800" dirty="0" smtClean="0"/>
          </a:p>
          <a:p>
            <a:pPr lvl="1"/>
            <a:r>
              <a:rPr lang="cs-CZ" sz="2000" dirty="0" smtClean="0">
                <a:solidFill>
                  <a:srgbClr val="0070C0"/>
                </a:solidFill>
              </a:rPr>
              <a:t>Sklad </a:t>
            </a:r>
            <a:r>
              <a:rPr lang="cs-CZ" sz="2000" dirty="0" smtClean="0">
                <a:solidFill>
                  <a:srgbClr val="0070C0"/>
                </a:solidFill>
              </a:rPr>
              <a:t>–Zásoby-&gt;Úkoly -&gt;Deníky zboží 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(nebo s pomocí vyhledávacího okna)</a:t>
            </a:r>
            <a:endParaRPr lang="cs-CZ" sz="1600" dirty="0" smtClean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3" y="2852936"/>
            <a:ext cx="8012460" cy="20031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533808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Abyste si ulehčili práci je možné kopírovat předchozí řádky klávesou </a:t>
            </a:r>
            <a:r>
              <a:rPr lang="en-US" dirty="0" smtClean="0"/>
              <a:t>F8 (</a:t>
            </a:r>
            <a:r>
              <a:rPr lang="cs-CZ" dirty="0" smtClean="0"/>
              <a:t>viz </a:t>
            </a:r>
            <a:r>
              <a:rPr lang="en-US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červené šipky) </a:t>
            </a:r>
            <a:r>
              <a:rPr lang="en-US" dirty="0" smtClean="0"/>
              <a:t>. </a:t>
            </a:r>
            <a:r>
              <a:rPr lang="cs-CZ" dirty="0" smtClean="0"/>
              <a:t>Viz různé </a:t>
            </a:r>
            <a:r>
              <a:rPr lang="cs-CZ" dirty="0" smtClean="0">
                <a:solidFill>
                  <a:srgbClr val="0070C0"/>
                </a:solidFill>
              </a:rPr>
              <a:t>Pořizovací ceny</a:t>
            </a:r>
            <a:r>
              <a:rPr lang="en-US" dirty="0" smtClean="0"/>
              <a:t> </a:t>
            </a:r>
            <a:r>
              <a:rPr lang="cs-CZ" dirty="0" smtClean="0"/>
              <a:t>. </a:t>
            </a:r>
            <a:r>
              <a:rPr lang="cs-CZ" dirty="0" smtClean="0"/>
              <a:t>Tento způsob je rychlejší při vytváření modelových situací a nevytváří se při něm </a:t>
            </a:r>
            <a:r>
              <a:rPr lang="cs-CZ" dirty="0" smtClean="0">
                <a:solidFill>
                  <a:srgbClr val="00B0F0"/>
                </a:solidFill>
              </a:rPr>
              <a:t>Položky dodavatele</a:t>
            </a:r>
            <a:r>
              <a:rPr lang="cs-CZ" dirty="0" smtClean="0"/>
              <a:t>.  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3923928" y="6309320"/>
            <a:ext cx="395922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Zaúčtuje s pomocí F9 . Nebo ikonou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152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Prohlídka vytvořených </a:t>
            </a:r>
            <a:r>
              <a:rPr lang="cs-CZ" sz="2800" dirty="0" smtClean="0">
                <a:solidFill>
                  <a:srgbClr val="00B0F0"/>
                </a:solidFill>
              </a:rPr>
              <a:t>Položek zboží </a:t>
            </a:r>
            <a:r>
              <a:rPr lang="cs-CZ" sz="2800" dirty="0" smtClean="0"/>
              <a:t> 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63688" y="1299675"/>
            <a:ext cx="5485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Karta zboží  </a:t>
            </a:r>
            <a:r>
              <a:rPr lang="en-ZA" dirty="0" smtClean="0"/>
              <a:t>A1-</a:t>
            </a:r>
            <a:r>
              <a:rPr lang="en-ZA" dirty="0" smtClean="0"/>
              <a:t>&gt; Ctrl-F7 </a:t>
            </a:r>
            <a:r>
              <a:rPr lang="cs-CZ" dirty="0" smtClean="0"/>
              <a:t>-&gt; nebo opět najít ikonu Položky</a:t>
            </a:r>
            <a:endParaRPr lang="en-Z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69007"/>
            <a:ext cx="7732713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835696" y="2780928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73" y="3789039"/>
            <a:ext cx="7560222" cy="1825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194718" y="5785519"/>
            <a:ext cx="680737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Zatím se zde nevěnujeme  speciální úloze s názvem Adjustace skladu 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(základní princip bude v příkladu vidět později, blíže v zimním semestru ) </a:t>
            </a:r>
            <a:r>
              <a:rPr lang="en-ZA" sz="1600" dirty="0" smtClean="0">
                <a:solidFill>
                  <a:srgbClr val="FF0000"/>
                </a:solidFill>
              </a:rPr>
              <a:t> </a:t>
            </a:r>
            <a:endParaRPr lang="en-ZA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Karta zboží – záložka </a:t>
            </a:r>
            <a:r>
              <a:rPr lang="cs-CZ" dirty="0" smtClean="0">
                <a:solidFill>
                  <a:srgbClr val="0070C0"/>
                </a:solidFill>
              </a:rPr>
              <a:t>Fakturace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627937" cy="224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 flipH="1">
            <a:off x="611558" y="3820398"/>
            <a:ext cx="813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Otevřete pole </a:t>
            </a:r>
            <a:r>
              <a:rPr lang="cs-CZ" sz="1600" dirty="0" smtClean="0">
                <a:solidFill>
                  <a:srgbClr val="0070C0"/>
                </a:solidFill>
              </a:rPr>
              <a:t>Pořizovací cena</a:t>
            </a:r>
            <a:r>
              <a:rPr lang="cs-CZ" sz="1600" dirty="0" smtClean="0"/>
              <a:t>  a proveďte rozbalení, aby byly vidět všechny </a:t>
            </a:r>
            <a:r>
              <a:rPr lang="cs-CZ" sz="1600" dirty="0" smtClean="0">
                <a:solidFill>
                  <a:srgbClr val="0070C0"/>
                </a:solidFill>
              </a:rPr>
              <a:t>Uzávěrkové položky</a:t>
            </a:r>
            <a:r>
              <a:rPr lang="cs-CZ" sz="1600" dirty="0" smtClean="0"/>
              <a:t>  </a:t>
            </a:r>
            <a:endParaRPr lang="cs-CZ" sz="16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00" y="4179976"/>
            <a:ext cx="8184019" cy="2058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046511" y="6381328"/>
            <a:ext cx="4758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6=60/10,      </a:t>
            </a:r>
            <a:r>
              <a:rPr lang="cs-CZ" b="1" dirty="0" smtClean="0">
                <a:solidFill>
                  <a:srgbClr val="0070C0"/>
                </a:solidFill>
              </a:rPr>
              <a:t>6,5= (60+70)/20  </a:t>
            </a:r>
            <a:r>
              <a:rPr lang="cs-CZ" b="1" dirty="0" smtClean="0">
                <a:solidFill>
                  <a:srgbClr val="00B050"/>
                </a:solidFill>
              </a:rPr>
              <a:t>7 = (60+70+80)/30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499992" y="5085184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499992" y="5454999"/>
            <a:ext cx="504056" cy="2160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499992" y="5827160"/>
            <a:ext cx="504056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02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543</Words>
  <Application>Microsoft Office PowerPoint</Application>
  <PresentationFormat>Předvádění na obrazovce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Introduction to MS Dynamics NAV     (Pevné vyrovnání skladových proložek nákupy-prodeje )</vt:lpstr>
      <vt:lpstr>Důvod této prezentace </vt:lpstr>
      <vt:lpstr>Předběžné nastavení (okno Nastavení zásob najdete s pomocí Vyhledávacího okna)  </vt:lpstr>
      <vt:lpstr>Základní rovnice (v angličtině)</vt:lpstr>
      <vt:lpstr>Vytvoření nové karty zboží  </vt:lpstr>
      <vt:lpstr>Vytvoření nové karty zboží  </vt:lpstr>
      <vt:lpstr>Opakovaný nákup (3x) s pomocí Deníku zboží tedy nikoliv  s pomocí Nákupní objednávky, kde figuruje Dodavatel </vt:lpstr>
      <vt:lpstr>Prohlídka vytvořených Položek zboží  </vt:lpstr>
      <vt:lpstr>Karta zboží – záložka Fakturace</vt:lpstr>
      <vt:lpstr>Uzávěrkové položky</vt:lpstr>
      <vt:lpstr>Prodej  jednoho kusu Zboží A1 using s pomocí Deníku zboží</vt:lpstr>
      <vt:lpstr>Druhý prodej A1 s pomocí ručního vyrovnání (FIFO metoda pro tento prodej je zablokovaná) </vt:lpstr>
      <vt:lpstr>Položky zboží po druhém prodeji </vt:lpstr>
      <vt:lpstr>Adjustace skladu </vt:lpstr>
      <vt:lpstr>Uzávěrkové položky po spuštění dávkové úlohy Adjustace skladu </vt:lpstr>
      <vt:lpstr>Hlavní kniha   (po spuštění dávky adjustace skladu)  </vt:lpstr>
      <vt:lpstr>Konec sekce   (Pevné vyrovnání skladových proložek nákupy-prodeje)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106</cp:revision>
  <dcterms:created xsi:type="dcterms:W3CDTF">2014-09-15T11:04:04Z</dcterms:created>
  <dcterms:modified xsi:type="dcterms:W3CDTF">2019-02-22T11:25:16Z</dcterms:modified>
</cp:coreProperties>
</file>