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2" d="100"/>
          <a:sy n="92" d="100"/>
        </p:scale>
        <p:origin x="-558" y="-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4106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8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44938" y="6228000"/>
            <a:ext cx="7920000" cy="252000"/>
          </a:xfrm>
        </p:spPr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235346"/>
            <a:ext cx="11361600" cy="1171580"/>
          </a:xfrm>
        </p:spPr>
        <p:txBody>
          <a:bodyPr/>
          <a:lstStyle/>
          <a:p>
            <a:r>
              <a:rPr lang="da-DK" dirty="0"/>
              <a:t>Tvorba projektu – příklad sestavení rozpočtu v IS KP,OP VVV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i="1" dirty="0" smtClean="0"/>
              <a:t>David </a:t>
            </a:r>
            <a:r>
              <a:rPr lang="cs-CZ" sz="2000" i="1" dirty="0" err="1" smtClean="0"/>
              <a:t>Póč</a:t>
            </a:r>
            <a:r>
              <a:rPr lang="cs-CZ" sz="2000" i="1" dirty="0" smtClean="0"/>
              <a:t>, Oddělení pro strategii a projektovou podporu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>
          <a:xfrm>
            <a:off x="592727" y="909638"/>
            <a:ext cx="10782180" cy="6477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atin typeface="Helvetica CE"/>
                <a:ea typeface="Helvetica CE"/>
                <a:cs typeface="Helvetica CE"/>
              </a:rPr>
              <a:t>Nezpůsobilé výdaje</a:t>
            </a:r>
          </a:p>
        </p:txBody>
      </p:sp>
      <p:sp>
        <p:nvSpPr>
          <p:cNvPr id="129027" name="Rectangle 3"/>
          <p:cNvSpPr>
            <a:spLocks noGrp="1"/>
          </p:cNvSpPr>
          <p:nvPr>
            <p:ph type="body" idx="4294967295"/>
          </p:nvPr>
        </p:nvSpPr>
        <p:spPr>
          <a:xfrm>
            <a:off x="774508" y="1598902"/>
            <a:ext cx="8610600" cy="3362325"/>
          </a:xfrm>
        </p:spPr>
        <p:txBody>
          <a:bodyPr/>
          <a:lstStyle/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činnosti, které již v rámci jiných programů či Iniciativ Společenství financovaných z ESF či jiných programů financovaných Evropskou unií podporu </a:t>
            </a:r>
            <a:r>
              <a:rPr lang="cs-CZ" sz="1800" dirty="0" smtClean="0"/>
              <a:t>dostávají</a:t>
            </a:r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výdaje na každodenní řízení, monitorování a kontroly žadatele, které by se prováděly i bez realizace projektu - sloužící k zajištění běžného chodu </a:t>
            </a:r>
            <a:r>
              <a:rPr lang="cs-CZ" sz="1800" dirty="0" smtClean="0"/>
              <a:t>organizace</a:t>
            </a:r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nákupy vozidel, infrastruktury, nemovitostí a </a:t>
            </a:r>
            <a:r>
              <a:rPr lang="cs-CZ" sz="1800" dirty="0" smtClean="0"/>
              <a:t>pozemků</a:t>
            </a:r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DPH </a:t>
            </a:r>
            <a:r>
              <a:rPr lang="cs-CZ" sz="1800" dirty="0" smtClean="0"/>
              <a:t>nebo její část, pokud existuje zákonný nárok na její </a:t>
            </a:r>
            <a:r>
              <a:rPr lang="cs-CZ" sz="1800" dirty="0" smtClean="0"/>
              <a:t>odpočet</a:t>
            </a:r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cs-CZ" sz="1800" b="1" dirty="0" smtClean="0"/>
              <a:t>přímé </a:t>
            </a:r>
            <a:r>
              <a:rPr lang="cs-CZ" sz="1800" b="1" dirty="0" smtClean="0"/>
              <a:t>daně, daň z nemovitosti, daň dědická, darovací, silniční, </a:t>
            </a:r>
            <a:r>
              <a:rPr lang="cs-CZ" sz="1800" b="1" dirty="0" smtClean="0"/>
              <a:t>cla ,</a:t>
            </a:r>
            <a:r>
              <a:rPr lang="cs-CZ" sz="1800" dirty="0" smtClean="0"/>
              <a:t>úroky </a:t>
            </a:r>
            <a:r>
              <a:rPr lang="cs-CZ" sz="1800" dirty="0" smtClean="0"/>
              <a:t>z úvěrů a půjček, pokud se nejedná o schválenou formu podpory z fondu </a:t>
            </a:r>
            <a:r>
              <a:rPr lang="cs-CZ" sz="1800" dirty="0" smtClean="0"/>
              <a:t>ESF</a:t>
            </a:r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odstupné</a:t>
            </a:r>
            <a:r>
              <a:rPr lang="cs-CZ" sz="1800" dirty="0" smtClean="0"/>
              <a:t>, peněžitá pomoc v </a:t>
            </a:r>
            <a:r>
              <a:rPr lang="cs-CZ" sz="1800" dirty="0" smtClean="0"/>
              <a:t>mateřství</a:t>
            </a:r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endParaRPr lang="cs-CZ" sz="1800" dirty="0"/>
          </a:p>
          <a:p>
            <a:pPr marL="285750" indent="-28575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cs-CZ" sz="1800" b="1" dirty="0" smtClean="0"/>
              <a:t>výdaje </a:t>
            </a:r>
            <a:r>
              <a:rPr lang="cs-CZ" sz="1800" b="1" dirty="0" smtClean="0"/>
              <a:t>vzniklé mimo časový rámec způsobilosti</a:t>
            </a:r>
            <a:r>
              <a:rPr lang="cs-CZ" sz="1800" b="1" dirty="0" smtClean="0">
                <a:cs typeface="Helvetica CE" charset="-18"/>
              </a:rPr>
              <a:t> </a:t>
            </a:r>
          </a:p>
          <a:p>
            <a:pPr eaLnBrk="1" hangingPunct="1">
              <a:defRPr/>
            </a:pPr>
            <a:endParaRPr lang="cs-CZ" sz="1600" b="1" dirty="0" smtClean="0">
              <a:latin typeface="Helvetica CE" charset="-18"/>
              <a:cs typeface="Helvetica CE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2675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 </a:t>
            </a:r>
            <a:endParaRPr lang="en-US" dirty="0" smtClean="0"/>
          </a:p>
        </p:txBody>
      </p:sp>
      <p:sp>
        <p:nvSpPr>
          <p:cNvPr id="52227" name="Zástupný symbol pro text 5"/>
          <p:cNvSpPr>
            <a:spLocks noGrp="1"/>
          </p:cNvSpPr>
          <p:nvPr>
            <p:ph type="body" idx="1"/>
          </p:nvPr>
        </p:nvSpPr>
        <p:spPr>
          <a:xfrm>
            <a:off x="1158587" y="3042373"/>
            <a:ext cx="10363200" cy="1500187"/>
          </a:xfrm>
        </p:spPr>
        <p:txBody>
          <a:bodyPr/>
          <a:lstStyle/>
          <a:p>
            <a:pPr algn="ctr" eaLnBrk="1" hangingPunct="1"/>
            <a:r>
              <a:rPr lang="cs-CZ" altLang="cs-CZ" sz="6000" b="1" dirty="0" smtClean="0"/>
              <a:t>Děkuji za pozornost!</a:t>
            </a:r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r>
              <a:rPr lang="cs-CZ" altLang="cs-CZ" sz="1800" b="1" dirty="0" smtClean="0"/>
              <a:t>V prezentaci byly použity materiály MŠMT, </a:t>
            </a:r>
            <a:r>
              <a:rPr lang="cs-CZ" altLang="cs-CZ" sz="1800" b="1" dirty="0" smtClean="0">
                <a:hlinkClick r:id="rId2"/>
              </a:rPr>
              <a:t>www.msmt.cz</a:t>
            </a:r>
            <a:r>
              <a:rPr lang="cs-CZ" altLang="cs-CZ" sz="1800" b="1" dirty="0" smtClean="0"/>
              <a:t> </a:t>
            </a:r>
          </a:p>
          <a:p>
            <a:pPr algn="ctr" eaLnBrk="1" hangingPunct="1"/>
            <a:endParaRPr lang="cs-CZ" altLang="cs-CZ" sz="2500" b="1" dirty="0" smtClean="0"/>
          </a:p>
          <a:p>
            <a:pPr algn="ctr" eaLnBrk="1" hangingPunct="1"/>
            <a:endParaRPr lang="en-US" altLang="cs-CZ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15333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latin typeface="Helvetica CE"/>
                <a:ea typeface="Helvetica CE"/>
                <a:cs typeface="Helvetica CE"/>
              </a:rPr>
              <a:t>Základní pravidla k finančnímu řízení projektů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670214" y="1863148"/>
            <a:ext cx="10363200" cy="4357688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ea typeface="Helvetica CE"/>
                <a:cs typeface="Helvetica CE"/>
              </a:rPr>
              <a:t> přiměřenost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ea typeface="Helvetica CE"/>
                <a:cs typeface="Helvetica CE"/>
              </a:rPr>
              <a:t> hospodárnost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ea typeface="Helvetica CE"/>
                <a:cs typeface="Helvetica CE"/>
              </a:rPr>
              <a:t> účelnost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ea typeface="Helvetica CE"/>
                <a:cs typeface="Helvetica CE"/>
              </a:rPr>
              <a:t> efektivnost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ea typeface="Helvetica CE"/>
                <a:cs typeface="Helvetica CE"/>
              </a:rPr>
              <a:t> prokazatelnost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ea typeface="Helvetica CE"/>
                <a:cs typeface="Helvetica CE"/>
              </a:rPr>
              <a:t> časová způsobilost</a:t>
            </a:r>
          </a:p>
        </p:txBody>
      </p:sp>
    </p:spTree>
    <p:extLst>
      <p:ext uri="{BB962C8B-B14F-4D97-AF65-F5344CB8AC3E}">
        <p14:creationId xmlns:p14="http://schemas.microsoft.com/office/powerpoint/2010/main" val="28589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latin typeface="Helvetica CE"/>
                <a:ea typeface="Helvetica CE"/>
                <a:cs typeface="Helvetica CE"/>
              </a:rPr>
              <a:t>Rozpočet v projektové žádosti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Systém MS 2014</a:t>
            </a:r>
            <a:r>
              <a:rPr lang="cs-CZ" sz="2000" dirty="0" smtClean="0"/>
              <a:t>+</a:t>
            </a:r>
            <a:endParaRPr lang="cs-CZ" sz="2000" dirty="0" smtClean="0"/>
          </a:p>
          <a:p>
            <a:r>
              <a:rPr lang="cs-CZ" sz="2000" dirty="0" smtClean="0"/>
              <a:t>Využití modulu IS </a:t>
            </a:r>
            <a:r>
              <a:rPr lang="cs-CZ" sz="2000" dirty="0" smtClean="0"/>
              <a:t>KP</a:t>
            </a:r>
            <a:endParaRPr lang="cs-CZ" sz="2000" dirty="0" smtClean="0"/>
          </a:p>
          <a:p>
            <a:r>
              <a:rPr lang="cs-CZ" sz="2000" dirty="0" smtClean="0"/>
              <a:t>Pro všechny národní OP v rámci ESIF 2014 – </a:t>
            </a:r>
            <a:r>
              <a:rPr lang="cs-CZ" sz="2000" dirty="0" smtClean="0"/>
              <a:t>2020</a:t>
            </a:r>
            <a:endParaRPr lang="cs-CZ" sz="2000" dirty="0" smtClean="0"/>
          </a:p>
          <a:p>
            <a:r>
              <a:rPr lang="cs-CZ" sz="2000" dirty="0" smtClean="0"/>
              <a:t>Rozdíly mezi ESF a ERDF projekty </a:t>
            </a:r>
          </a:p>
          <a:p>
            <a:r>
              <a:rPr lang="cs-CZ" sz="2000" dirty="0" smtClean="0"/>
              <a:t>Struktura rozpočtu ve vazbě na tzv. podporované aktivity projektu</a:t>
            </a:r>
          </a:p>
          <a:p>
            <a:r>
              <a:rPr lang="cs-CZ" sz="2000" dirty="0" smtClean="0"/>
              <a:t>Rozdíly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459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latin typeface="Helvetica CE"/>
                <a:ea typeface="Helvetica CE"/>
                <a:cs typeface="Helvetica CE"/>
              </a:rPr>
              <a:t>Osobní náklady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>
                <a:ea typeface="Helvetica CE"/>
                <a:cs typeface="Helvetica CE"/>
              </a:rPr>
              <a:t>O</a:t>
            </a:r>
            <a:r>
              <a:rPr lang="cs-CZ" altLang="cs-CZ" sz="2400" dirty="0" smtClean="0">
                <a:ea typeface="Helvetica CE"/>
                <a:cs typeface="Helvetica CE"/>
              </a:rPr>
              <a:t>soby</a:t>
            </a:r>
            <a:r>
              <a:rPr lang="cs-CZ" altLang="cs-CZ" sz="2400" dirty="0" smtClean="0">
                <a:ea typeface="Helvetica CE"/>
                <a:cs typeface="Helvetica CE"/>
              </a:rPr>
              <a:t>, které mají v rámci projektu uzavřen pracovně právní vztah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sz="2400" dirty="0" smtClean="0">
                <a:ea typeface="Helvetica CE"/>
                <a:cs typeface="Helvetica CE"/>
              </a:rPr>
              <a:t>hrubá mzda v čase, oboru a místě </a:t>
            </a:r>
            <a:r>
              <a:rPr lang="cs-CZ" altLang="cs-CZ" sz="2400" dirty="0" smtClean="0">
                <a:ea typeface="Helvetica CE"/>
                <a:cs typeface="Helvetica CE"/>
              </a:rPr>
              <a:t>obvyklá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ea typeface="Helvetica CE"/>
                <a:cs typeface="Helvetica CE"/>
              </a:rPr>
              <a:t>Problematiku systému kategorií mezd – OP VVV, ISPV, mzda v místě a čase obvyklá</a:t>
            </a:r>
            <a:endParaRPr lang="cs-CZ" altLang="cs-CZ" sz="2400" dirty="0" smtClean="0">
              <a:ea typeface="Helvetica CE"/>
              <a:cs typeface="Helvetica CE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000" dirty="0" smtClean="0">
              <a:latin typeface="Helvetica CE"/>
              <a:ea typeface="Helvetica CE"/>
              <a:cs typeface="Helvetica CE"/>
            </a:endParaRPr>
          </a:p>
        </p:txBody>
      </p:sp>
    </p:spTree>
    <p:extLst>
      <p:ext uri="{BB962C8B-B14F-4D97-AF65-F5344CB8AC3E}">
        <p14:creationId xmlns:p14="http://schemas.microsoft.com/office/powerpoint/2010/main" val="10806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>
          <a:xfrm>
            <a:off x="701387" y="429348"/>
            <a:ext cx="10363200" cy="50165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atin typeface="Helvetica CE"/>
                <a:ea typeface="Helvetica CE"/>
                <a:cs typeface="Helvetica CE"/>
              </a:rPr>
              <a:t>Služební cesty zahraniční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831273" y="1288473"/>
            <a:ext cx="8898467" cy="4035859"/>
          </a:xfrm>
        </p:spPr>
        <p:txBody>
          <a:bodyPr/>
          <a:lstStyle/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ea typeface="Helvetica CE"/>
                <a:cs typeface="Helvetica CE"/>
              </a:rPr>
              <a:t>Služební cesty realizačního týmu – cestovné, ubytování, stravné, nutné vedlejší </a:t>
            </a:r>
            <a:r>
              <a:rPr lang="cs-CZ" altLang="cs-CZ" sz="2000" dirty="0" smtClean="0">
                <a:ea typeface="Helvetica CE"/>
                <a:cs typeface="Helvetica CE"/>
              </a:rPr>
              <a:t>výdaje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 smtClean="0">
              <a:ea typeface="Helvetica CE"/>
              <a:cs typeface="Helvetica CE"/>
            </a:endParaRP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ea typeface="Helvetica CE"/>
                <a:cs typeface="Helvetica CE"/>
              </a:rPr>
              <a:t>Specifikace kdo, kam a </a:t>
            </a:r>
            <a:r>
              <a:rPr lang="cs-CZ" altLang="cs-CZ" sz="2000" dirty="0" smtClean="0">
                <a:ea typeface="Helvetica CE"/>
                <a:cs typeface="Helvetica CE"/>
              </a:rPr>
              <a:t>proč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 smtClean="0">
              <a:ea typeface="Helvetica CE"/>
              <a:cs typeface="Helvetica CE"/>
            </a:endParaRP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ea typeface="Helvetica CE"/>
                <a:cs typeface="Helvetica CE"/>
              </a:rPr>
              <a:t>Zahraniční expert v </a:t>
            </a:r>
            <a:r>
              <a:rPr lang="cs-CZ" altLang="cs-CZ" sz="2000" dirty="0" smtClean="0">
                <a:ea typeface="Helvetica CE"/>
                <a:cs typeface="Helvetica CE"/>
              </a:rPr>
              <a:t>ČR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 smtClean="0">
                <a:ea typeface="Helvetica CE"/>
                <a:cs typeface="Helvetica CE"/>
              </a:rPr>
              <a:t>	- </a:t>
            </a:r>
            <a:r>
              <a:rPr lang="cs-CZ" altLang="cs-CZ" sz="2000" dirty="0" smtClean="0">
                <a:ea typeface="Helvetica CE"/>
                <a:cs typeface="Helvetica CE"/>
              </a:rPr>
              <a:t>Per </a:t>
            </a:r>
            <a:r>
              <a:rPr lang="cs-CZ" altLang="cs-CZ" sz="2000" dirty="0" err="1" smtClean="0">
                <a:ea typeface="Helvetica CE"/>
                <a:cs typeface="Helvetica CE"/>
              </a:rPr>
              <a:t>diems</a:t>
            </a:r>
            <a:r>
              <a:rPr lang="cs-CZ" altLang="cs-CZ" sz="2000" dirty="0" smtClean="0">
                <a:ea typeface="Helvetica CE"/>
                <a:cs typeface="Helvetica CE"/>
              </a:rPr>
              <a:t> 230 €/den + doprava do ČR a </a:t>
            </a:r>
            <a:r>
              <a:rPr lang="cs-CZ" altLang="cs-CZ" sz="2000" dirty="0" smtClean="0">
                <a:ea typeface="Helvetica CE"/>
                <a:cs typeface="Helvetica CE"/>
              </a:rPr>
              <a:t>zpět</a:t>
            </a:r>
          </a:p>
          <a:p>
            <a:pPr lvl="1" eaLnBrk="1" hangingPunct="1">
              <a:spcAft>
                <a:spcPts val="600"/>
              </a:spcAft>
            </a:pPr>
            <a:endParaRPr lang="cs-CZ" altLang="cs-CZ" sz="2000" dirty="0" smtClean="0"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ea typeface="Helvetica CE"/>
                <a:cs typeface="Helvetica CE"/>
              </a:rPr>
              <a:t>V průběhu realizace již nelze výdaje na zahraniční cesty </a:t>
            </a:r>
            <a:r>
              <a:rPr lang="cs-CZ" altLang="cs-CZ" sz="2000" dirty="0" smtClean="0">
                <a:ea typeface="Helvetica CE"/>
                <a:cs typeface="Helvetica CE"/>
              </a:rPr>
              <a:t>navyšovat</a:t>
            </a:r>
          </a:p>
          <a:p>
            <a:pPr eaLnBrk="1" hangingPunct="1"/>
            <a:endParaRPr lang="cs-CZ" altLang="cs-CZ" sz="2000" dirty="0" smtClean="0">
              <a:ea typeface="Helvetica CE"/>
              <a:cs typeface="Helvetica CE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ea typeface="Helvetica CE"/>
                <a:cs typeface="Helvetica CE"/>
              </a:rPr>
              <a:t>Přímá vazba na realizaci klíčových aktivit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Helvetica CE"/>
              <a:ea typeface="Helvetica CE"/>
              <a:cs typeface="Helvetica CE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altLang="cs-CZ" dirty="0" smtClean="0">
              <a:latin typeface="Helvetica CE"/>
              <a:ea typeface="Helvetica CE"/>
              <a:cs typeface="Helvetica CE"/>
            </a:endParaRPr>
          </a:p>
        </p:txBody>
      </p:sp>
    </p:spTree>
    <p:extLst>
      <p:ext uri="{BB962C8B-B14F-4D97-AF65-F5344CB8AC3E}">
        <p14:creationId xmlns:p14="http://schemas.microsoft.com/office/powerpoint/2010/main" val="404442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latin typeface="Helvetica CE"/>
                <a:ea typeface="Helvetica CE"/>
                <a:cs typeface="Helvetica CE"/>
              </a:rPr>
              <a:t>Zařízení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b="1" dirty="0" smtClean="0">
                <a:latin typeface="Helvetica CE"/>
                <a:ea typeface="Helvetica CE"/>
                <a:cs typeface="Helvetica CE"/>
              </a:rPr>
              <a:t> </a:t>
            </a:r>
            <a:r>
              <a:rPr lang="cs-CZ" altLang="cs-CZ" b="1" dirty="0" smtClean="0">
                <a:ea typeface="Helvetica CE"/>
                <a:cs typeface="Helvetica CE"/>
              </a:rPr>
              <a:t>nehmotný</a:t>
            </a:r>
            <a:r>
              <a:rPr lang="cs-CZ" altLang="cs-CZ" dirty="0" smtClean="0">
                <a:ea typeface="Helvetica CE"/>
                <a:cs typeface="Helvetica CE"/>
              </a:rPr>
              <a:t> majetek do 60 tis. Kč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 smtClean="0">
                <a:ea typeface="Helvetica CE"/>
                <a:cs typeface="Helvetica CE"/>
              </a:rPr>
              <a:t> dlouhodobý nehmotný majetek	- </a:t>
            </a:r>
            <a:r>
              <a:rPr lang="cs-CZ" altLang="cs-CZ" i="1" dirty="0" smtClean="0">
                <a:solidFill>
                  <a:srgbClr val="FF0000"/>
                </a:solidFill>
                <a:ea typeface="Helvetica CE"/>
                <a:cs typeface="Helvetica CE"/>
              </a:rPr>
              <a:t>investice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 smtClean="0">
                <a:ea typeface="Helvetica CE"/>
                <a:cs typeface="Helvetica CE"/>
              </a:rPr>
              <a:t> drobný </a:t>
            </a:r>
            <a:r>
              <a:rPr lang="cs-CZ" altLang="cs-CZ" b="1" dirty="0" smtClean="0">
                <a:ea typeface="Helvetica CE"/>
                <a:cs typeface="Helvetica CE"/>
              </a:rPr>
              <a:t>hmotný</a:t>
            </a:r>
            <a:r>
              <a:rPr lang="cs-CZ" altLang="cs-CZ" dirty="0" smtClean="0">
                <a:ea typeface="Helvetica CE"/>
                <a:cs typeface="Helvetica CE"/>
              </a:rPr>
              <a:t> majetek do 40 tis. Kč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 smtClean="0">
                <a:ea typeface="Helvetica CE"/>
                <a:cs typeface="Helvetica CE"/>
              </a:rPr>
              <a:t> použitý drobný hmotný majetek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 smtClean="0">
                <a:ea typeface="Helvetica CE"/>
                <a:cs typeface="Helvetica CE"/>
              </a:rPr>
              <a:t> nájem zařízení, operativní leasing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 smtClean="0">
                <a:ea typeface="Helvetica CE"/>
                <a:cs typeface="Helvetica CE"/>
              </a:rPr>
              <a:t> daňové odpisy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 smtClean="0">
                <a:ea typeface="Helvetica CE"/>
                <a:cs typeface="Helvetica CE"/>
              </a:rPr>
              <a:t> výdaje na opravy a údržbu</a:t>
            </a:r>
          </a:p>
          <a:p>
            <a:pPr eaLnBrk="1" hangingPunct="1">
              <a:lnSpc>
                <a:spcPct val="90000"/>
              </a:lnSpc>
            </a:pPr>
            <a:endParaRPr lang="cs-CZ" altLang="cs-CZ" sz="1600" dirty="0" smtClean="0">
              <a:latin typeface="Helvetica CE"/>
              <a:ea typeface="Helvetica CE"/>
              <a:cs typeface="Helvetica CE"/>
            </a:endParaRPr>
          </a:p>
        </p:txBody>
      </p:sp>
    </p:spTree>
    <p:extLst>
      <p:ext uri="{BB962C8B-B14F-4D97-AF65-F5344CB8AC3E}">
        <p14:creationId xmlns:p14="http://schemas.microsoft.com/office/powerpoint/2010/main" val="35695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latin typeface="Helvetica CE"/>
                <a:ea typeface="Helvetica CE"/>
                <a:cs typeface="Helvetica CE"/>
              </a:rPr>
              <a:t>Nákup služeb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ea typeface="Helvetica CE"/>
                <a:cs typeface="Helvetica CE"/>
              </a:rPr>
              <a:t>publikace/školící </a:t>
            </a:r>
            <a:r>
              <a:rPr lang="cs-CZ" altLang="cs-CZ" sz="2000" dirty="0" smtClean="0">
                <a:ea typeface="Helvetica CE"/>
                <a:cs typeface="Helvetica CE"/>
              </a:rPr>
              <a:t>materiály/manuály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 smtClean="0">
              <a:ea typeface="Helvetica CE"/>
              <a:cs typeface="Helvetica CE"/>
            </a:endParaRP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ea typeface="Helvetica CE"/>
                <a:cs typeface="Helvetica CE"/>
              </a:rPr>
              <a:t>odborné služby/studie a </a:t>
            </a:r>
            <a:r>
              <a:rPr lang="cs-CZ" altLang="cs-CZ" sz="2000" dirty="0" smtClean="0">
                <a:ea typeface="Helvetica CE"/>
                <a:cs typeface="Helvetica CE"/>
              </a:rPr>
              <a:t>výzkum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 smtClean="0">
              <a:ea typeface="Helvetica CE"/>
              <a:cs typeface="Helvetica CE"/>
            </a:endParaRP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ea typeface="Helvetica CE"/>
                <a:cs typeface="Helvetica CE"/>
              </a:rPr>
              <a:t>výdaje na </a:t>
            </a:r>
            <a:r>
              <a:rPr lang="cs-CZ" altLang="cs-CZ" sz="2000" dirty="0" smtClean="0">
                <a:ea typeface="Helvetica CE"/>
                <a:cs typeface="Helvetica CE"/>
              </a:rPr>
              <a:t>konference/kurzy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 smtClean="0">
              <a:ea typeface="Helvetica CE"/>
              <a:cs typeface="Helvetica CE"/>
            </a:endParaRP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ea typeface="Helvetica CE"/>
                <a:cs typeface="Helvetica CE"/>
              </a:rPr>
              <a:t>podpora účastníků (stravné/ubytování)</a:t>
            </a:r>
            <a:r>
              <a:rPr lang="cs-CZ" altLang="cs-CZ" dirty="0" smtClean="0">
                <a:ea typeface="Helvetica CE"/>
                <a:cs typeface="Helvetica CE"/>
              </a:rPr>
              <a:t>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>
                <a:ea typeface="Helvetica CE"/>
                <a:cs typeface="Helvetica CE"/>
              </a:rPr>
              <a:t>	</a:t>
            </a:r>
            <a:r>
              <a:rPr lang="cs-CZ" altLang="cs-CZ" sz="2000" dirty="0" smtClean="0">
                <a:ea typeface="Helvetica CE"/>
                <a:cs typeface="Helvetica CE"/>
              </a:rPr>
              <a:t>limit </a:t>
            </a:r>
            <a:r>
              <a:rPr lang="cs-CZ" altLang="cs-CZ" sz="2000" dirty="0" smtClean="0">
                <a:ea typeface="Helvetica CE"/>
                <a:cs typeface="Helvetica CE"/>
              </a:rPr>
              <a:t>pro stravné 300 Kč/os/den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>
                <a:ea typeface="Helvetica CE"/>
                <a:cs typeface="Helvetica CE"/>
              </a:rPr>
              <a:t>	</a:t>
            </a:r>
            <a:r>
              <a:rPr lang="cs-CZ" altLang="cs-CZ" sz="2000" dirty="0" smtClean="0">
                <a:ea typeface="Helvetica CE"/>
                <a:cs typeface="Helvetica CE"/>
              </a:rPr>
              <a:t>limit </a:t>
            </a:r>
            <a:r>
              <a:rPr lang="cs-CZ" altLang="cs-CZ" sz="2000" dirty="0" smtClean="0">
                <a:ea typeface="Helvetica CE"/>
                <a:cs typeface="Helvetica CE"/>
              </a:rPr>
              <a:t>pro ubytování 1 500 </a:t>
            </a:r>
            <a:r>
              <a:rPr lang="cs-CZ" altLang="cs-CZ" sz="2000" dirty="0" smtClean="0">
                <a:ea typeface="Helvetica CE"/>
                <a:cs typeface="Helvetica CE"/>
              </a:rPr>
              <a:t>Kč/os/noc</a:t>
            </a:r>
          </a:p>
          <a:p>
            <a:pPr lvl="1" eaLnBrk="1" hangingPunct="1">
              <a:spcAft>
                <a:spcPts val="600"/>
              </a:spcAft>
            </a:pPr>
            <a:endParaRPr lang="cs-CZ" altLang="cs-CZ" sz="2000" dirty="0" smtClean="0">
              <a:ea typeface="Helvetica CE"/>
              <a:cs typeface="Helvetica CE"/>
            </a:endParaRP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ea typeface="Helvetica CE"/>
                <a:cs typeface="Helvetica CE"/>
              </a:rPr>
              <a:t>jiné výdaje</a:t>
            </a:r>
          </a:p>
          <a:p>
            <a:pPr eaLnBrk="1" hangingPunct="1"/>
            <a:endParaRPr lang="cs-CZ" altLang="cs-CZ" dirty="0" smtClean="0">
              <a:latin typeface="Helvetica CE"/>
              <a:ea typeface="Helvetica CE"/>
              <a:cs typeface="Helvetica CE"/>
            </a:endParaRPr>
          </a:p>
        </p:txBody>
      </p:sp>
    </p:spTree>
    <p:extLst>
      <p:ext uri="{BB962C8B-B14F-4D97-AF65-F5344CB8AC3E}">
        <p14:creationId xmlns:p14="http://schemas.microsoft.com/office/powerpoint/2010/main" val="33918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latin typeface="Helvetica CE"/>
                <a:ea typeface="Helvetica CE"/>
                <a:cs typeface="Helvetica CE"/>
              </a:rPr>
              <a:t>Přímá podpora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>
          <a:xfrm>
            <a:off x="690419" y="1756064"/>
            <a:ext cx="9548284" cy="3341688"/>
          </a:xfrm>
        </p:spPr>
        <p:txBody>
          <a:bodyPr/>
          <a:lstStyle/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ea typeface="Helvetica CE"/>
                <a:cs typeface="Helvetica CE"/>
              </a:rPr>
              <a:t>mzdové příspěvky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1800" dirty="0" smtClean="0">
                <a:ea typeface="Helvetica CE"/>
                <a:cs typeface="Helvetica CE"/>
              </a:rPr>
              <a:t>  </a:t>
            </a:r>
            <a:r>
              <a:rPr lang="cs-CZ" altLang="cs-CZ" sz="1800" dirty="0" smtClean="0">
                <a:ea typeface="Helvetica CE"/>
                <a:cs typeface="Helvetica CE"/>
              </a:rPr>
              <a:t>	- </a:t>
            </a:r>
            <a:r>
              <a:rPr lang="cs-CZ" altLang="cs-CZ" sz="1800" dirty="0" smtClean="0">
                <a:ea typeface="Helvetica CE"/>
                <a:cs typeface="Helvetica CE"/>
              </a:rPr>
              <a:t>jsou poskytovány jako náhrada mezd zaměstnavateli za  pracovníky po  dobu  jejich účasti na dalším </a:t>
            </a:r>
            <a:r>
              <a:rPr lang="cs-CZ" altLang="cs-CZ" sz="1800" b="1" dirty="0" smtClean="0">
                <a:ea typeface="Helvetica CE"/>
                <a:cs typeface="Helvetica CE"/>
              </a:rPr>
              <a:t>vzdělávání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altLang="cs-CZ" sz="1800" dirty="0">
                <a:ea typeface="Helvetica CE"/>
                <a:cs typeface="Helvetica CE"/>
              </a:rPr>
              <a:t>	</a:t>
            </a:r>
            <a:r>
              <a:rPr lang="cs-CZ" altLang="cs-CZ" sz="1800" dirty="0" smtClean="0">
                <a:ea typeface="Helvetica CE"/>
                <a:cs typeface="Helvetica CE"/>
              </a:rPr>
              <a:t>- </a:t>
            </a:r>
            <a:r>
              <a:rPr lang="cs-CZ" altLang="cs-CZ" sz="1800" dirty="0" smtClean="0">
                <a:ea typeface="Helvetica CE"/>
                <a:cs typeface="Helvetica CE"/>
              </a:rPr>
              <a:t>až do výše 100% mzdových nákladů, nejvýše však do výše trojnásobku aktuální minimální mzdy) </a:t>
            </a:r>
            <a:endParaRPr lang="cs-CZ" altLang="cs-CZ" sz="1800" dirty="0" smtClean="0">
              <a:ea typeface="Helvetica CE"/>
              <a:cs typeface="Helvetica CE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cs-CZ" altLang="cs-CZ" sz="1800" dirty="0" smtClean="0">
              <a:ea typeface="Helvetica CE"/>
              <a:cs typeface="Helvetica CE"/>
            </a:endParaRPr>
          </a:p>
          <a:p>
            <a:pPr marL="285750" indent="-28575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ea typeface="Helvetica CE"/>
                <a:cs typeface="Helvetica CE"/>
              </a:rPr>
              <a:t> cestovné, ubytování a stravné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altLang="cs-CZ" sz="1800" dirty="0" smtClean="0">
                <a:ea typeface="Helvetica CE"/>
                <a:cs typeface="Helvetica CE"/>
              </a:rPr>
              <a:t>	- </a:t>
            </a:r>
            <a:r>
              <a:rPr lang="cs-CZ" altLang="cs-CZ" sz="1800" dirty="0" smtClean="0">
                <a:ea typeface="Helvetica CE"/>
                <a:cs typeface="Helvetica CE"/>
              </a:rPr>
              <a:t>placené přímo zástupcům cílové </a:t>
            </a:r>
            <a:r>
              <a:rPr lang="cs-CZ" altLang="cs-CZ" sz="1800" dirty="0" smtClean="0">
                <a:ea typeface="Helvetica CE"/>
                <a:cs typeface="Helvetica CE"/>
              </a:rPr>
              <a:t>skupiny doprovodné </a:t>
            </a:r>
            <a:r>
              <a:rPr lang="cs-CZ" altLang="cs-CZ" sz="1800" dirty="0" smtClean="0">
                <a:ea typeface="Helvetica CE"/>
                <a:cs typeface="Helvetica CE"/>
              </a:rPr>
              <a:t>aktivity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altLang="cs-CZ" sz="1800" dirty="0" smtClean="0">
                <a:ea typeface="Helvetica CE"/>
                <a:cs typeface="Helvetica CE"/>
              </a:rPr>
              <a:t>	- </a:t>
            </a:r>
            <a:r>
              <a:rPr lang="cs-CZ" altLang="cs-CZ" sz="1800" dirty="0" smtClean="0">
                <a:ea typeface="Helvetica CE"/>
                <a:cs typeface="Helvetica CE"/>
              </a:rPr>
              <a:t>asistentské služby žákům se speciálními potřebami, vstupenky,…</a:t>
            </a:r>
          </a:p>
        </p:txBody>
      </p:sp>
    </p:spTree>
    <p:extLst>
      <p:ext uri="{BB962C8B-B14F-4D97-AF65-F5344CB8AC3E}">
        <p14:creationId xmlns:p14="http://schemas.microsoft.com/office/powerpoint/2010/main" val="23157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latin typeface="Helvetica CE"/>
                <a:ea typeface="Helvetica CE"/>
                <a:cs typeface="Helvetica CE"/>
              </a:rPr>
              <a:t>Administrativní/Nepřímé náklady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>
          <a:xfrm>
            <a:off x="843781" y="1459201"/>
            <a:ext cx="8610600" cy="4379912"/>
          </a:xfrm>
        </p:spPr>
        <p:txBody>
          <a:bodyPr/>
          <a:lstStyle/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Helvetica CE"/>
                <a:ea typeface="Helvetica CE"/>
                <a:cs typeface="Helvetica CE"/>
              </a:rPr>
              <a:t>Není potřeba prokazovat účetními doklady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Helvetica CE"/>
                <a:ea typeface="Helvetica CE"/>
                <a:cs typeface="Helvetica CE"/>
              </a:rPr>
              <a:t>Náklady spojené s administrací projektu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Helvetica CE"/>
                <a:ea typeface="Helvetica CE"/>
                <a:cs typeface="Helvetica CE"/>
              </a:rPr>
              <a:t>Nemohou být přiřazeny ke konkrétní aktivitě</a:t>
            </a:r>
          </a:p>
          <a:p>
            <a:pPr eaLnBrk="1" hangingPunct="1">
              <a:spcAft>
                <a:spcPts val="600"/>
              </a:spcAft>
            </a:pPr>
            <a:endParaRPr lang="cs-CZ" altLang="cs-CZ" sz="2000" dirty="0" smtClean="0">
              <a:latin typeface="Helvetica CE"/>
              <a:ea typeface="Helvetica CE"/>
              <a:cs typeface="Helvetica CE"/>
            </a:endParaRPr>
          </a:p>
          <a:p>
            <a:pPr eaLnBrk="1" hangingPunct="1">
              <a:spcAft>
                <a:spcPts val="600"/>
              </a:spcAft>
            </a:pPr>
            <a:r>
              <a:rPr lang="cs-CZ" altLang="cs-CZ" sz="2000" dirty="0" smtClean="0">
                <a:latin typeface="Helvetica CE"/>
                <a:ea typeface="Helvetica CE"/>
                <a:cs typeface="Helvetica CE"/>
              </a:rPr>
              <a:t>Příklady</a:t>
            </a:r>
            <a:r>
              <a:rPr lang="cs-CZ" altLang="cs-CZ" sz="2000" dirty="0" smtClean="0">
                <a:latin typeface="Helvetica CE"/>
                <a:ea typeface="Helvetica CE"/>
                <a:cs typeface="Helvetica CE"/>
              </a:rPr>
              <a:t>: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 smtClean="0">
                <a:latin typeface="Helvetica CE"/>
                <a:ea typeface="Helvetica CE"/>
                <a:cs typeface="Helvetica CE"/>
              </a:rPr>
              <a:t>tisk a kopírování, nájem kanceláře a nákup kancelářského materiálu pro administraci projektu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 smtClean="0">
                <a:latin typeface="Helvetica CE"/>
                <a:ea typeface="Helvetica CE"/>
                <a:cs typeface="Helvetica CE"/>
              </a:rPr>
              <a:t>nákup vody, paliv a energie, telefonní poplatky, poštovné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 smtClean="0">
                <a:latin typeface="Helvetica CE"/>
                <a:ea typeface="Helvetica CE"/>
                <a:cs typeface="Helvetica CE"/>
              </a:rPr>
              <a:t>správa počítačových sítí a internetových stránek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 smtClean="0">
                <a:latin typeface="Helvetica CE"/>
                <a:ea typeface="Helvetica CE"/>
                <a:cs typeface="Helvetica CE"/>
              </a:rPr>
              <a:t>…</a:t>
            </a:r>
          </a:p>
          <a:p>
            <a:pPr eaLnBrk="1" hangingPunct="1"/>
            <a:endParaRPr lang="cs-CZ" altLang="cs-CZ" dirty="0" smtClean="0">
              <a:latin typeface="Helvetica CE"/>
              <a:ea typeface="Helvetica CE"/>
              <a:cs typeface="Helvetica CE"/>
            </a:endParaRPr>
          </a:p>
        </p:txBody>
      </p:sp>
    </p:spTree>
    <p:extLst>
      <p:ext uri="{BB962C8B-B14F-4D97-AF65-F5344CB8AC3E}">
        <p14:creationId xmlns:p14="http://schemas.microsoft.com/office/powerpoint/2010/main" val="33720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22</TotalTime>
  <Words>252</Words>
  <Application>Microsoft Office PowerPoint</Application>
  <PresentationFormat>Vlastní</PresentationFormat>
  <Paragraphs>90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Prezentace_MU_CZ</vt:lpstr>
      <vt:lpstr>Tvorba projektu – příklad sestavení rozpočtu v IS KP,OP VVV  </vt:lpstr>
      <vt:lpstr>Základní pravidla k finančnímu řízení projektů</vt:lpstr>
      <vt:lpstr>Rozpočet v projektové žádosti</vt:lpstr>
      <vt:lpstr>Osobní náklady</vt:lpstr>
      <vt:lpstr>Služební cesty zahraniční</vt:lpstr>
      <vt:lpstr>Zařízení</vt:lpstr>
      <vt:lpstr>Nákup služeb</vt:lpstr>
      <vt:lpstr>Přímá podpora</vt:lpstr>
      <vt:lpstr>Administrativní/Nepřímé náklady</vt:lpstr>
      <vt:lpstr>Nezpůsobilé výdaje</vt:lpstr>
      <vt:lpstr> 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David</cp:lastModifiedBy>
  <cp:revision>8</cp:revision>
  <cp:lastPrinted>1601-01-01T00:00:00Z</cp:lastPrinted>
  <dcterms:created xsi:type="dcterms:W3CDTF">2019-01-25T08:23:54Z</dcterms:created>
  <dcterms:modified xsi:type="dcterms:W3CDTF">2019-02-27T14:01:48Z</dcterms:modified>
</cp:coreProperties>
</file>