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261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66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B9006E"/>
    <a:srgbClr val="4BC8FF"/>
    <a:srgbClr val="0000DC"/>
    <a:srgbClr val="F01928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6754" autoAdjust="0"/>
  </p:normalViewPr>
  <p:slideViewPr>
    <p:cSldViewPr snapToGrid="0">
      <p:cViewPr varScale="1">
        <p:scale>
          <a:sx n="65" d="100"/>
          <a:sy n="65" d="100"/>
        </p:scale>
        <p:origin x="768" y="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625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0061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74000" cy="537010"/>
          </a:xfrm>
        </p:spPr>
        <p:txBody>
          <a:bodyPr/>
          <a:lstStyle/>
          <a:p>
            <a:r>
              <a:rPr lang="cs-CZ" altLang="cs-CZ" b="1" dirty="0"/>
              <a:t>Masarykova univerzita | Ekonomicko-správní fakulta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>Institut pro udržitelnost a cirkularitu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301498"/>
            <a:ext cx="11361600" cy="1814904"/>
          </a:xfrm>
        </p:spPr>
        <p:txBody>
          <a:bodyPr/>
          <a:lstStyle/>
          <a:p>
            <a:r>
              <a:rPr lang="cs-CZ" sz="3600" dirty="0"/>
              <a:t>Oběhové hospodářství a obce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– </a:t>
            </a:r>
            <a:r>
              <a:rPr lang="cs-CZ" sz="3600" dirty="0"/>
              <a:t>dobré praxe ze zahraničí</a:t>
            </a:r>
            <a:endParaRPr lang="en-GB" sz="24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oc. Ing. </a:t>
            </a:r>
            <a:r>
              <a:rPr lang="cs-CZ" dirty="0" smtClean="0"/>
              <a:t>Gabriela Vaceková, </a:t>
            </a:r>
            <a:r>
              <a:rPr lang="cs-CZ" dirty="0" smtClean="0"/>
              <a:t>Ph.D.</a:t>
            </a:r>
            <a:endParaRPr lang="en-GB" dirty="0"/>
          </a:p>
        </p:txBody>
      </p:sp>
      <p:pic>
        <p:nvPicPr>
          <p:cNvPr id="9" name="Picture 19" descr="Výsledek obrázku pro odpa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286" y="4279374"/>
            <a:ext cx="3915554" cy="220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653" y="220799"/>
            <a:ext cx="5838347" cy="159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26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Paříž, Francie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prvním pánu CE se podrobně věnují 15 akcím rozdělených do 5 oblastí: </a:t>
            </a:r>
            <a:r>
              <a:rPr lang="cs-CZ" dirty="0" smtClean="0"/>
              <a:t>Plánování </a:t>
            </a:r>
            <a:r>
              <a:rPr lang="cs-CZ" dirty="0"/>
              <a:t>&amp; Konstrukce/Stavebnictví, Opětovné použití &amp; oprava, Podpora aktérů, Veřejné zakázky a Zodpovědná </a:t>
            </a:r>
            <a:r>
              <a:rPr lang="cs-CZ" dirty="0" smtClean="0"/>
              <a:t>spotřeba</a:t>
            </a:r>
          </a:p>
          <a:p>
            <a:r>
              <a:rPr lang="cs-CZ" dirty="0" smtClean="0"/>
              <a:t>U </a:t>
            </a:r>
            <a:r>
              <a:rPr lang="cs-CZ" dirty="0"/>
              <a:t>každé akce jsou vypracovány také mapy aktérů, kterých se akce dotkne a harmonogram akce.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935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Paříž - Inspirace pro české obce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292129" cy="4139998"/>
          </a:xfrm>
        </p:spPr>
        <p:txBody>
          <a:bodyPr/>
          <a:lstStyle/>
          <a:p>
            <a:pPr lvl="0"/>
            <a:r>
              <a:rPr lang="cs-CZ" dirty="0"/>
              <a:t>Zmapování aktérů a harmonogram jednotlivých částí akce v plánu CE</a:t>
            </a:r>
          </a:p>
          <a:p>
            <a:pPr lvl="0"/>
            <a:r>
              <a:rPr lang="cs-CZ" dirty="0"/>
              <a:t>Aktualizace plánu po 2-3 letech</a:t>
            </a:r>
          </a:p>
          <a:p>
            <a:pPr lvl="0"/>
            <a:r>
              <a:rPr lang="cs-CZ" dirty="0"/>
              <a:t>Ve strategii Paris </a:t>
            </a:r>
            <a:r>
              <a:rPr lang="cs-CZ" dirty="0" err="1"/>
              <a:t>Circular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 2017-2020 je zpracována graficky interakce CE s ostatními strategickými dokumenty a plány obce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439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Göteborg, Švédsko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386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Děkuji za pozornost!</a:t>
            </a:r>
            <a:endParaRPr 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72000" indent="0" algn="ctr">
              <a:buNone/>
            </a:pPr>
            <a:endParaRPr lang="cs-CZ" b="1" dirty="0" smtClean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 smtClean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r">
              <a:buNone/>
            </a:pPr>
            <a:r>
              <a:rPr lang="cs-CZ" dirty="0" smtClean="0"/>
              <a:t>gabriela.vacekova@econ.muni.cz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8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492114"/>
          </a:xfrm>
        </p:spPr>
        <p:txBody>
          <a:bodyPr/>
          <a:lstStyle/>
          <a:p>
            <a:r>
              <a:rPr lang="cs-CZ" altLang="cs-CZ" b="1" dirty="0"/>
              <a:t>Masarykova univerzita | Ekonomicko-správní fakulta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>Institut pro udržitelnost a </a:t>
            </a:r>
            <a:r>
              <a:rPr lang="cs-CZ" altLang="cs-CZ" dirty="0" err="1"/>
              <a:t>cirkularitu</a:t>
            </a:r>
            <a:r>
              <a:rPr lang="cs-CZ" altLang="cs-CZ" dirty="0"/>
              <a:t> (SCI)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720000"/>
            <a:ext cx="10891897" cy="451576"/>
          </a:xfrm>
        </p:spPr>
        <p:txBody>
          <a:bodyPr/>
          <a:lstStyle/>
          <a:p>
            <a:r>
              <a:rPr lang="cs-CZ" dirty="0"/>
              <a:t>Strategie států EU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</a:t>
            </a:r>
            <a:r>
              <a:rPr lang="cs-CZ" dirty="0"/>
              <a:t> souvislosti s přechodem na CE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2343345"/>
            <a:ext cx="10753200" cy="3688568"/>
          </a:xfrm>
        </p:spPr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ěsta </a:t>
            </a:r>
            <a:r>
              <a:rPr lang="cs-CZ" dirty="0"/>
              <a:t>spotřebovávají 2/3 celkové energie a produkují mezi 60 </a:t>
            </a:r>
            <a:r>
              <a:rPr lang="cs-CZ" dirty="0" smtClean="0"/>
              <a:t>až </a:t>
            </a:r>
            <a:r>
              <a:rPr lang="cs-CZ" dirty="0"/>
              <a:t>80% emisí a téměř 50% veškerého </a:t>
            </a:r>
            <a:r>
              <a:rPr lang="cs-CZ" dirty="0" smtClean="0"/>
              <a:t>odpadu. </a:t>
            </a:r>
          </a:p>
          <a:p>
            <a:r>
              <a:rPr lang="cs-CZ" dirty="0" smtClean="0"/>
              <a:t>V </a:t>
            </a:r>
            <a:r>
              <a:rPr lang="cs-CZ" dirty="0"/>
              <a:t>případě lineárního systému </a:t>
            </a:r>
            <a:r>
              <a:rPr lang="cs-CZ" dirty="0" smtClean="0"/>
              <a:t>budou </a:t>
            </a:r>
            <a:r>
              <a:rPr lang="cs-CZ" dirty="0"/>
              <a:t>města spotřebovávat více než 75% přírodních zdrojů a produkovat více než 50% celkového </a:t>
            </a:r>
            <a:r>
              <a:rPr lang="cs-CZ" dirty="0" smtClean="0"/>
              <a:t>odpadu.</a:t>
            </a:r>
          </a:p>
        </p:txBody>
      </p:sp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7856" y="6031913"/>
            <a:ext cx="586601" cy="58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83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492114"/>
          </a:xfrm>
        </p:spPr>
        <p:txBody>
          <a:bodyPr/>
          <a:lstStyle/>
          <a:p>
            <a:r>
              <a:rPr lang="cs-CZ" altLang="cs-CZ" b="1" dirty="0"/>
              <a:t>Masarykova univerzita | Ekonomicko-správní fakulta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>Institut pro udržitelnost a </a:t>
            </a:r>
            <a:r>
              <a:rPr lang="cs-CZ" altLang="cs-CZ" dirty="0" err="1"/>
              <a:t>cirkularitu</a:t>
            </a:r>
            <a:r>
              <a:rPr lang="cs-CZ" altLang="cs-CZ" dirty="0"/>
              <a:t> (SCI)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1472000" cy="451576"/>
          </a:xfrm>
        </p:spPr>
        <p:txBody>
          <a:bodyPr/>
          <a:lstStyle/>
          <a:p>
            <a:r>
              <a:rPr lang="cs-CZ" dirty="0"/>
              <a:t>Příklady dobré praxe </a:t>
            </a:r>
            <a:r>
              <a:rPr lang="cs-CZ" dirty="0" smtClean="0"/>
              <a:t>plánů </a:t>
            </a:r>
            <a:r>
              <a:rPr lang="cs-CZ" dirty="0"/>
              <a:t>CE obcí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ze </a:t>
            </a:r>
            <a:r>
              <a:rPr lang="cs-CZ" dirty="0"/>
              <a:t>zahraničí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197833"/>
            <a:ext cx="10753200" cy="4276224"/>
          </a:xfrm>
        </p:spPr>
        <p:txBody>
          <a:bodyPr/>
          <a:lstStyle/>
          <a:p>
            <a:r>
              <a:rPr lang="en-GB" dirty="0"/>
              <a:t>Amsterdam, </a:t>
            </a:r>
            <a:r>
              <a:rPr lang="en-GB" dirty="0" err="1" smtClean="0"/>
              <a:t>Nizozemsko</a:t>
            </a:r>
            <a:endParaRPr lang="cs-CZ" dirty="0" smtClean="0"/>
          </a:p>
          <a:p>
            <a:r>
              <a:rPr lang="en-GB" dirty="0"/>
              <a:t>Maribor, </a:t>
            </a:r>
            <a:r>
              <a:rPr lang="en-GB" dirty="0" err="1" smtClean="0"/>
              <a:t>Slovinsko</a:t>
            </a:r>
            <a:endParaRPr lang="cs-CZ" dirty="0" smtClean="0"/>
          </a:p>
          <a:p>
            <a:r>
              <a:rPr lang="en-GB" dirty="0" err="1"/>
              <a:t>Londýn</a:t>
            </a:r>
            <a:r>
              <a:rPr lang="en-GB" dirty="0"/>
              <a:t>, </a:t>
            </a:r>
            <a:r>
              <a:rPr lang="en-GB" dirty="0" err="1"/>
              <a:t>Spojené</a:t>
            </a:r>
            <a:r>
              <a:rPr lang="en-GB" dirty="0"/>
              <a:t> </a:t>
            </a:r>
            <a:r>
              <a:rPr lang="en-GB" dirty="0" err="1"/>
              <a:t>království</a:t>
            </a:r>
            <a:r>
              <a:rPr lang="en-GB" dirty="0"/>
              <a:t> </a:t>
            </a:r>
            <a:r>
              <a:rPr lang="en-GB" dirty="0" err="1"/>
              <a:t>Velké</a:t>
            </a:r>
            <a:r>
              <a:rPr lang="en-GB" dirty="0"/>
              <a:t> </a:t>
            </a:r>
            <a:r>
              <a:rPr lang="en-GB" dirty="0" err="1"/>
              <a:t>Británie</a:t>
            </a:r>
            <a:r>
              <a:rPr lang="en-GB" dirty="0"/>
              <a:t> a </a:t>
            </a:r>
            <a:r>
              <a:rPr lang="en-GB" dirty="0" err="1"/>
              <a:t>Severního</a:t>
            </a:r>
            <a:r>
              <a:rPr lang="en-GB" dirty="0"/>
              <a:t> </a:t>
            </a:r>
            <a:r>
              <a:rPr lang="en-GB" dirty="0" err="1" smtClean="0"/>
              <a:t>Irska</a:t>
            </a:r>
            <a:endParaRPr lang="cs-CZ" dirty="0" smtClean="0"/>
          </a:p>
          <a:p>
            <a:r>
              <a:rPr lang="en-GB" dirty="0" err="1"/>
              <a:t>Paříž</a:t>
            </a:r>
            <a:r>
              <a:rPr lang="en-GB" dirty="0"/>
              <a:t>, </a:t>
            </a:r>
            <a:r>
              <a:rPr lang="en-GB" dirty="0" smtClean="0"/>
              <a:t>Francie</a:t>
            </a:r>
            <a:endParaRPr lang="cs-CZ" dirty="0" smtClean="0"/>
          </a:p>
          <a:p>
            <a:r>
              <a:rPr lang="en-GB" dirty="0" err="1"/>
              <a:t>Göteborg</a:t>
            </a:r>
            <a:r>
              <a:rPr lang="en-GB" dirty="0"/>
              <a:t>, </a:t>
            </a:r>
            <a:r>
              <a:rPr lang="en-GB" dirty="0" err="1"/>
              <a:t>Švédsko</a:t>
            </a:r>
            <a:r>
              <a:rPr lang="en-GB" dirty="0"/>
              <a:t> </a:t>
            </a:r>
            <a:endParaRPr lang="en-GB" dirty="0"/>
          </a:p>
        </p:txBody>
      </p:sp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7856" y="6031913"/>
            <a:ext cx="586601" cy="58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01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Amsterdam, Nizozemsko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Amsterdam je jedním z prvních měst, které se cirkulární ekonomikou začalo zabývat a v roce 2017 </a:t>
            </a:r>
            <a:r>
              <a:rPr lang="cs-CZ" dirty="0" smtClean="0"/>
              <a:t>získalo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/>
              <a:t>Smart City </a:t>
            </a:r>
            <a:r>
              <a:rPr lang="cs-CZ" dirty="0" err="1"/>
              <a:t>Award</a:t>
            </a:r>
            <a:r>
              <a:rPr lang="cs-CZ" dirty="0"/>
              <a:t> za cirkulární ekonomiku. </a:t>
            </a:r>
            <a:endParaRPr lang="cs-CZ" dirty="0" smtClean="0"/>
          </a:p>
          <a:p>
            <a:r>
              <a:rPr lang="cs-CZ" dirty="0"/>
              <a:t>Hlavním cílem města je dokázat, že cirkulární ekonomika je realistický a ziskový koncept.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573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Amsterdam – inspirace pro české obce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Hloubkový průzkum obce, jejich toků zdrojů, výběr hodnotových řetězců</a:t>
            </a:r>
          </a:p>
          <a:p>
            <a:pPr lvl="0"/>
            <a:r>
              <a:rPr lang="cs-CZ" dirty="0"/>
              <a:t>Důraz na spolupráci</a:t>
            </a:r>
          </a:p>
          <a:p>
            <a:pPr lvl="0"/>
            <a:r>
              <a:rPr lang="cs-CZ" dirty="0"/>
              <a:t>Zahrnutí do systému zadávání veřejných zakázek</a:t>
            </a:r>
          </a:p>
          <a:p>
            <a:pPr lvl="0"/>
            <a:r>
              <a:rPr lang="cs-CZ" dirty="0"/>
              <a:t>Přenést CE do hmatatelných a praktických projektů, jak pro odborníky, tak pro </a:t>
            </a:r>
            <a:r>
              <a:rPr lang="cs-CZ" dirty="0" smtClean="0"/>
              <a:t>veřejnost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93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Maribor</a:t>
            </a:r>
            <a:r>
              <a:rPr lang="cs-CZ" dirty="0" smtClean="0"/>
              <a:t>, Slovinsko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Město </a:t>
            </a:r>
            <a:r>
              <a:rPr lang="cs-CZ" dirty="0" err="1" smtClean="0"/>
              <a:t>Maribor</a:t>
            </a:r>
            <a:r>
              <a:rPr lang="cs-CZ" dirty="0" smtClean="0"/>
              <a:t> (ca. </a:t>
            </a:r>
            <a:r>
              <a:rPr lang="cs-CZ" dirty="0"/>
              <a:t>100 000 </a:t>
            </a:r>
            <a:r>
              <a:rPr lang="cs-CZ" dirty="0" smtClean="0"/>
              <a:t>obyvatelů), </a:t>
            </a:r>
            <a:r>
              <a:rPr lang="cs-CZ" dirty="0"/>
              <a:t>se stalo průkopníkem v přechodu na cirkulární ekonomiku </a:t>
            </a:r>
            <a:r>
              <a:rPr lang="cs-CZ" dirty="0" smtClean="0"/>
              <a:t>ve </a:t>
            </a:r>
            <a:r>
              <a:rPr lang="cs-CZ" dirty="0"/>
              <a:t>Slovinsku. </a:t>
            </a:r>
            <a:endParaRPr lang="cs-CZ" dirty="0" smtClean="0"/>
          </a:p>
          <a:p>
            <a:r>
              <a:rPr lang="cs-CZ" dirty="0"/>
              <a:t>Cílem strategie je regenerace městského prostředí, kvalitní služby občanům, </a:t>
            </a:r>
            <a:r>
              <a:rPr lang="cs-CZ" dirty="0" smtClean="0"/>
              <a:t>efektivní </a:t>
            </a:r>
            <a:r>
              <a:rPr lang="cs-CZ" dirty="0"/>
              <a:t>využívání půdy, </a:t>
            </a:r>
            <a:r>
              <a:rPr lang="cs-CZ" dirty="0" smtClean="0"/>
              <a:t>sdílení informací </a:t>
            </a:r>
            <a:r>
              <a:rPr lang="cs-CZ" dirty="0"/>
              <a:t>a </a:t>
            </a:r>
            <a:r>
              <a:rPr lang="cs-CZ" dirty="0" smtClean="0"/>
              <a:t>spolupráce, aby </a:t>
            </a:r>
            <a:r>
              <a:rPr lang="cs-CZ" dirty="0"/>
              <a:t>bylo co nejvíce odpadu, přebytečného tepla </a:t>
            </a:r>
            <a:r>
              <a:rPr lang="cs-CZ" dirty="0" smtClean="0"/>
              <a:t>a/nebo </a:t>
            </a:r>
            <a:r>
              <a:rPr lang="cs-CZ" dirty="0"/>
              <a:t>odpadní vody znovu využito.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45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Maribor</a:t>
            </a:r>
            <a:r>
              <a:rPr lang="cs-CZ" dirty="0" smtClean="0"/>
              <a:t> – inspirace pro české obce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Založení veřejně prospěšných společností pro oblasti hospodaření s odpady, energií, vodou apod. </a:t>
            </a:r>
          </a:p>
          <a:p>
            <a:pPr lvl="0"/>
            <a:r>
              <a:rPr lang="cs-CZ" dirty="0"/>
              <a:t>Zařízení na zpracování odpadů – ne skládkování, ne spalování</a:t>
            </a:r>
          </a:p>
          <a:p>
            <a:pPr lvl="0"/>
            <a:r>
              <a:rPr lang="cs-CZ" dirty="0"/>
              <a:t>Odstranění již existujících skládek – tzv. těžba odpadu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00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Londýn, </a:t>
            </a:r>
            <a:r>
              <a:rPr lang="cs-CZ" dirty="0" smtClean="0"/>
              <a:t>Velká Británie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Londýn vytvořil první strategii CE v roce </a:t>
            </a:r>
            <a:r>
              <a:rPr lang="cs-CZ" dirty="0" smtClean="0"/>
              <a:t>2015</a:t>
            </a:r>
          </a:p>
          <a:p>
            <a:r>
              <a:rPr lang="cs-CZ" dirty="0"/>
              <a:t>Cílem bylo vytvoření tzv. </a:t>
            </a:r>
            <a:r>
              <a:rPr lang="cs-CZ" dirty="0" err="1"/>
              <a:t>route</a:t>
            </a:r>
            <a:r>
              <a:rPr lang="cs-CZ" dirty="0"/>
              <a:t> map Londýna, dále se strategie zaměřuje na nové typy podnikání díky CE, příležitosti soukromého sektoru, také veřejného sektoru především při zadávání veřejných zakázek a měla 5 cílových oblastí, na které se soustředila: stavebnictví, potraviny, textil, elektronika a plasty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64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Londýn – </a:t>
            </a:r>
            <a:r>
              <a:rPr lang="cs-CZ" dirty="0"/>
              <a:t>inspirace pro české obce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Propracovaná </a:t>
            </a:r>
            <a:r>
              <a:rPr lang="cs-CZ" dirty="0" err="1"/>
              <a:t>circular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 </a:t>
            </a:r>
            <a:r>
              <a:rPr lang="cs-CZ" dirty="0" err="1"/>
              <a:t>route</a:t>
            </a:r>
            <a:r>
              <a:rPr lang="cs-CZ" dirty="0"/>
              <a:t> </a:t>
            </a:r>
            <a:r>
              <a:rPr lang="cs-CZ" dirty="0" smtClean="0"/>
              <a:t>map</a:t>
            </a:r>
          </a:p>
          <a:p>
            <a:pPr lvl="0"/>
            <a:r>
              <a:rPr lang="cs-CZ" dirty="0" smtClean="0"/>
              <a:t>Na </a:t>
            </a:r>
            <a:r>
              <a:rPr lang="cs-CZ" dirty="0"/>
              <a:t>každou doporučenou akci navazují její možné výstupy (</a:t>
            </a:r>
            <a:r>
              <a:rPr lang="cs-CZ" dirty="0" err="1"/>
              <a:t>outputs</a:t>
            </a:r>
            <a:r>
              <a:rPr lang="cs-CZ" dirty="0"/>
              <a:t>), výsledky (</a:t>
            </a:r>
            <a:r>
              <a:rPr lang="cs-CZ" dirty="0" err="1"/>
              <a:t>outcomes</a:t>
            </a:r>
            <a:r>
              <a:rPr lang="cs-CZ" dirty="0"/>
              <a:t>), dopady (</a:t>
            </a:r>
            <a:r>
              <a:rPr lang="cs-CZ" dirty="0" err="1"/>
              <a:t>impacts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920597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1867</TotalTime>
  <Words>376</Words>
  <Application>Microsoft Office PowerPoint</Application>
  <PresentationFormat>Širokoúhlá obrazovka</PresentationFormat>
  <Paragraphs>74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Oběhové hospodářství a obce  – dobré praxe ze zahraničí</vt:lpstr>
      <vt:lpstr>Strategie států EU  v souvislosti s přechodem na CE</vt:lpstr>
      <vt:lpstr>Příklady dobré praxe plánů CE obcí  ze zahraničí</vt:lpstr>
      <vt:lpstr>Amsterdam, Nizozemsko</vt:lpstr>
      <vt:lpstr>Amsterdam – inspirace pro české obce</vt:lpstr>
      <vt:lpstr>Maribor, Slovinsko</vt:lpstr>
      <vt:lpstr>Maribor – inspirace pro české obce</vt:lpstr>
      <vt:lpstr>Londýn, Velká Británie</vt:lpstr>
      <vt:lpstr>Londýn – inspirace pro české obce</vt:lpstr>
      <vt:lpstr>Paříž, Francie</vt:lpstr>
      <vt:lpstr>Paříž - Inspirace pro české obce</vt:lpstr>
      <vt:lpstr>Göteborg, Švédsko 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č. TL0100305 “Analýza potenciálu Jihomoravského kraje ve vztahu k oběhovému hospodářství “</dc:title>
  <dc:creator>Jana Soukopová</dc:creator>
  <cp:lastModifiedBy>vacekova</cp:lastModifiedBy>
  <cp:revision>37</cp:revision>
  <cp:lastPrinted>1601-01-01T00:00:00Z</cp:lastPrinted>
  <dcterms:created xsi:type="dcterms:W3CDTF">2019-09-07T14:19:09Z</dcterms:created>
  <dcterms:modified xsi:type="dcterms:W3CDTF">2019-09-10T20:17:05Z</dcterms:modified>
</cp:coreProperties>
</file>