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77" r:id="rId5"/>
    <p:sldId id="278" r:id="rId6"/>
    <p:sldId id="279" r:id="rId7"/>
    <p:sldId id="280" r:id="rId8"/>
    <p:sldId id="276" r:id="rId9"/>
    <p:sldId id="282" r:id="rId10"/>
    <p:sldId id="283" r:id="rId11"/>
    <p:sldId id="284" r:id="rId12"/>
    <p:sldId id="285" r:id="rId13"/>
    <p:sldId id="281" r:id="rId14"/>
    <p:sldId id="274" r:id="rId15"/>
    <p:sldId id="259" r:id="rId16"/>
    <p:sldId id="260" r:id="rId17"/>
    <p:sldId id="286" r:id="rId18"/>
    <p:sldId id="288" r:id="rId19"/>
    <p:sldId id="287" r:id="rId20"/>
    <p:sldId id="289" r:id="rId21"/>
    <p:sldId id="290" r:id="rId22"/>
    <p:sldId id="291" r:id="rId23"/>
    <p:sldId id="292" r:id="rId24"/>
    <p:sldId id="293" r:id="rId25"/>
    <p:sldId id="294" r:id="rId26"/>
    <p:sldId id="298" r:id="rId27"/>
    <p:sldId id="299" r:id="rId28"/>
    <p:sldId id="301" r:id="rId29"/>
    <p:sldId id="271" r:id="rId30"/>
    <p:sldId id="295" r:id="rId31"/>
    <p:sldId id="296" r:id="rId32"/>
    <p:sldId id="297" r:id="rId33"/>
    <p:sldId id="302" r:id="rId3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>
        <p:scale>
          <a:sx n="90" d="100"/>
          <a:sy n="90" d="100"/>
        </p:scale>
        <p:origin x="-1374" y="-59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=""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=""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stice.cz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Radek Ruban / Katedra obchodního práva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Insolvenční </a:t>
            </a:r>
            <a:r>
              <a:rPr lang="cs-CZ" dirty="0" smtClean="0"/>
              <a:t>a exekuční souvislosti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dirty="0" smtClean="0"/>
              <a:t> </a:t>
            </a:r>
            <a:r>
              <a:rPr dirty="0" err="1" smtClean="0"/>
              <a:t>Korporátního</a:t>
            </a:r>
            <a:r>
              <a:rPr dirty="0" smtClean="0"/>
              <a:t> </a:t>
            </a:r>
            <a:r>
              <a:rPr dirty="0" err="1" smtClean="0"/>
              <a:t>práva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(pro)vedení „exekuce“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Srážky ze mzdy.</a:t>
            </a:r>
          </a:p>
          <a:p>
            <a:r>
              <a:rPr lang="cs-CZ" dirty="0" smtClean="0"/>
              <a:t>Přikázání pohledávky (typicky „obstavení“ účtu).</a:t>
            </a:r>
          </a:p>
          <a:p>
            <a:r>
              <a:rPr lang="cs-CZ" dirty="0" smtClean="0"/>
              <a:t>Správa nemovité věci.</a:t>
            </a:r>
          </a:p>
          <a:p>
            <a:r>
              <a:rPr lang="cs-CZ" dirty="0" smtClean="0"/>
              <a:t>Prodej movitých věcí a nemovitých věcí.</a:t>
            </a:r>
          </a:p>
          <a:p>
            <a:r>
              <a:rPr lang="cs-CZ" dirty="0" smtClean="0"/>
              <a:t>Zřízení soudcovského zástavního práva.</a:t>
            </a:r>
          </a:p>
          <a:p>
            <a:r>
              <a:rPr lang="cs-CZ" dirty="0" smtClean="0"/>
              <a:t>Postižení závodu.</a:t>
            </a:r>
          </a:p>
          <a:p>
            <a:r>
              <a:rPr lang="cs-CZ" dirty="0" smtClean="0"/>
              <a:t>Uspokojení práv na nepeněžité plnění.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celé probíhá?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Oprávněný si zvolí exekutora a podá exekuční návrh</a:t>
            </a:r>
            <a:br>
              <a:rPr lang="cs-CZ" dirty="0" smtClean="0"/>
            </a:br>
            <a:r>
              <a:rPr lang="cs-CZ" dirty="0" smtClean="0"/>
              <a:t>(§ 37 a násl. EŘ).</a:t>
            </a:r>
          </a:p>
          <a:p>
            <a:r>
              <a:rPr lang="cs-CZ" dirty="0" smtClean="0"/>
              <a:t>Exekuční soud pověří exekutora a nařídí exekuci (§ 43a EŘ).</a:t>
            </a:r>
          </a:p>
          <a:p>
            <a:r>
              <a:rPr lang="cs-CZ" dirty="0" smtClean="0"/>
              <a:t>O tom exekutor vyrozumí povinného (§ 44 EŘ).</a:t>
            </a:r>
          </a:p>
          <a:p>
            <a:r>
              <a:rPr lang="cs-CZ" dirty="0" smtClean="0"/>
              <a:t>Exekutor vydává jednotlivé exekuční příkazy, jimiž postihuje majetek povinného.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princip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„Sériové“ zapojení vánočního stromečku.</a:t>
            </a:r>
          </a:p>
          <a:p>
            <a:r>
              <a:rPr lang="cs-CZ" dirty="0" smtClean="0"/>
              <a:t>Postupná úhrada pohledávek podle toho, jak byla řízení zahájena.</a:t>
            </a:r>
          </a:p>
          <a:p>
            <a:r>
              <a:rPr lang="cs-CZ" dirty="0" smtClean="0"/>
              <a:t>Tzn., že první v řadě získá (možná) vše a poslední nezíská (možná) nic.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smtClean="0"/>
              <a:t>Radek Ruban / Katedra obchodního práva</a:t>
            </a:r>
            <a:endParaRPr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Inhibitorium</a:t>
            </a:r>
            <a:r>
              <a:rPr lang="cs-CZ" dirty="0" smtClean="0"/>
              <a:t> a </a:t>
            </a:r>
            <a:r>
              <a:rPr lang="cs-CZ" dirty="0" err="1" smtClean="0"/>
              <a:t>arrestatorium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 err="1" smtClean="0"/>
              <a:t>Inhibitorium</a:t>
            </a:r>
            <a:r>
              <a:rPr lang="cs-CZ" altLang="cs-CZ" dirty="0" smtClean="0"/>
              <a:t> = zákaz směřovaný povinnému, aby nenakládal se svým majetkem. </a:t>
            </a:r>
          </a:p>
          <a:p>
            <a:pPr lvl="1">
              <a:spcBef>
                <a:spcPts val="1200"/>
              </a:spcBef>
            </a:pPr>
            <a:r>
              <a:rPr lang="cs-CZ" altLang="cs-CZ" dirty="0" smtClean="0"/>
              <a:t>Generální (§ 44a EŘ) – po celou dobu trvání exekuce.</a:t>
            </a:r>
          </a:p>
          <a:p>
            <a:pPr lvl="1">
              <a:spcBef>
                <a:spcPts val="1200"/>
              </a:spcBef>
            </a:pPr>
            <a:r>
              <a:rPr lang="cs-CZ" altLang="cs-CZ" dirty="0" smtClean="0"/>
              <a:t>Speciální (§ 47 odst. 6 EŘ) – v jednotlivých exekučních příkazech.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 err="1" smtClean="0"/>
              <a:t>Arrestatorium</a:t>
            </a:r>
            <a:r>
              <a:rPr lang="cs-CZ" altLang="cs-CZ" dirty="0" smtClean="0"/>
              <a:t> = příkaz směřovaný dlužníkovi povinného, aby povinnému neposkytoval plnění.</a:t>
            </a:r>
          </a:p>
          <a:p>
            <a:pPr lvl="1">
              <a:spcBef>
                <a:spcPts val="1200"/>
              </a:spcBef>
            </a:pPr>
            <a:r>
              <a:rPr lang="cs-CZ" altLang="cs-CZ" dirty="0" smtClean="0"/>
              <a:t>Například § 282 odst. 1 o. s. </a:t>
            </a:r>
            <a:r>
              <a:rPr lang="cs-CZ" altLang="cs-CZ" dirty="0" err="1" smtClean="0"/>
              <a:t>ř</a:t>
            </a:r>
            <a:r>
              <a:rPr lang="cs-CZ" altLang="cs-CZ" dirty="0" smtClean="0"/>
              <a:t>. – nařízení a provádění srážek ze mzdy.</a:t>
            </a:r>
          </a:p>
          <a:p>
            <a:pPr lvl="1">
              <a:spcBef>
                <a:spcPts val="1200"/>
              </a:spcBef>
            </a:pPr>
            <a:endParaRPr lang="cs-CZ" alt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smtClean="0"/>
              <a:t>Radek Ruban / Katedra obchodního práva</a:t>
            </a:r>
            <a:endParaRPr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Insolvenční řízení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Exekuce (historicky) neefektivní.</a:t>
            </a:r>
          </a:p>
          <a:p>
            <a:pPr lvl="1"/>
            <a:r>
              <a:rPr lang="cs-CZ" altLang="cs-CZ" dirty="0" smtClean="0"/>
              <a:t>V případě „vícečetných dluhů“ se na posledního nedostane.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altLang="cs-CZ" dirty="0" smtClean="0"/>
              <a:t>Proto insolvenční řízení, které stojí na principu poměrného uspokojení = „paralelní“ zapojení vánočního stromečku.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cs-CZ" altLang="cs-CZ" dirty="0" smtClean="0"/>
              <a:t>K poměrnému uspokojení dojde v zásadě jen ve vztahu k přihlášeným pohledávkám (přičemž existují privilegované skupiny věřitelů).</a:t>
            </a:r>
          </a:p>
          <a:p>
            <a:pPr lvl="1">
              <a:buNone/>
            </a:pPr>
            <a:endParaRPr lang="cs-CZ" altLang="cs-CZ" dirty="0" smtClean="0"/>
          </a:p>
          <a:p>
            <a:endParaRPr lang="cs-CZ" altLang="cs-CZ" dirty="0" smtClean="0"/>
          </a:p>
          <a:p>
            <a:endParaRPr lang="cs-CZ" alt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smtClean="0"/>
              <a:t>Radek Ruban / Katedra obchodního práva</a:t>
            </a:r>
            <a:endParaRPr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Fáze insolvenčního řízení</a:t>
            </a:r>
            <a:br>
              <a:rPr lang="pl-PL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 smtClean="0"/>
          </a:p>
          <a:p>
            <a:pPr lvl="1">
              <a:buNone/>
            </a:pPr>
            <a:endParaRPr lang="cs-CZ" altLang="cs-CZ" dirty="0" smtClean="0"/>
          </a:p>
          <a:p>
            <a:endParaRPr lang="cs-CZ" altLang="cs-CZ" dirty="0" smtClean="0"/>
          </a:p>
          <a:p>
            <a:endParaRPr lang="cs-CZ" altLang="cs-CZ" dirty="0" smtClean="0"/>
          </a:p>
          <a:p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685797" y="3180478"/>
          <a:ext cx="1066352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880"/>
                <a:gridCol w="2665880"/>
                <a:gridCol w="2665880"/>
                <a:gridCol w="26658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2032000" y="2413995"/>
          <a:ext cx="812799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Návrh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Rozhodnutí</a:t>
                      </a:r>
                      <a:br>
                        <a:rPr lang="cs-CZ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o úpadku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Způsob řešení</a:t>
                      </a:r>
                      <a:br>
                        <a:rPr lang="cs-CZ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úpadku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smtClean="0"/>
              <a:t>Radek Ruban / Katedra obchodního práva</a:t>
            </a:r>
            <a:endParaRPr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Insolvenční rejstřík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altLang="cs-CZ" dirty="0" smtClean="0"/>
              <a:t>Insolvenční rejstřík je dostupný na: </a:t>
            </a:r>
            <a:r>
              <a:rPr lang="cs-CZ" altLang="cs-CZ" dirty="0" smtClean="0">
                <a:hlinkClick r:id="rId2"/>
              </a:rPr>
              <a:t>www.justice.cz</a:t>
            </a:r>
            <a:r>
              <a:rPr lang="cs-CZ" altLang="cs-CZ" dirty="0" smtClean="0"/>
              <a:t>.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altLang="cs-CZ" dirty="0" smtClean="0"/>
              <a:t>Členění insolvenčního rejstříku odpovídá fázím insolvenčního řízení.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smtClean="0"/>
              <a:t>Radek Ruban / Katedra obchodního práva</a:t>
            </a:r>
            <a:endParaRPr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Insolvenční návrh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altLang="cs-CZ" dirty="0" smtClean="0"/>
              <a:t>Insolvenční návrh (§ 103 IZ):</a:t>
            </a:r>
          </a:p>
          <a:p>
            <a:pPr lvl="1">
              <a:spcAft>
                <a:spcPts val="1200"/>
              </a:spcAft>
            </a:pPr>
            <a:r>
              <a:rPr lang="cs-CZ" altLang="cs-CZ" dirty="0" smtClean="0"/>
              <a:t>věřitelský = insolvenční návrh věřitele/ů dlužníka,</a:t>
            </a:r>
          </a:p>
          <a:p>
            <a:pPr lvl="1">
              <a:spcAft>
                <a:spcPts val="1200"/>
              </a:spcAft>
            </a:pPr>
            <a:r>
              <a:rPr lang="cs-CZ" altLang="cs-CZ" dirty="0" smtClean="0"/>
              <a:t>dlužnický = insolvenční návrh dlužníka na sebe sama.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altLang="cs-CZ" dirty="0" smtClean="0"/>
              <a:t>Účinky spojené se zahájením insolvenčního řízení (§ 109 IZ):</a:t>
            </a:r>
          </a:p>
          <a:p>
            <a:pPr lvl="1">
              <a:spcAft>
                <a:spcPts val="1200"/>
              </a:spcAft>
            </a:pPr>
            <a:r>
              <a:rPr lang="cs-CZ" altLang="cs-CZ" dirty="0" smtClean="0"/>
              <a:t>pohledávky a jiná práva týkající se majetkové podstaty nemohou být uplatněny žalobou, lze-li je uplatnit přihláškou,</a:t>
            </a:r>
          </a:p>
          <a:p>
            <a:pPr lvl="1">
              <a:spcAft>
                <a:spcPts val="1200"/>
              </a:spcAft>
            </a:pPr>
            <a:r>
              <a:rPr lang="cs-CZ" altLang="cs-CZ" dirty="0" smtClean="0"/>
              <a:t>výkon rozhodnutí či exekuci, která by postihovala majetek ve vlastnictví dlužníka, lze nařídit nebo zahájit, nelze jej však provést,</a:t>
            </a:r>
          </a:p>
          <a:p>
            <a:pPr lvl="1">
              <a:spcAft>
                <a:spcPts val="1200"/>
              </a:spcAft>
            </a:pPr>
            <a:r>
              <a:rPr lang="cs-CZ" altLang="cs-CZ" dirty="0" smtClean="0"/>
              <a:t>věřitelé dlužníka jsou od zahájení insolvenčního řízení oprávněni uplatnit v něm své pohledávky přihláškou (§ 110 odst. 1 IZ).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smtClean="0"/>
              <a:t>Radek Ruban / Katedra obchodního práva</a:t>
            </a:r>
            <a:endParaRPr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Nakládání s majetkovou podstatou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altLang="cs-CZ" dirty="0" smtClean="0"/>
              <a:t>§ 111 odst. 1 IZ</a:t>
            </a:r>
          </a:p>
          <a:p>
            <a:pPr lvl="1">
              <a:spcAft>
                <a:spcPts val="1200"/>
              </a:spcAft>
              <a:buNone/>
            </a:pPr>
            <a:r>
              <a:rPr lang="cs-CZ" altLang="cs-CZ" dirty="0" smtClean="0"/>
              <a:t>	Nerozhodne-li insolvenční soud jinak, je dlužník povinen zdržet se od okamžiku, kdy nastaly účinky spojené se zahájením insolvenčního řízení, nakládání s majetkovou podstatou a s majetkem, který do ní může náležet.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smtClean="0"/>
              <a:t>Radek Ruban / Katedra obchodního práva</a:t>
            </a:r>
            <a:endParaRPr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Úpadek</a:t>
            </a:r>
            <a:br>
              <a:rPr lang="pl-PL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altLang="cs-CZ" dirty="0" smtClean="0"/>
              <a:t>§ 3 IZ</a:t>
            </a:r>
          </a:p>
          <a:p>
            <a:pPr lvl="1">
              <a:spcAft>
                <a:spcPts val="1200"/>
              </a:spcAft>
              <a:buNone/>
            </a:pPr>
            <a:r>
              <a:rPr lang="cs-CZ" altLang="cs-CZ" dirty="0" smtClean="0"/>
              <a:t>	(1) Dlužník je v úpadku, jestliže má</a:t>
            </a:r>
          </a:p>
          <a:p>
            <a:pPr marL="1257300" lvl="2" indent="-342900">
              <a:spcAft>
                <a:spcPts val="1200"/>
              </a:spcAft>
              <a:buAutoNum type="alphaLcParenR"/>
            </a:pPr>
            <a:r>
              <a:rPr lang="cs-CZ" altLang="cs-CZ" dirty="0" smtClean="0"/>
              <a:t>více věřitelů a</a:t>
            </a:r>
          </a:p>
          <a:p>
            <a:pPr marL="1257300" lvl="2" indent="-342900">
              <a:spcAft>
                <a:spcPts val="1200"/>
              </a:spcAft>
              <a:buAutoNum type="alphaLcParenR"/>
            </a:pPr>
            <a:r>
              <a:rPr lang="cs-CZ" altLang="cs-CZ" dirty="0" smtClean="0"/>
              <a:t>peněžité závazky po dobu delší 30 dnů po lhůtě splatnosti a</a:t>
            </a:r>
          </a:p>
          <a:p>
            <a:pPr marL="1257300" lvl="2" indent="-342900">
              <a:spcAft>
                <a:spcPts val="1200"/>
              </a:spcAft>
              <a:buAutoNum type="alphaLcParenR"/>
            </a:pPr>
            <a:r>
              <a:rPr lang="cs-CZ" altLang="cs-CZ" dirty="0" smtClean="0"/>
              <a:t>tyto závazky není schopen plnit (dále jen "platební neschopnost").</a:t>
            </a:r>
          </a:p>
          <a:p>
            <a:pPr marL="252000" lvl="1">
              <a:spcAft>
                <a:spcPts val="1200"/>
              </a:spcAft>
              <a:buNone/>
            </a:pPr>
            <a:r>
              <a:rPr lang="cs-CZ" altLang="cs-CZ" dirty="0" smtClean="0"/>
              <a:t>	 (2) Má se za to, že dlužník není schopen plnit své peněžité závazky, jestliže</a:t>
            </a:r>
          </a:p>
          <a:p>
            <a:pPr marL="1257300" lvl="2" indent="-342900">
              <a:spcAft>
                <a:spcPts val="1200"/>
              </a:spcAft>
              <a:buAutoNum type="alphaLcParenR"/>
            </a:pPr>
            <a:r>
              <a:rPr lang="cs-CZ" altLang="cs-CZ" dirty="0" smtClean="0"/>
              <a:t>zastavil platby podstatné části svých peněžitých závazků, nebo</a:t>
            </a:r>
          </a:p>
          <a:p>
            <a:pPr marL="1257300" lvl="2" indent="-342900">
              <a:spcAft>
                <a:spcPts val="1200"/>
              </a:spcAft>
              <a:buAutoNum type="alphaLcParenR"/>
            </a:pPr>
            <a:r>
              <a:rPr lang="cs-CZ" altLang="cs-CZ" dirty="0" smtClean="0"/>
              <a:t>je neplní po dobu delší 3 měsíců po lhůtě splatnosti, nebo</a:t>
            </a:r>
          </a:p>
          <a:p>
            <a:pPr marL="1257300" lvl="2" indent="-342900">
              <a:spcAft>
                <a:spcPts val="1200"/>
              </a:spcAft>
              <a:buAutoNum type="alphaLcParenR"/>
            </a:pPr>
            <a:r>
              <a:rPr lang="cs-CZ" altLang="cs-CZ" dirty="0" smtClean="0"/>
              <a:t>není možné dosáhnout uspokojení některé ze splatných peněžitých pohledávek vůči dlužníku výkonem rozhodnutí nebo exekucí, nebo</a:t>
            </a:r>
          </a:p>
          <a:p>
            <a:pPr marL="1257300" lvl="2" indent="-342900">
              <a:spcAft>
                <a:spcPts val="1200"/>
              </a:spcAft>
              <a:buAutoNum type="alphaLcParenR"/>
            </a:pPr>
            <a:r>
              <a:rPr lang="cs-CZ" altLang="cs-CZ" dirty="0" smtClean="0"/>
              <a:t>nesplnil povinnost předložit seznamy uvedené v § 104 odst. 1, kterou mu uložil insolvenční soud.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smtClean="0"/>
              <a:t>Radek Ruban / Katedra obchodního práva</a:t>
            </a:r>
            <a:endParaRPr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čem to bude?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„Úvodní“ výklad o exekucích a insolvencích:</a:t>
            </a:r>
          </a:p>
          <a:p>
            <a:pPr lvl="1"/>
            <a:r>
              <a:rPr lang="cs-CZ" altLang="cs-CZ" dirty="0" smtClean="0"/>
              <a:t>výkon rozhodnutí a exekuce,</a:t>
            </a:r>
          </a:p>
          <a:p>
            <a:pPr lvl="1"/>
            <a:r>
              <a:rPr lang="cs-CZ" altLang="cs-CZ" dirty="0" smtClean="0"/>
              <a:t>insolvence</a:t>
            </a:r>
            <a:r>
              <a:rPr lang="cs-CZ" altLang="cs-CZ" dirty="0" smtClean="0"/>
              <a:t>.</a:t>
            </a:r>
          </a:p>
          <a:p>
            <a:pPr lvl="1"/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r>
              <a:rPr lang="cs-CZ" altLang="cs-CZ" dirty="0" smtClean="0"/>
              <a:t>Základní souvislosti s korporátním právem:</a:t>
            </a:r>
          </a:p>
          <a:p>
            <a:pPr lvl="1"/>
            <a:r>
              <a:rPr lang="cs-CZ" altLang="cs-CZ" dirty="0" smtClean="0"/>
              <a:t>ochrana věřitelů,</a:t>
            </a:r>
            <a:endParaRPr lang="cs-CZ" altLang="cs-CZ" dirty="0" smtClean="0"/>
          </a:p>
          <a:p>
            <a:pPr lvl="1"/>
            <a:r>
              <a:rPr lang="cs-CZ" altLang="cs-CZ" dirty="0" smtClean="0"/>
              <a:t>úpadek členů korporace.</a:t>
            </a:r>
            <a:endParaRPr lang="cs-CZ" altLang="cs-CZ" dirty="0" smtClean="0"/>
          </a:p>
        </p:txBody>
      </p:sp>
      <p:pic>
        <p:nvPicPr>
          <p:cNvPr id="6" name="Picture 6" descr="myšá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27626" y="3998259"/>
            <a:ext cx="17875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smtClean="0"/>
              <a:t>Radek Ruban / Katedra obchodního práva</a:t>
            </a:r>
            <a:endParaRPr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Rozhodnutí o insolvenčním návrhu</a:t>
            </a:r>
            <a:br>
              <a:rPr lang="pl-PL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altLang="cs-CZ" dirty="0" smtClean="0"/>
              <a:t>Zamítnutí návrhu (§ 143 IZ).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altLang="cs-CZ" dirty="0" smtClean="0"/>
              <a:t>Zjištění úpadku (§ 136 IZ); rozhodnutí obsahuje:</a:t>
            </a:r>
          </a:p>
          <a:p>
            <a:pPr marL="781200" lvl="1" indent="-457200">
              <a:spcAft>
                <a:spcPts val="1200"/>
              </a:spcAft>
              <a:buAutoNum type="alphaLcParenR"/>
            </a:pPr>
            <a:r>
              <a:rPr lang="cs-CZ" altLang="cs-CZ" dirty="0" smtClean="0"/>
              <a:t>výrok o tom, že se zjišťuje úpadek dlužníka nebo jeho hrozící úpadek,</a:t>
            </a:r>
          </a:p>
          <a:p>
            <a:pPr marL="781200" lvl="1" indent="-457200">
              <a:spcAft>
                <a:spcPts val="1200"/>
              </a:spcAft>
              <a:buAutoNum type="alphaLcParenR"/>
            </a:pPr>
            <a:r>
              <a:rPr lang="cs-CZ" altLang="cs-CZ" dirty="0" smtClean="0"/>
              <a:t>výrok, jímž insolvenční soud ustanovuje insolvenčního správce,</a:t>
            </a:r>
          </a:p>
          <a:p>
            <a:pPr marL="781200" lvl="1" indent="-457200">
              <a:spcAft>
                <a:spcPts val="1200"/>
              </a:spcAft>
              <a:buAutoNum type="alphaLcParenR"/>
            </a:pPr>
            <a:r>
              <a:rPr lang="cs-CZ" altLang="cs-CZ" dirty="0" smtClean="0"/>
              <a:t>údaj o tom, kdy nastávají účinky rozhodnutí o úpadku,</a:t>
            </a:r>
          </a:p>
          <a:p>
            <a:pPr marL="781200" lvl="1" indent="-457200">
              <a:spcAft>
                <a:spcPts val="1200"/>
              </a:spcAft>
              <a:buAutoNum type="alphaLcParenR"/>
            </a:pPr>
            <a:r>
              <a:rPr lang="cs-CZ" altLang="cs-CZ" dirty="0" smtClean="0"/>
              <a:t>výzvu, aby věřitelé, kteří dosud nepřihlásili své pohledávky, tak učinili ve lhůtě 2 měsíců, s poučením o následcích jejího zmeškání,</a:t>
            </a:r>
          </a:p>
          <a:p>
            <a:pPr marL="781200" lvl="1" indent="-457200">
              <a:spcAft>
                <a:spcPts val="1200"/>
              </a:spcAft>
              <a:buAutoNum type="alphaLcParenR"/>
            </a:pPr>
            <a:r>
              <a:rPr lang="cs-CZ" altLang="cs-CZ" dirty="0" smtClean="0"/>
              <a:t>atd.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smtClean="0"/>
              <a:t>Radek Ruban / Katedra obchodního práva</a:t>
            </a:r>
            <a:endParaRPr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Věřitelé</a:t>
            </a:r>
            <a:br>
              <a:rPr lang="pl-PL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altLang="cs-CZ" dirty="0" smtClean="0"/>
              <a:t>Zvláštní postavení některých věřitelů, kteří „předbíhají“ v řadě:</a:t>
            </a:r>
          </a:p>
          <a:p>
            <a:pPr lvl="1">
              <a:spcAft>
                <a:spcPts val="1200"/>
              </a:spcAft>
            </a:pPr>
            <a:r>
              <a:rPr lang="cs-CZ" altLang="cs-CZ" dirty="0" smtClean="0"/>
              <a:t>Zajištění věřitelé (typicky věřitelé se zástavním právem).</a:t>
            </a:r>
          </a:p>
          <a:p>
            <a:pPr lvl="1">
              <a:spcAft>
                <a:spcPts val="1200"/>
              </a:spcAft>
            </a:pPr>
            <a:r>
              <a:rPr lang="cs-CZ" altLang="cs-CZ" dirty="0" smtClean="0"/>
              <a:t>Pohledávky za majetkovou podstatou (například náklady spojené s udržováním a správou majetkové podstaty).</a:t>
            </a:r>
          </a:p>
          <a:p>
            <a:pPr lvl="1">
              <a:spcAft>
                <a:spcPts val="1200"/>
              </a:spcAft>
            </a:pPr>
            <a:r>
              <a:rPr lang="cs-CZ" altLang="cs-CZ" dirty="0" smtClean="0"/>
              <a:t>Pohledávky postavené na roveň pohledávkám za majetkovou podstatou (například pracovněprávní pohledávky, </a:t>
            </a:r>
            <a:r>
              <a:rPr lang="cs-CZ" altLang="cs-CZ" dirty="0" err="1" smtClean="0"/>
              <a:t>pohledávky</a:t>
            </a:r>
            <a:r>
              <a:rPr lang="cs-CZ" altLang="cs-CZ" dirty="0" smtClean="0"/>
              <a:t> Úřadu práce, pohledávky na náhradu škody způsobenou na zdraví, atd.)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smtClean="0"/>
              <a:t>Radek Ruban / Katedra obchodního práva</a:t>
            </a:r>
            <a:endParaRPr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Majetková podstata</a:t>
            </a:r>
            <a:br>
              <a:rPr lang="pl-PL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altLang="cs-CZ" dirty="0" smtClean="0"/>
              <a:t>Majetek, který dlužníkovi patřil k okamžiku, kdy nastaly účinky spojené se zahájením insolvenčního řízení, jakož i majetek, který dlužník nabyl v průběhu insolvenčního řízení.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cs-CZ" altLang="cs-CZ" dirty="0" smtClean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altLang="cs-CZ" dirty="0" smtClean="0"/>
              <a:t>Spory o majetkovou podstatu (tzv. incidenční spory), zejména:</a:t>
            </a:r>
          </a:p>
          <a:p>
            <a:pPr lvl="1">
              <a:spcAft>
                <a:spcPts val="1200"/>
              </a:spcAft>
            </a:pPr>
            <a:r>
              <a:rPr lang="cs-CZ" altLang="cs-CZ" dirty="0" smtClean="0"/>
              <a:t>vylučovací spory (aby bylo něco vyškrtnuto z majetkové podstaty),</a:t>
            </a:r>
          </a:p>
          <a:p>
            <a:pPr lvl="1">
              <a:spcAft>
                <a:spcPts val="1200"/>
              </a:spcAft>
            </a:pPr>
            <a:r>
              <a:rPr lang="cs-CZ" altLang="cs-CZ" dirty="0" smtClean="0"/>
              <a:t>neúčinnost právních úkonů (aby se do majetkové podstaty dostaly na poslední chvíli vyvedená aktiva).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řešení úpadku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60967"/>
            <a:ext cx="10753200" cy="4471033"/>
          </a:xfrm>
        </p:spPr>
        <p:txBody>
          <a:bodyPr/>
          <a:lstStyle/>
          <a:p>
            <a:r>
              <a:rPr lang="cs-CZ" dirty="0" smtClean="0"/>
              <a:t>Konkurs</a:t>
            </a:r>
          </a:p>
          <a:p>
            <a:pPr lvl="1"/>
            <a:r>
              <a:rPr lang="cs-CZ" dirty="0" smtClean="0"/>
              <a:t>Pohledávky věřitelů uspokojeny z výnosu zpeněžení majetkové podstaty.</a:t>
            </a:r>
          </a:p>
          <a:p>
            <a:pPr lvl="1"/>
            <a:r>
              <a:rPr lang="cs-CZ" dirty="0" smtClean="0"/>
              <a:t>Neuspokojené pohledávky nebo jejich části nezanikají.</a:t>
            </a:r>
          </a:p>
          <a:p>
            <a:r>
              <a:rPr lang="cs-CZ" dirty="0" smtClean="0"/>
              <a:t>Reorganizace</a:t>
            </a:r>
          </a:p>
          <a:p>
            <a:pPr lvl="1"/>
            <a:r>
              <a:rPr lang="cs-CZ" dirty="0" smtClean="0"/>
              <a:t>Postupné uspokojování pohledávek věřitelů při zachování provozu dlužníkova podniku, zajištěné opatřeními k ozdravění hospodaření tohoto podniku podle insolvenčním soudem schváleného reorganizačního plánu s průběžnou kontrolou jeho plnění ze strany věřitelů.</a:t>
            </a:r>
          </a:p>
          <a:p>
            <a:pPr lvl="1"/>
            <a:r>
              <a:rPr lang="cs-CZ" dirty="0" smtClean="0"/>
              <a:t>Reorganizací lze řešit úpadek nebo hrozící úpadek dlužníka, který je podnikatelem; reorganizace se týká jeho podniku.</a:t>
            </a:r>
          </a:p>
          <a:p>
            <a:r>
              <a:rPr lang="cs-CZ" dirty="0" smtClean="0"/>
              <a:t>Oddlužení</a:t>
            </a:r>
          </a:p>
          <a:p>
            <a:pPr lvl="1"/>
            <a:r>
              <a:rPr lang="cs-CZ" dirty="0" smtClean="0"/>
              <a:t>zpeněžením majetkové </a:t>
            </a:r>
            <a:r>
              <a:rPr lang="cs-CZ" dirty="0" smtClean="0"/>
              <a:t>podstaty</a:t>
            </a:r>
          </a:p>
          <a:p>
            <a:pPr lvl="1"/>
            <a:r>
              <a:rPr lang="cs-CZ" dirty="0" smtClean="0"/>
              <a:t>plněním splátkového kalendáře se zpeněžením majetkové podstaty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Oddlužení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dirty="0" smtClean="0"/>
              <a:t>Dlužník může insolvenčnímu soudu navrhnout, aby jeho úpadek nebo jeho hrozící úpadek řešil oddlužením, jde-li o</a:t>
            </a:r>
          </a:p>
          <a:p>
            <a:pPr marL="781200" lvl="1" indent="-457200">
              <a:buAutoNum type="alphaLcParenR"/>
            </a:pPr>
            <a:r>
              <a:rPr lang="cs-CZ" dirty="0" smtClean="0"/>
              <a:t>právnickou osobu, která podle zákona není považována za podnikatele a současně nemá dluhy z podnikání, nebo</a:t>
            </a:r>
          </a:p>
          <a:p>
            <a:pPr marL="781200" lvl="1" indent="-457200">
              <a:spcAft>
                <a:spcPts val="1200"/>
              </a:spcAft>
              <a:buAutoNum type="alphaLcParenR"/>
            </a:pPr>
            <a:r>
              <a:rPr lang="cs-CZ" dirty="0" smtClean="0"/>
              <a:t>fyzickou </a:t>
            </a:r>
            <a:r>
              <a:rPr lang="cs-CZ" dirty="0" smtClean="0"/>
              <a:t>osobu.</a:t>
            </a:r>
            <a:endParaRPr lang="cs-CZ" dirty="0" smtClean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dirty="0" smtClean="0"/>
              <a:t>Oddlužení je za určitých podmínek možné i u </a:t>
            </a:r>
            <a:r>
              <a:rPr lang="cs-CZ" dirty="0" smtClean="0"/>
              <a:t>fyzických osob – podnikatelů.</a:t>
            </a:r>
            <a:endParaRPr lang="cs-CZ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 oddlužení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dirty="0" smtClean="0"/>
              <a:t>Jestliže insolvenční soud rozhodne o splnění oddlužení a dlužník splní řádně a včas všechny povinnosti podle schváleného způsobu oddlužení, spojí insolvenční soud s rozhodnutím o splnění oddlužení rozhodnutí, jímž dlužníka osvobodí od placení pohledávek.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Souvislosti s korporátním právem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dirty="0" smtClean="0"/>
              <a:t>Primárním cílem je ochrana věřitele.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cs-CZ" dirty="0" smtClean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dirty="0" smtClean="0"/>
              <a:t>Dva možné přístupy</a:t>
            </a:r>
            <a:r>
              <a:rPr lang="cs-CZ" dirty="0" smtClean="0"/>
              <a:t>:</a:t>
            </a:r>
            <a:endParaRPr lang="cs-CZ" dirty="0" smtClean="0"/>
          </a:p>
          <a:p>
            <a:pPr lvl="1">
              <a:spcAft>
                <a:spcPts val="1200"/>
              </a:spcAft>
            </a:pPr>
            <a:r>
              <a:rPr lang="cs-CZ" dirty="0" smtClean="0"/>
              <a:t>zásada zachování základního kapitálu (ex ante)</a:t>
            </a:r>
          </a:p>
          <a:p>
            <a:pPr lvl="1">
              <a:spcAft>
                <a:spcPts val="1200"/>
              </a:spcAft>
            </a:pPr>
            <a:r>
              <a:rPr lang="cs-CZ" dirty="0" smtClean="0"/>
              <a:t>insolvenční řízení (ex post)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cs-CZ" dirty="0" smtClean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dirty="0" smtClean="0"/>
              <a:t>V současnosti kombinace obojího; těžiště v insolvence.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cs-CZ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Souvislosti s korporátním právem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dirty="0" smtClean="0"/>
              <a:t>Instituty </a:t>
            </a:r>
            <a:r>
              <a:rPr lang="cs-CZ" dirty="0" err="1" smtClean="0"/>
              <a:t>korporátního</a:t>
            </a:r>
            <a:r>
              <a:rPr lang="cs-CZ" dirty="0" smtClean="0"/>
              <a:t> práva nastaveny převážně do insolvenční fáze:</a:t>
            </a:r>
            <a:endParaRPr lang="cs-CZ" dirty="0" smtClean="0"/>
          </a:p>
          <a:p>
            <a:pPr lvl="1">
              <a:spcAft>
                <a:spcPts val="1200"/>
              </a:spcAft>
            </a:pPr>
            <a:r>
              <a:rPr lang="cs-CZ" dirty="0" smtClean="0"/>
              <a:t>zákonné </a:t>
            </a:r>
            <a:r>
              <a:rPr lang="cs-CZ" dirty="0" smtClean="0"/>
              <a:t>ručení (§ 159 odst. 3 ObčZ)</a:t>
            </a:r>
          </a:p>
          <a:p>
            <a:pPr lvl="1">
              <a:spcAft>
                <a:spcPts val="1200"/>
              </a:spcAft>
            </a:pPr>
            <a:r>
              <a:rPr lang="cs-CZ" dirty="0" err="1" smtClean="0"/>
              <a:t>wrongful</a:t>
            </a:r>
            <a:r>
              <a:rPr lang="cs-CZ" dirty="0" smtClean="0"/>
              <a:t> </a:t>
            </a:r>
            <a:r>
              <a:rPr lang="cs-CZ" dirty="0" err="1" smtClean="0"/>
              <a:t>trading</a:t>
            </a:r>
            <a:r>
              <a:rPr lang="cs-CZ" dirty="0" smtClean="0"/>
              <a:t> (§ 68 </a:t>
            </a:r>
            <a:r>
              <a:rPr lang="cs-CZ" dirty="0" smtClean="0"/>
              <a:t>ZOK, resp. § 66 ZOK 2021)</a:t>
            </a:r>
            <a:endParaRPr lang="cs-CZ" dirty="0" smtClean="0"/>
          </a:p>
          <a:p>
            <a:pPr lvl="1">
              <a:spcAft>
                <a:spcPts val="1200"/>
              </a:spcAft>
            </a:pPr>
            <a:r>
              <a:rPr lang="cs-CZ" dirty="0" smtClean="0"/>
              <a:t>odpovědnost za škodu (§ 98 IZ)</a:t>
            </a:r>
          </a:p>
          <a:p>
            <a:pPr lvl="1">
              <a:spcAft>
                <a:spcPts val="1200"/>
              </a:spcAft>
            </a:pPr>
            <a:r>
              <a:rPr lang="cs-CZ" dirty="0" smtClean="0"/>
              <a:t>vyloučení člena statutárního orgánu (§ 63 a násl. ZOK</a:t>
            </a:r>
            <a:r>
              <a:rPr lang="cs-CZ" dirty="0" smtClean="0"/>
              <a:t>)</a:t>
            </a:r>
          </a:p>
          <a:p>
            <a:pPr lvl="1">
              <a:spcAft>
                <a:spcPts val="1200"/>
              </a:spcAft>
            </a:pPr>
            <a:r>
              <a:rPr lang="cs-CZ" dirty="0" smtClean="0"/>
              <a:t>test </a:t>
            </a:r>
            <a:r>
              <a:rPr lang="cs-CZ" dirty="0" smtClean="0"/>
              <a:t>insolvence (§ 40 </a:t>
            </a:r>
            <a:r>
              <a:rPr lang="cs-CZ" dirty="0" smtClean="0"/>
              <a:t>odst. 1 ZOK, § 40 odst. 3 ZOK 2021)</a:t>
            </a:r>
            <a:endParaRPr lang="cs-CZ" dirty="0" smtClean="0"/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cs-CZ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Souvislosti s korporátním právem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dirty="0" smtClean="0"/>
              <a:t>Insolvence a exekuce členů orgánů obchodních korporací:</a:t>
            </a:r>
            <a:endParaRPr lang="cs-CZ" dirty="0" smtClean="0"/>
          </a:p>
          <a:p>
            <a:pPr lvl="1">
              <a:spcAft>
                <a:spcPts val="1200"/>
              </a:spcAft>
            </a:pPr>
            <a:r>
              <a:rPr lang="cs-CZ" dirty="0" smtClean="0"/>
              <a:t>členové volených orgánů (§ 46 odst. 2 ZOK)</a:t>
            </a:r>
          </a:p>
          <a:p>
            <a:pPr lvl="1">
              <a:spcAft>
                <a:spcPts val="1200"/>
              </a:spcAft>
            </a:pPr>
            <a:r>
              <a:rPr lang="cs-CZ" dirty="0" smtClean="0"/>
              <a:t>společníci a členové družstev</a:t>
            </a:r>
          </a:p>
          <a:p>
            <a:pPr lvl="2">
              <a:spcAft>
                <a:spcPts val="1200"/>
              </a:spcAft>
            </a:pPr>
            <a:r>
              <a:rPr lang="cs-CZ" dirty="0" smtClean="0"/>
              <a:t>exekuce podílu/akcií</a:t>
            </a:r>
          </a:p>
          <a:p>
            <a:pPr lvl="2">
              <a:spcAft>
                <a:spcPts val="1200"/>
              </a:spcAft>
            </a:pPr>
            <a:r>
              <a:rPr lang="cs-CZ" dirty="0" smtClean="0"/>
              <a:t>zpeněžení majetkové podstaty</a:t>
            </a:r>
          </a:p>
          <a:p>
            <a:pPr lvl="1">
              <a:spcAft>
                <a:spcPts val="1200"/>
              </a:spcAft>
            </a:pPr>
            <a:endParaRPr lang="cs-CZ" dirty="0" smtClean="0"/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cs-CZ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smtClean="0"/>
              <a:t>Radek Ruban / Katedra obchodního práva</a:t>
            </a:r>
            <a:endParaRPr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6" name="Picture 5" descr="en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87131" y="2733675"/>
            <a:ext cx="22193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smtClean="0"/>
              <a:t>Radek Ruban / Katedra obchodního práva</a:t>
            </a:r>
            <a:endParaRPr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Nalézací řízení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 smtClean="0"/>
              <a:t>Civilní soudní řízení.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 smtClean="0"/>
              <a:t>Soud zjišťuje, zda žalobci svědčí určité právo (případně takové právo zakládá, mění nebo ruší)</a:t>
            </a:r>
          </a:p>
          <a:p>
            <a:pPr lvl="1">
              <a:spcBef>
                <a:spcPts val="1200"/>
              </a:spcBef>
            </a:pPr>
            <a:r>
              <a:rPr lang="cs-CZ" altLang="cs-CZ" dirty="0" smtClean="0"/>
              <a:t>Příklad: Zdeněk Houdek mi nevrátil včas peníze, které jsem mu zapůjčil, a k uhrazení dluhu se nemá. U soudu žaluji, aby mi peníze vrátil (= žaloba na plnění). Předmětem nalézacího řízení bude zjistit, jestli nelžu (jestli jsem Zdeňkovi vůbec nějaké peníze zapůjčil, jestli mi je Zdeněk dávno nevrátil, jestli to nebyl dar, atd.).</a:t>
            </a:r>
          </a:p>
          <a:p>
            <a:pPr lvl="2">
              <a:spcBef>
                <a:spcPts val="1200"/>
              </a:spcBef>
            </a:pPr>
            <a:r>
              <a:rPr lang="cs-CZ" altLang="cs-CZ" dirty="0" smtClean="0"/>
              <a:t>V tomto případě jde o typické „sporné“ řízení, které je vystavěno na tzv. kontradiktorním postavení stran. = Soud nemá prostředky k tomu, aby z úřední povinnosti zjistil rozhodné skutečnosti. Proto je klíčová aktivita procesních stran, které stojí „proti sobě“. Zůstane-li Zdeněk pasivní, spor prohraje, i kdybych si to celé vymyslel a peníze mu nikdy nepůjčil. → Skutkový stav věci (to, co soud „vezme za prokázané“ a z čeho při rozhodování vychází) se nemusí krýt s objektivní realitou.</a:t>
            </a:r>
          </a:p>
          <a:p>
            <a:pPr lvl="2">
              <a:spcBef>
                <a:spcPts val="1200"/>
              </a:spcBef>
            </a:pPr>
            <a:r>
              <a:rPr lang="cs-CZ" altLang="cs-CZ" dirty="0" smtClean="0"/>
              <a:t>Přebírat si poštu! Nebýt pasivní!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Slovníček pojmů ke zkoušce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nalézací řízení</a:t>
            </a:r>
          </a:p>
          <a:p>
            <a:r>
              <a:rPr lang="cs-CZ" dirty="0" smtClean="0"/>
              <a:t>právní moc (formální, materiální)</a:t>
            </a:r>
          </a:p>
          <a:p>
            <a:r>
              <a:rPr lang="cs-CZ" dirty="0" smtClean="0"/>
              <a:t>vykonatelnost (formální, materiální)</a:t>
            </a:r>
          </a:p>
          <a:p>
            <a:r>
              <a:rPr lang="cs-CZ" dirty="0" smtClean="0"/>
              <a:t>výkon rozhodnutí</a:t>
            </a:r>
          </a:p>
          <a:p>
            <a:r>
              <a:rPr lang="cs-CZ" dirty="0" smtClean="0"/>
              <a:t>exekuce</a:t>
            </a:r>
          </a:p>
          <a:p>
            <a:r>
              <a:rPr lang="cs-CZ" dirty="0" smtClean="0"/>
              <a:t>exekuční titul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Slovníček pojmů ke zkoušce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způsoby vedení exekuce</a:t>
            </a:r>
          </a:p>
          <a:p>
            <a:r>
              <a:rPr lang="cs-CZ" dirty="0" err="1" smtClean="0"/>
              <a:t>inhibitorium</a:t>
            </a:r>
            <a:endParaRPr lang="cs-CZ" dirty="0" smtClean="0"/>
          </a:p>
          <a:p>
            <a:r>
              <a:rPr lang="cs-CZ" dirty="0" err="1" smtClean="0"/>
              <a:t>arrestatorium</a:t>
            </a:r>
            <a:endParaRPr lang="cs-CZ" dirty="0" smtClean="0"/>
          </a:p>
          <a:p>
            <a:r>
              <a:rPr lang="cs-CZ" dirty="0" smtClean="0"/>
              <a:t>insolvenční rejstřík</a:t>
            </a:r>
          </a:p>
          <a:p>
            <a:r>
              <a:rPr lang="cs-CZ" dirty="0" smtClean="0"/>
              <a:t>insolvenční návrh (věřitelský, dlužnický, účinky návrhu)</a:t>
            </a:r>
          </a:p>
          <a:p>
            <a:r>
              <a:rPr lang="cs-CZ" dirty="0" smtClean="0"/>
              <a:t>úpadek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Slovníček pojmů ke zkoušce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věřitelé (zajištění věřitelé)</a:t>
            </a:r>
          </a:p>
          <a:p>
            <a:r>
              <a:rPr lang="cs-CZ" dirty="0" smtClean="0"/>
              <a:t>pohledávky za majetkovou podstatou</a:t>
            </a:r>
          </a:p>
          <a:p>
            <a:r>
              <a:rPr lang="cs-CZ" dirty="0" smtClean="0"/>
              <a:t>pohledávky postavené na roveň pohledávek za majetkovou podstatou</a:t>
            </a:r>
          </a:p>
          <a:p>
            <a:r>
              <a:rPr lang="cs-CZ" dirty="0" smtClean="0"/>
              <a:t>majetková podstata</a:t>
            </a:r>
          </a:p>
          <a:p>
            <a:r>
              <a:rPr lang="cs-CZ" dirty="0" smtClean="0"/>
              <a:t>způsob řešení úpadku (konkurs, reorganizace, oddlužení)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Slovníček pojmů ke zkoušce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zákonné ručení člena voleného orgánu</a:t>
            </a:r>
            <a:endParaRPr lang="cs-CZ" dirty="0" smtClean="0"/>
          </a:p>
          <a:p>
            <a:r>
              <a:rPr lang="cs-CZ" dirty="0" err="1" smtClean="0"/>
              <a:t>wrongful</a:t>
            </a:r>
            <a:r>
              <a:rPr lang="cs-CZ" dirty="0" smtClean="0"/>
              <a:t> </a:t>
            </a:r>
            <a:r>
              <a:rPr lang="cs-CZ" dirty="0" err="1" smtClean="0"/>
              <a:t>trading</a:t>
            </a:r>
            <a:endParaRPr lang="cs-CZ" dirty="0" smtClean="0"/>
          </a:p>
          <a:p>
            <a:r>
              <a:rPr lang="cs-CZ" dirty="0" smtClean="0"/>
              <a:t>odpovědnost za škodu způsobenou porušením povinnosti podat insolvenční návrh</a:t>
            </a:r>
            <a:endParaRPr lang="cs-CZ" dirty="0" smtClean="0"/>
          </a:p>
          <a:p>
            <a:r>
              <a:rPr lang="cs-CZ" dirty="0" smtClean="0"/>
              <a:t>test insolvence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smtClean="0"/>
              <a:t>Radek Ruban / Katedra obchodního práva</a:t>
            </a:r>
            <a:endParaRPr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Nalézací řízení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 smtClean="0"/>
              <a:t>Výsledkem řízení je soudní rozhodnutí (typicky rozsudek), podle něhož žalobci tvrzené právo:</a:t>
            </a:r>
          </a:p>
          <a:p>
            <a:pPr lvl="1">
              <a:spcBef>
                <a:spcPts val="1200"/>
              </a:spcBef>
            </a:pPr>
            <a:r>
              <a:rPr lang="cs-CZ" altLang="cs-CZ" dirty="0" smtClean="0"/>
              <a:t>svědčí (například se ukládá povinnost zaplatit),</a:t>
            </a:r>
          </a:p>
          <a:p>
            <a:pPr lvl="2">
              <a:spcBef>
                <a:spcPts val="1200"/>
              </a:spcBef>
            </a:pPr>
            <a:r>
              <a:rPr lang="cs-CZ" altLang="cs-CZ" dirty="0" smtClean="0"/>
              <a:t>příklad výroku soudu: „Žalovaný je povinen zaplatit žalobci 1.000 Kč do tří dnů od právní moci tohoto rozsudku.“</a:t>
            </a:r>
          </a:p>
          <a:p>
            <a:pPr lvl="1">
              <a:spcBef>
                <a:spcPts val="1200"/>
              </a:spcBef>
            </a:pPr>
            <a:r>
              <a:rPr lang="cs-CZ" altLang="cs-CZ" dirty="0" smtClean="0"/>
              <a:t>nebo nesvědčí (žaloba se „zamítá“),</a:t>
            </a:r>
          </a:p>
          <a:p>
            <a:pPr lvl="2">
              <a:spcBef>
                <a:spcPts val="1200"/>
              </a:spcBef>
            </a:pPr>
            <a:r>
              <a:rPr lang="cs-CZ" altLang="cs-CZ" dirty="0" smtClean="0"/>
              <a:t>příklad výroku soudu: „Žaloba na zaplacení 1.000 Kč se zamítá.“</a:t>
            </a:r>
          </a:p>
          <a:p>
            <a:pPr lvl="2">
              <a:spcBef>
                <a:spcPts val="1200"/>
              </a:spcBef>
            </a:pPr>
            <a:endParaRPr lang="cs-CZ" altLang="cs-CZ" dirty="0" smtClean="0"/>
          </a:p>
          <a:p>
            <a:pPr lvl="2">
              <a:spcBef>
                <a:spcPts val="1200"/>
              </a:spcBef>
            </a:pPr>
            <a:r>
              <a:rPr lang="cs-CZ" altLang="cs-CZ" dirty="0" smtClean="0"/>
              <a:t>Neplést si s „odmítnutím“. Soud odmítá návrhy, kterými se věcně nezabývá = věcně je neřeší (například je-li podání nesrozumitelné a účastník ho ani přes výzvu soudu nezpřesní, pak jej soud „odmítne“).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smtClean="0"/>
              <a:t>Radek Ruban / Katedra obchodního práva</a:t>
            </a:r>
            <a:endParaRPr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moc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 smtClean="0"/>
              <a:t>Jednou z vlastností soudního rozhodnutí je tzv. „právní moc“:</a:t>
            </a:r>
          </a:p>
          <a:p>
            <a:pPr lvl="1">
              <a:spcBef>
                <a:spcPts val="1200"/>
              </a:spcBef>
            </a:pPr>
            <a:r>
              <a:rPr lang="cs-CZ" altLang="cs-CZ" dirty="0" smtClean="0"/>
              <a:t>Formální právní moc (§ 159 OSŘ):</a:t>
            </a:r>
          </a:p>
          <a:p>
            <a:pPr lvl="2">
              <a:spcBef>
                <a:spcPts val="1200"/>
              </a:spcBef>
            </a:pPr>
            <a:r>
              <a:rPr lang="cs-CZ" altLang="cs-CZ" dirty="0" smtClean="0"/>
              <a:t>Doručený rozsudek, který již nelze napadnout odvoláním, je v právní moci.</a:t>
            </a:r>
          </a:p>
          <a:p>
            <a:pPr lvl="2">
              <a:spcBef>
                <a:spcPts val="1200"/>
              </a:spcBef>
            </a:pPr>
            <a:r>
              <a:rPr lang="cs-CZ" altLang="cs-CZ" dirty="0" smtClean="0"/>
              <a:t>Tzn., že rozhodnutí už nebude přezkoumáváno řádnými opravnými prostředky. → Doložka právní moci.</a:t>
            </a:r>
          </a:p>
          <a:p>
            <a:pPr lvl="1">
              <a:spcBef>
                <a:spcPts val="1200"/>
              </a:spcBef>
            </a:pPr>
            <a:r>
              <a:rPr lang="cs-CZ" altLang="cs-CZ" dirty="0" smtClean="0"/>
              <a:t>Materiální právní moc (§ 159a OSŘ):</a:t>
            </a:r>
          </a:p>
          <a:p>
            <a:pPr lvl="2">
              <a:spcBef>
                <a:spcPts val="1200"/>
              </a:spcBef>
            </a:pPr>
            <a:r>
              <a:rPr lang="cs-CZ" altLang="cs-CZ" dirty="0" smtClean="0"/>
              <a:t>Jakmile bylo o věci pravomocně rozhodnuto, nemůže být v rozsahu závaznosti výroku rozsudku pro účastníky a popřípadě jiné osoby věc projednávána znovu.</a:t>
            </a:r>
          </a:p>
          <a:p>
            <a:pPr lvl="2">
              <a:spcBef>
                <a:spcPts val="1200"/>
              </a:spcBef>
            </a:pPr>
            <a:r>
              <a:rPr lang="cs-CZ" altLang="cs-CZ" dirty="0" smtClean="0"/>
              <a:t>Tzn., že o totožné věci mezi týmiž účastníky se nebude rozhodovat do nekončena.</a:t>
            </a:r>
          </a:p>
          <a:p>
            <a:pPr lvl="2">
              <a:spcBef>
                <a:spcPts val="1200"/>
              </a:spcBef>
            </a:pPr>
            <a:endParaRPr lang="cs-CZ" altLang="cs-CZ" dirty="0" smtClean="0"/>
          </a:p>
          <a:p>
            <a:pPr lvl="2">
              <a:spcBef>
                <a:spcPts val="1200"/>
              </a:spcBef>
            </a:pPr>
            <a:r>
              <a:rPr lang="cs-CZ" altLang="cs-CZ" dirty="0" smtClean="0"/>
              <a:t>Bude-li Zdeněk pasivní v průběhu celého řízení a nepodá-li odvolání, spor prohraje a nebude se tím dát nic dělat. </a:t>
            </a:r>
          </a:p>
          <a:p>
            <a:pPr lvl="1">
              <a:spcBef>
                <a:spcPts val="1200"/>
              </a:spcBef>
            </a:pPr>
            <a:endParaRPr lang="cs-CZ" alt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smtClean="0"/>
              <a:t>Radek Ruban / Katedra obchodního práva</a:t>
            </a:r>
            <a:endParaRPr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Vykonatelnost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 smtClean="0"/>
              <a:t>Další vlastností soudních rozhodnutí je tzv. „vykonatelnost“.</a:t>
            </a:r>
          </a:p>
          <a:p>
            <a:pPr lvl="1">
              <a:spcBef>
                <a:spcPts val="1200"/>
              </a:spcBef>
            </a:pPr>
            <a:r>
              <a:rPr lang="cs-CZ" altLang="cs-CZ" dirty="0" smtClean="0"/>
              <a:t>Typické pro rozhodnutí, jimiž se ukládá nějaké plnění.</a:t>
            </a:r>
          </a:p>
          <a:p>
            <a:pPr lvl="1">
              <a:spcBef>
                <a:spcPts val="1200"/>
              </a:spcBef>
            </a:pPr>
            <a:r>
              <a:rPr lang="cs-CZ" altLang="cs-CZ" dirty="0" smtClean="0"/>
              <a:t>Vykonatelnost je zpravidla vázána na právní moc + lhůtu k dobrovolnému splnění uložené povinnosti (tzv. </a:t>
            </a:r>
            <a:r>
              <a:rPr lang="cs-CZ" altLang="cs-CZ" dirty="0" err="1" smtClean="0"/>
              <a:t>pariční</a:t>
            </a:r>
            <a:r>
              <a:rPr lang="cs-CZ" altLang="cs-CZ" dirty="0" smtClean="0"/>
              <a:t> lhůta).</a:t>
            </a:r>
          </a:p>
          <a:p>
            <a:pPr lvl="2">
              <a:spcBef>
                <a:spcPts val="1200"/>
              </a:spcBef>
            </a:pPr>
            <a:r>
              <a:rPr lang="cs-CZ" altLang="cs-CZ" dirty="0" smtClean="0"/>
              <a:t>Příklad výroku soudu: „Žalovanému je povinen zaplatit žalobci 1.000 Kč do tří dnů od právní moci tohoto rozsudku.“</a:t>
            </a:r>
          </a:p>
          <a:p>
            <a:pPr lvl="1">
              <a:spcBef>
                <a:spcPts val="1200"/>
              </a:spcBef>
            </a:pPr>
            <a:r>
              <a:rPr lang="cs-CZ" altLang="cs-CZ" dirty="0" err="1" smtClean="0"/>
              <a:t>Pariční</a:t>
            </a:r>
            <a:r>
              <a:rPr lang="cs-CZ" altLang="cs-CZ" dirty="0" smtClean="0"/>
              <a:t> lhůtu určuje soud; u peněžitého plnění zpravidla do tří dnů (§ 160 OSŘ).</a:t>
            </a:r>
          </a:p>
          <a:p>
            <a:pPr lvl="1">
              <a:spcBef>
                <a:spcPts val="1200"/>
              </a:spcBef>
            </a:pPr>
            <a:r>
              <a:rPr lang="cs-CZ" altLang="cs-CZ" dirty="0" smtClean="0"/>
              <a:t>V některých případech nemusí být vykonatelnost závislá na právní moci.</a:t>
            </a:r>
          </a:p>
          <a:p>
            <a:pPr lvl="2">
              <a:spcBef>
                <a:spcPts val="1200"/>
              </a:spcBef>
            </a:pPr>
            <a:r>
              <a:rPr lang="cs-CZ" altLang="cs-CZ" dirty="0" smtClean="0"/>
              <a:t>Existují případy předběžně vykonatelných rozhodnutí (vykonatelná před právní mocí).</a:t>
            </a:r>
          </a:p>
          <a:p>
            <a:pPr lvl="2">
              <a:spcBef>
                <a:spcPts val="1200"/>
              </a:spcBef>
            </a:pPr>
            <a:r>
              <a:rPr lang="cs-CZ" altLang="cs-CZ" dirty="0" smtClean="0"/>
              <a:t>Na druhou stranu může být vykonatelnost pravomocných rozhodnutí odložena.</a:t>
            </a:r>
          </a:p>
          <a:p>
            <a:pPr lvl="2">
              <a:spcBef>
                <a:spcPts val="1200"/>
              </a:spcBef>
            </a:pPr>
            <a:endParaRPr lang="cs-CZ" alt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smtClean="0"/>
              <a:t>Radek Ruban / Katedra obchodního práva</a:t>
            </a:r>
            <a:endParaRPr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Vykonatelnost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 smtClean="0"/>
              <a:t>Formální vykonatelnost (§ 161 OSŘ)</a:t>
            </a:r>
          </a:p>
          <a:p>
            <a:pPr lvl="1">
              <a:spcBef>
                <a:spcPts val="1200"/>
              </a:spcBef>
            </a:pPr>
            <a:r>
              <a:rPr lang="cs-CZ" altLang="cs-CZ" dirty="0" smtClean="0"/>
              <a:t>Rozsudek je vykonatelný, jakmile uplyne lhůta k plnění (viz předchozí snímek). → Doložka vykonatelnosti.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 smtClean="0"/>
              <a:t>Materiální vykonatelnost (§ 261a OSŘ):</a:t>
            </a:r>
          </a:p>
          <a:p>
            <a:pPr lvl="1">
              <a:spcBef>
                <a:spcPts val="1200"/>
              </a:spcBef>
            </a:pPr>
            <a:r>
              <a:rPr lang="cs-CZ" altLang="cs-CZ" dirty="0" smtClean="0"/>
              <a:t>Obsahuje-li rozhodnutí označení oprávněné a povinné osoby, vymezení rozsahu a obsahu povinností, k jejichž splnění byl výkon rozhodnutí navržen, a určení lhůty ke splnění povinnosti.</a:t>
            </a:r>
          </a:p>
          <a:p>
            <a:pPr lvl="2">
              <a:spcBef>
                <a:spcPts val="1200"/>
              </a:spcBef>
            </a:pPr>
            <a:r>
              <a:rPr lang="cs-CZ" altLang="cs-CZ" dirty="0" smtClean="0"/>
              <a:t>Příklad materiálně nevykonatelného výroku: „Žalobě se vyhovuje.“ </a:t>
            </a:r>
          </a:p>
          <a:p>
            <a:pPr lvl="1">
              <a:spcBef>
                <a:spcPts val="1200"/>
              </a:spcBef>
            </a:pPr>
            <a:endParaRPr lang="cs-CZ" alt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smtClean="0"/>
              <a:t>Radek Ruban / Katedra obchodního práva</a:t>
            </a:r>
            <a:endParaRPr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„Exekuce“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 smtClean="0"/>
              <a:t>Způsob realizace povinností uložených (nejen) rozhodnutím v nalézacím řízení pro případ, že by je povinný nesplnil dobrovolně.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 smtClean="0"/>
              <a:t>Dva druhy „exekucí“:</a:t>
            </a:r>
          </a:p>
          <a:p>
            <a:pPr lvl="1">
              <a:spcBef>
                <a:spcPts val="1200"/>
              </a:spcBef>
            </a:pPr>
            <a:r>
              <a:rPr lang="cs-CZ" altLang="cs-CZ" dirty="0" smtClean="0"/>
              <a:t>Výkon rozhodnutí (§ 251 a násl. OSŘ).</a:t>
            </a:r>
          </a:p>
          <a:p>
            <a:pPr lvl="2">
              <a:spcBef>
                <a:spcPts val="1200"/>
              </a:spcBef>
            </a:pPr>
            <a:r>
              <a:rPr lang="cs-CZ" altLang="cs-CZ" dirty="0" smtClean="0"/>
              <a:t>V návrhu na výkon rozhodnutí je třeba uvést, jakým způsobem má být výkon rozhodnutí proveden (§ 261 OSŘ), což předpokládá základní povědomí oprávněného o majetku povinného.</a:t>
            </a:r>
          </a:p>
          <a:p>
            <a:pPr lvl="1">
              <a:spcBef>
                <a:spcPts val="1200"/>
              </a:spcBef>
            </a:pPr>
            <a:r>
              <a:rPr lang="cs-CZ" altLang="cs-CZ" dirty="0" smtClean="0"/>
              <a:t>Exekuce (zákon č. 120/2001 Sb., exekuční řád).</a:t>
            </a:r>
          </a:p>
          <a:p>
            <a:pPr lvl="2">
              <a:spcBef>
                <a:spcPts val="1200"/>
              </a:spcBef>
            </a:pPr>
            <a:r>
              <a:rPr lang="cs-CZ" altLang="cs-CZ" dirty="0" smtClean="0"/>
              <a:t>I v exekučním řízení „součinnost“ soudu.</a:t>
            </a:r>
          </a:p>
          <a:p>
            <a:pPr lvl="2">
              <a:spcBef>
                <a:spcPts val="1200"/>
              </a:spcBef>
            </a:pPr>
            <a:r>
              <a:rPr lang="cs-CZ" altLang="cs-CZ" dirty="0" smtClean="0"/>
              <a:t>Např.: Exekutor, kterému došel exekuční návrh, požádá exekuční soud o pověření a nařízení exekuce (§ 43a exekučního řádu).</a:t>
            </a:r>
          </a:p>
          <a:p>
            <a:pPr lvl="1">
              <a:spcBef>
                <a:spcPts val="1200"/>
              </a:spcBef>
            </a:pPr>
            <a:endParaRPr lang="cs-CZ" altLang="cs-CZ" dirty="0" smtClean="0"/>
          </a:p>
          <a:p>
            <a:pPr lvl="1">
              <a:spcBef>
                <a:spcPts val="1200"/>
              </a:spcBef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smtClean="0"/>
              <a:t>Radek Ruban / Katedra obchodního práva</a:t>
            </a:r>
            <a:endParaRPr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Exekuční titul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 smtClean="0"/>
              <a:t>Titulem pro nařízení výkonu rozhodnutí či exekuce nemusí být jen rozhodnutí soudu vydané v nalézacím řízení.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 smtClean="0"/>
              <a:t>Exekučními tituly jsou dále například:</a:t>
            </a:r>
          </a:p>
          <a:p>
            <a:pPr lvl="1">
              <a:spcBef>
                <a:spcPts val="1200"/>
              </a:spcBef>
            </a:pPr>
            <a:r>
              <a:rPr lang="cs-CZ" altLang="cs-CZ" dirty="0" smtClean="0"/>
              <a:t>rozhodčí nález nebo</a:t>
            </a:r>
          </a:p>
          <a:p>
            <a:pPr lvl="1">
              <a:spcBef>
                <a:spcPts val="1200"/>
              </a:spcBef>
            </a:pPr>
            <a:r>
              <a:rPr lang="cs-CZ" altLang="cs-CZ" dirty="0" smtClean="0"/>
              <a:t>notářský zápis s doložkou přímé vykonatelností.</a:t>
            </a:r>
          </a:p>
          <a:p>
            <a:pPr lvl="1">
              <a:spcBef>
                <a:spcPts val="1200"/>
              </a:spcBef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6859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</Template>
  <TotalTime>883</TotalTime>
  <Words>2015</Words>
  <Application>Microsoft Office PowerPoint</Application>
  <PresentationFormat>Vlastní</PresentationFormat>
  <Paragraphs>275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46859</vt:lpstr>
      <vt:lpstr>Insolvenční a exekuční souvislosti</vt:lpstr>
      <vt:lpstr>O čem to bude?</vt:lpstr>
      <vt:lpstr>Nalézací řízení</vt:lpstr>
      <vt:lpstr>Nalézací řízení</vt:lpstr>
      <vt:lpstr>Právní moc</vt:lpstr>
      <vt:lpstr>Vykonatelnost</vt:lpstr>
      <vt:lpstr>Vykonatelnost</vt:lpstr>
      <vt:lpstr>„Exekuce“</vt:lpstr>
      <vt:lpstr>Exekuční titul</vt:lpstr>
      <vt:lpstr>Způsoby (pro)vedení „exekuce“</vt:lpstr>
      <vt:lpstr>Jak to celé probíhá?</vt:lpstr>
      <vt:lpstr>Základní princip</vt:lpstr>
      <vt:lpstr>Inhibitorium a arrestatorium</vt:lpstr>
      <vt:lpstr>Insolvenční řízení</vt:lpstr>
      <vt:lpstr>Fáze insolvenčního řízení </vt:lpstr>
      <vt:lpstr>Insolvenční rejstřík  </vt:lpstr>
      <vt:lpstr>Insolvenční návrh  </vt:lpstr>
      <vt:lpstr>Nakládání s majetkovou podstatou  </vt:lpstr>
      <vt:lpstr>Úpadek </vt:lpstr>
      <vt:lpstr>Rozhodnutí o insolvenčním návrhu </vt:lpstr>
      <vt:lpstr>Věřitelé </vt:lpstr>
      <vt:lpstr>Majetková podstata </vt:lpstr>
      <vt:lpstr>Způsoby řešení úpadku</vt:lpstr>
      <vt:lpstr>Oddlužení</vt:lpstr>
      <vt:lpstr>Závěr oddlužení</vt:lpstr>
      <vt:lpstr>Souvislosti s korporátním právem</vt:lpstr>
      <vt:lpstr>Souvislosti s korporátním právem</vt:lpstr>
      <vt:lpstr>Souvislosti s korporátním právem</vt:lpstr>
      <vt:lpstr>Děkuji za pozornost</vt:lpstr>
      <vt:lpstr>Slovníček pojmů ke zkoušce</vt:lpstr>
      <vt:lpstr>Slovníček pojmů ke zkoušce</vt:lpstr>
      <vt:lpstr>Slovníček pojmů ke zkoušce</vt:lpstr>
      <vt:lpstr>Slovníček pojmů ke zkoušce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Neuspokojená pohledávka (insolvenční a procesní souvislosti)</dc:title>
  <dc:creator>Radek Ruban</dc:creator>
  <cp:lastModifiedBy>rubanra</cp:lastModifiedBy>
  <cp:revision>97</cp:revision>
  <cp:lastPrinted>1601-01-01T00:00:00Z</cp:lastPrinted>
  <dcterms:created xsi:type="dcterms:W3CDTF">2019-11-24T09:50:45Z</dcterms:created>
  <dcterms:modified xsi:type="dcterms:W3CDTF">2020-05-21T11:20:49Z</dcterms:modified>
</cp:coreProperties>
</file>