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0" r:id="rId3"/>
    <p:sldId id="258" r:id="rId4"/>
    <p:sldId id="292" r:id="rId5"/>
    <p:sldId id="259" r:id="rId6"/>
    <p:sldId id="293" r:id="rId7"/>
    <p:sldId id="295" r:id="rId8"/>
    <p:sldId id="296" r:id="rId9"/>
    <p:sldId id="297" r:id="rId10"/>
    <p:sldId id="298" r:id="rId11"/>
    <p:sldId id="299" r:id="rId12"/>
    <p:sldId id="270" r:id="rId13"/>
    <p:sldId id="291" r:id="rId14"/>
    <p:sldId id="269" r:id="rId15"/>
    <p:sldId id="260" r:id="rId16"/>
    <p:sldId id="272" r:id="rId17"/>
    <p:sldId id="273" r:id="rId18"/>
    <p:sldId id="274" r:id="rId19"/>
    <p:sldId id="275" r:id="rId20"/>
    <p:sldId id="287" r:id="rId21"/>
    <p:sldId id="268" r:id="rId22"/>
    <p:sldId id="289" r:id="rId23"/>
    <p:sldId id="265" r:id="rId24"/>
    <p:sldId id="278" r:id="rId25"/>
    <p:sldId id="285" r:id="rId26"/>
    <p:sldId id="262" r:id="rId27"/>
    <p:sldId id="271" r:id="rId28"/>
    <p:sldId id="263" r:id="rId29"/>
    <p:sldId id="300" r:id="rId30"/>
    <p:sldId id="276" r:id="rId31"/>
    <p:sldId id="261" r:id="rId32"/>
    <p:sldId id="279" r:id="rId33"/>
    <p:sldId id="280" r:id="rId34"/>
    <p:sldId id="281" r:id="rId35"/>
    <p:sldId id="282" r:id="rId36"/>
    <p:sldId id="283" r:id="rId37"/>
    <p:sldId id="288" r:id="rId38"/>
    <p:sldId id="28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4660"/>
  </p:normalViewPr>
  <p:slideViewPr>
    <p:cSldViewPr>
      <p:cViewPr varScale="1">
        <p:scale>
          <a:sx n="113" d="100"/>
          <a:sy n="113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6787E-B7F6-4017-939E-AAA3FCDD377D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2B44A-BDDE-42D8-84B0-6BBDC2F92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0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BDF5-C067-4019-B744-3E06169993D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4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BDF5-C067-4019-B744-3E06169993D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7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BDF5-C067-4019-B744-3E06169993D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8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BDF5-C067-4019-B744-3E06169993D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7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BDF5-C067-4019-B744-3E06169993D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88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1BDF5-C067-4019-B744-3E06169993D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5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6D01-D202-4A96-97C9-B9EBE528B9F3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73FF0-D39F-4D1D-8B99-18955CAB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k-online.cz/bo/document-view.seam?documentId=onrf6mjzheyv6njrgmxhazrrgmyq" TargetMode="External"/><Relationship Id="rId2" Type="http://schemas.openxmlformats.org/officeDocument/2006/relationships/hyperlink" Target="http://www.beck-online.cz/bo/document-view.seam?documentId=onrf6mjzhezv6mromnwdgn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183111"/>
            <a:ext cx="7772400" cy="1470025"/>
          </a:xfrm>
        </p:spPr>
        <p:txBody>
          <a:bodyPr/>
          <a:lstStyle/>
          <a:p>
            <a:r>
              <a:rPr lang="cs-CZ" dirty="0"/>
              <a:t>Přeměny obchodních korporací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/>
          <a:lstStyle/>
          <a:p>
            <a:r>
              <a:rPr lang="cs-CZ" dirty="0"/>
              <a:t>Jaromír Kožiak</a:t>
            </a:r>
          </a:p>
        </p:txBody>
      </p:sp>
      <p:pic>
        <p:nvPicPr>
          <p:cNvPr id="4" name="Zástupný symbol pro obrázek 6" descr="logo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2580603" cy="50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PRÁVNÍ FORMY</a:t>
            </a:r>
          </a:p>
        </p:txBody>
      </p:sp>
      <p:sp>
        <p:nvSpPr>
          <p:cNvPr id="4" name="Ovál 3"/>
          <p:cNvSpPr/>
          <p:nvPr/>
        </p:nvSpPr>
        <p:spPr>
          <a:xfrm>
            <a:off x="1933514" y="3007667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(s.r.o.)</a:t>
            </a:r>
          </a:p>
        </p:txBody>
      </p:sp>
      <p:cxnSp>
        <p:nvCxnSpPr>
          <p:cNvPr id="5" name="Přímá spojnice se šipkou 4"/>
          <p:cNvCxnSpPr>
            <a:stCxn id="4" idx="6"/>
          </p:cNvCxnSpPr>
          <p:nvPr/>
        </p:nvCxnSpPr>
        <p:spPr>
          <a:xfrm>
            <a:off x="3301666" y="3691743"/>
            <a:ext cx="1467730" cy="0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3924326" y="2500581"/>
            <a:ext cx="21195" cy="2477523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4750768" y="3055266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A 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(a.s.)</a:t>
            </a:r>
          </a:p>
        </p:txBody>
      </p:sp>
    </p:spTree>
    <p:extLst>
      <p:ext uri="{BB962C8B-B14F-4D97-AF65-F5344CB8AC3E}">
        <p14:creationId xmlns:p14="http://schemas.microsoft.com/office/powerpoint/2010/main" val="1806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1387201"/>
          </a:xfrm>
        </p:spPr>
        <p:txBody>
          <a:bodyPr>
            <a:noAutofit/>
          </a:bodyPr>
          <a:lstStyle/>
          <a:p>
            <a:r>
              <a:rPr lang="cs-CZ" sz="1400" dirty="0"/>
              <a:t>Přeshraniční fúze</a:t>
            </a:r>
          </a:p>
          <a:p>
            <a:r>
              <a:rPr lang="cs-CZ" sz="1400" dirty="0"/>
              <a:t>Přeshraniční rozdělení</a:t>
            </a:r>
          </a:p>
          <a:p>
            <a:r>
              <a:rPr lang="cs-CZ" sz="1400" dirty="0"/>
              <a:t>Přeshraniční převod jmění</a:t>
            </a:r>
          </a:p>
          <a:p>
            <a:r>
              <a:rPr lang="cs-CZ" sz="1400" dirty="0"/>
              <a:t>Přeshraniční přemístění sídla</a:t>
            </a:r>
          </a:p>
          <a:p>
            <a:endParaRPr lang="cs-CZ" sz="1400" dirty="0"/>
          </a:p>
          <a:p>
            <a:r>
              <a:rPr lang="cs-CZ" sz="1400" dirty="0"/>
              <a:t>Zahraniční osoba = sídlo v jiném členské státě EU nebo jiném státě tvořící Evropský hospodářský prostor (§ 59b + § 3 odst. 1 </a:t>
            </a:r>
            <a:r>
              <a:rPr lang="cs-CZ" sz="1400" dirty="0" err="1"/>
              <a:t>ZoP</a:t>
            </a:r>
            <a:r>
              <a:rPr lang="cs-CZ" sz="1400" dirty="0"/>
              <a:t>)</a:t>
            </a:r>
          </a:p>
          <a:p>
            <a:r>
              <a:rPr lang="cs-CZ" sz="1400" dirty="0"/>
              <a:t>Osvědčení přeshraniční přeměny</a:t>
            </a:r>
          </a:p>
        </p:txBody>
      </p:sp>
      <p:sp>
        <p:nvSpPr>
          <p:cNvPr id="4" name="Ovál 3"/>
          <p:cNvSpPr/>
          <p:nvPr/>
        </p:nvSpPr>
        <p:spPr>
          <a:xfrm>
            <a:off x="1170858" y="4674865"/>
            <a:ext cx="936104" cy="936104"/>
          </a:xfrm>
          <a:prstGeom prst="ellipse">
            <a:avLst/>
          </a:prstGeom>
          <a:blipFill dpi="0"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243582" y="4675265"/>
            <a:ext cx="936104" cy="936104"/>
          </a:xfrm>
          <a:prstGeom prst="ellipse">
            <a:avLst/>
          </a:prstGeom>
          <a:blipFill dpi="0" rotWithShape="1"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ál 5"/>
          <p:cNvSpPr/>
          <p:nvPr/>
        </p:nvSpPr>
        <p:spPr>
          <a:xfrm>
            <a:off x="5368728" y="4460890"/>
            <a:ext cx="1224136" cy="1224136"/>
          </a:xfrm>
          <a:prstGeom prst="ellipse">
            <a:avLst/>
          </a:prstGeom>
          <a:blipFill dpi="0" rotWithShape="1"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A501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ál 6"/>
          <p:cNvSpPr/>
          <p:nvPr/>
        </p:nvSpPr>
        <p:spPr>
          <a:xfrm>
            <a:off x="5471512" y="4973407"/>
            <a:ext cx="468052" cy="4680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5013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22992" y="492387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37238" y="4942862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15902" y="4050891"/>
            <a:ext cx="2259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A70336"/>
                </a:solidFill>
              </a:rPr>
              <a:t>Přeshraniční fúze sloučením</a:t>
            </a:r>
          </a:p>
        </p:txBody>
      </p:sp>
    </p:spTree>
    <p:extLst>
      <p:ext uri="{BB962C8B-B14F-4D97-AF65-F5344CB8AC3E}">
        <p14:creationId xmlns:p14="http://schemas.microsoft.com/office/powerpoint/2010/main" val="37898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realizaci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Primárně ekonomické a účetní výhody – právníci u přeměn hrají „druhé housle“</a:t>
            </a:r>
          </a:p>
          <a:p>
            <a:r>
              <a:rPr lang="cs-CZ" dirty="0"/>
              <a:t>Reálná potřeba spojení/rozdělení/reorganizace soutěžitelů</a:t>
            </a:r>
          </a:p>
          <a:p>
            <a:pPr lvl="1"/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– Úspory z rozsahu</a:t>
            </a:r>
          </a:p>
          <a:p>
            <a:pPr lvl="1"/>
            <a:r>
              <a:rPr lang="cs-CZ" dirty="0" err="1"/>
              <a:t>Marriage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Convenience</a:t>
            </a:r>
            <a:r>
              <a:rPr lang="cs-CZ" dirty="0"/>
              <a:t> – sňatky z rozumu</a:t>
            </a:r>
          </a:p>
          <a:p>
            <a:pPr lvl="1"/>
            <a:r>
              <a:rPr lang="cs-CZ" dirty="0"/>
              <a:t>Reorganizace struktury koncernu – řešení neposlušné dcery, vnitřní konkurence nebo vnitřního obchodování v rámci koncernu, pohlcení neefektivní společnosti</a:t>
            </a:r>
          </a:p>
          <a:p>
            <a:pPr lvl="1"/>
            <a:r>
              <a:rPr lang="cs-CZ" dirty="0"/>
              <a:t>Diverzifikace rizik</a:t>
            </a:r>
          </a:p>
          <a:p>
            <a:pPr lvl="1"/>
            <a:r>
              <a:rPr lang="cs-CZ" dirty="0"/>
              <a:t>Vertikální a horizontální integrace podnikání</a:t>
            </a:r>
          </a:p>
          <a:p>
            <a:pPr lvl="1"/>
            <a:r>
              <a:rPr lang="cs-CZ" dirty="0"/>
              <a:t>Alternativa k akvizicím nebo dokončení spojení po provedené akvizici, nástroj převodu majetku</a:t>
            </a:r>
          </a:p>
          <a:p>
            <a:pPr lvl="1"/>
            <a:r>
              <a:rPr lang="cs-CZ" dirty="0"/>
              <a:t>Rozluka mezi investory</a:t>
            </a:r>
          </a:p>
          <a:p>
            <a:pPr lvl="1"/>
            <a:r>
              <a:rPr lang="cs-CZ" dirty="0"/>
              <a:t>Budování sesterských korporací pro nové investice</a:t>
            </a:r>
          </a:p>
        </p:txBody>
      </p:sp>
    </p:spTree>
    <p:extLst>
      <p:ext uri="{BB962C8B-B14F-4D97-AF65-F5344CB8AC3E}">
        <p14:creationId xmlns:p14="http://schemas.microsoft.com/office/powerpoint/2010/main" val="222180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realizaci přeměny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Záchrana korporace před insolvencí/finanční injekce - § 5 </a:t>
            </a:r>
            <a:r>
              <a:rPr lang="cs-CZ" dirty="0" err="1"/>
              <a:t>ZPřem</a:t>
            </a:r>
            <a:r>
              <a:rPr lang="cs-CZ" dirty="0"/>
              <a:t> přípustná i v případě, že probíhá insolvenční řízení, jakož i v případě, že bylo vydáno rozhodnutí o úpadku.</a:t>
            </a:r>
          </a:p>
          <a:p>
            <a:r>
              <a:rPr lang="cs-CZ" dirty="0"/>
              <a:t>Alternativa ke zrušení korporace – § 4 </a:t>
            </a:r>
            <a:r>
              <a:rPr lang="cs-CZ" dirty="0" err="1"/>
              <a:t>ZPřem</a:t>
            </a:r>
            <a:r>
              <a:rPr lang="cs-CZ" dirty="0"/>
              <a:t> přeměna možná i během likvidace až do započetí rozdělování likvidačního zůstatku</a:t>
            </a:r>
          </a:p>
          <a:p>
            <a:r>
              <a:rPr lang="cs-CZ" dirty="0"/>
              <a:t>Uložené opatření k obnovení soutěže?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Alternativní nástroje k přeměnám (akvizice a jiné)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Squeeze-out</a:t>
            </a:r>
            <a:endParaRPr lang="cs-CZ" dirty="0"/>
          </a:p>
          <a:p>
            <a:r>
              <a:rPr lang="cs-CZ" dirty="0"/>
              <a:t>Převod podílu v korporaci, koupě účastnických cenných papírů</a:t>
            </a:r>
          </a:p>
          <a:p>
            <a:r>
              <a:rPr lang="cs-CZ" dirty="0"/>
              <a:t>Koupě/prodej závodu podnikatele</a:t>
            </a:r>
          </a:p>
          <a:p>
            <a:r>
              <a:rPr lang="cs-CZ" dirty="0"/>
              <a:t>Založení dceřiné společnosti</a:t>
            </a:r>
          </a:p>
          <a:p>
            <a:r>
              <a:rPr lang="cs-CZ" dirty="0"/>
              <a:t>Vymezení organizačních složek závodu</a:t>
            </a:r>
          </a:p>
          <a:p>
            <a:r>
              <a:rPr lang="cs-CZ" dirty="0"/>
              <a:t>Smlouva o společnosti/spolupráci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Přijetí záměru uskutečnit přeměnu</a:t>
            </a:r>
          </a:p>
          <a:p>
            <a:r>
              <a:rPr lang="cs-CZ" dirty="0"/>
              <a:t>Vyhotovení projektu přeměny</a:t>
            </a:r>
          </a:p>
          <a:p>
            <a:r>
              <a:rPr lang="cs-CZ" dirty="0"/>
              <a:t>Zveřejnění projektu přeměny </a:t>
            </a:r>
          </a:p>
          <a:p>
            <a:r>
              <a:rPr lang="cs-CZ" dirty="0"/>
              <a:t>Další související kroky (vzdání se práv, vypracování zpráv, projednání se zaměstnanci)</a:t>
            </a:r>
          </a:p>
          <a:p>
            <a:r>
              <a:rPr lang="cs-CZ" dirty="0"/>
              <a:t>Uplynutí zákonné lhůty od zveřejnění</a:t>
            </a:r>
          </a:p>
          <a:p>
            <a:r>
              <a:rPr lang="cs-CZ" dirty="0"/>
              <a:t>Schválení přeměny NO zúčastněných společností</a:t>
            </a:r>
          </a:p>
          <a:p>
            <a:r>
              <a:rPr lang="cs-CZ" dirty="0"/>
              <a:t>Zápis do veřejného rejstříku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Zveřejnění informací o přeměně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§ 33 </a:t>
            </a:r>
            <a:r>
              <a:rPr lang="cs-CZ" dirty="0" err="1"/>
              <a:t>ZPřem</a:t>
            </a:r>
            <a:r>
              <a:rPr lang="cs-CZ" dirty="0"/>
              <a:t> </a:t>
            </a:r>
          </a:p>
          <a:p>
            <a:r>
              <a:rPr lang="cs-CZ" dirty="0"/>
              <a:t>uloží do sbírky listin alespoň 1 měsíc přede dnem, kdy má být přeměna schválena projekt přeměny a</a:t>
            </a:r>
          </a:p>
          <a:p>
            <a:r>
              <a:rPr lang="cs-CZ" dirty="0"/>
              <a:t>zveřejní oznámení o uložení projektu a upozornění pro věřitele na jejich práva podle § 35 až 39 alespoň 1 měsíc přede dnem, kdy má být přeměna schválena</a:t>
            </a:r>
          </a:p>
        </p:txBody>
      </p:sp>
    </p:spTree>
    <p:extLst>
      <p:ext uri="{BB962C8B-B14F-4D97-AF65-F5344CB8AC3E}">
        <p14:creationId xmlns:p14="http://schemas.microsoft.com/office/powerpoint/2010/main" val="77197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Alternativa zveřejnění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33a </a:t>
            </a:r>
            <a:r>
              <a:rPr lang="cs-CZ" dirty="0" err="1"/>
              <a:t>ZPřem</a:t>
            </a:r>
            <a:endParaRPr lang="cs-CZ" dirty="0"/>
          </a:p>
          <a:p>
            <a:r>
              <a:rPr lang="cs-CZ" dirty="0"/>
              <a:t>Zveřejnění na internetových stránkách společnosti</a:t>
            </a:r>
          </a:p>
          <a:p>
            <a:r>
              <a:rPr lang="cs-CZ" dirty="0"/>
              <a:t>Zabezpečí internetové stránky a publikované dokumenty podepíše uznávaným elektronickým podpisem nebo zapečetí uznávanou elektronickou pečetí</a:t>
            </a:r>
          </a:p>
          <a:p>
            <a:r>
              <a:rPr lang="cs-CZ" dirty="0"/>
              <a:t>Musí být nepřetržitě přístupné 1 měsíc – jinak nutno zveřejnit klasicky</a:t>
            </a:r>
          </a:p>
        </p:txBody>
      </p:sp>
    </p:spTree>
    <p:extLst>
      <p:ext uri="{BB962C8B-B14F-4D97-AF65-F5344CB8AC3E}">
        <p14:creationId xmlns:p14="http://schemas.microsoft.com/office/powerpoint/2010/main" val="213019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oznamovací povinnost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39a </a:t>
            </a:r>
          </a:p>
          <a:p>
            <a:r>
              <a:rPr lang="cs-CZ" dirty="0"/>
              <a:t>oznámit zahájení přípravy přeměny poskytovateli veřejné podpory, nestanoví-li zvláštní právní předpis něco jiného.</a:t>
            </a:r>
          </a:p>
        </p:txBody>
      </p:sp>
    </p:spTree>
    <p:extLst>
      <p:ext uri="{BB962C8B-B14F-4D97-AF65-F5344CB8AC3E}">
        <p14:creationId xmlns:p14="http://schemas.microsoft.com/office/powerpoint/2010/main" val="94685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společníků na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§ 34 </a:t>
            </a:r>
            <a:r>
              <a:rPr lang="cs-CZ" dirty="0" err="1"/>
              <a:t>ZPřem</a:t>
            </a:r>
            <a:r>
              <a:rPr lang="cs-CZ" dirty="0"/>
              <a:t> - Každý společník nebo člen, který o to požádá, má právo na informace, jež se týkají ostatních osob zúčastněných na přeměně, jsou-li důležité z hlediska přeměny (akcionáři jen na VH)</a:t>
            </a:r>
          </a:p>
          <a:p>
            <a:r>
              <a:rPr lang="cs-CZ" dirty="0"/>
              <a:t>Právo na doručení listin (zpravidla), typicky v tomto rozsahu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projekt rozdělení,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účetní závěrky všech zúčastněných veřejných obchodních společností za poslední 3 účetní období, 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konečné účetní závěrky všech zúčastněných veřejných obchodních společností, zahajovací rozvaha rozdělované nebo nástupnické společnosti nebo nástupnických společností, zprávy auditora o jejich ověření,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mezitímní účetní závěrka a zpráva auditora o jejím ověření, anebo pololetní zpráva podle zákona o podnikání na kapitálovém trhu, pokud se vyžadují, a</a:t>
            </a:r>
          </a:p>
          <a:p>
            <a:pPr lvl="1"/>
            <a:r>
              <a:rPr lang="cs-CZ" i="1" dirty="0"/>
              <a:t>e)</a:t>
            </a:r>
            <a:r>
              <a:rPr lang="cs-CZ" dirty="0"/>
              <a:t> znalecká zpráva o rozdělení, pokud se vyžaduje.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73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tatic1.businessinsider.com/image/55816580ecad04075053bd2c/a-little-investing-alchemy-can-turn-bond-lead-into-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6884"/>
            <a:ext cx="7128792" cy="534436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71600" y="5877272"/>
            <a:ext cx="7266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Olovo ve zlato přeměnit neumíme, ale změnu právní formy bychom zvládli</a:t>
            </a:r>
          </a:p>
          <a:p>
            <a:r>
              <a:rPr lang="cs-CZ" b="1" dirty="0"/>
              <a:t>                          Obraz </a:t>
            </a:r>
            <a:r>
              <a:rPr lang="cs-CZ" b="1" dirty="0" err="1"/>
              <a:t>Joseph</a:t>
            </a:r>
            <a:r>
              <a:rPr lang="cs-CZ" b="1" dirty="0"/>
              <a:t> Leopold </a:t>
            </a:r>
            <a:r>
              <a:rPr lang="cs-CZ" b="1" dirty="0" err="1"/>
              <a:t>Ratinckx</a:t>
            </a:r>
            <a:r>
              <a:rPr lang="cs-CZ" b="1" dirty="0"/>
              <a:t> Der </a:t>
            </a:r>
            <a:r>
              <a:rPr lang="cs-CZ" b="1" dirty="0" err="1"/>
              <a:t>Alchemist</a:t>
            </a: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 nesplnění informační povinnosti vůči zaměstnancům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21 Cdo 4952/2014</a:t>
            </a:r>
            <a:r>
              <a:rPr lang="pl-PL" dirty="0"/>
              <a:t> ze dne 21.10.2015 </a:t>
            </a:r>
          </a:p>
          <a:p>
            <a:r>
              <a:rPr lang="cs-CZ" dirty="0"/>
              <a:t>Okolnost, že </a:t>
            </a:r>
            <a:r>
              <a:rPr lang="cs-CZ" b="1" dirty="0"/>
              <a:t>zaměstnavatel </a:t>
            </a:r>
            <a:r>
              <a:rPr lang="cs-CZ" dirty="0"/>
              <a:t>(dosavadní nebo přejímající) </a:t>
            </a:r>
            <a:r>
              <a:rPr lang="cs-CZ" b="1" dirty="0"/>
              <a:t>nesplní svou povinnost informovat odborovou organizaci</a:t>
            </a:r>
            <a:r>
              <a:rPr lang="cs-CZ" dirty="0"/>
              <a:t> o přechodu práv a povinností z pracovněprávních vztahů v důsledku přeměny dosavadního zaměstnavatele spočívající ve fúzi sloučením a tuto skutečnost s ní projednat, </a:t>
            </a:r>
            <a:r>
              <a:rPr lang="cs-CZ" b="1" dirty="0"/>
              <a:t>nebrání uskutečnění přeměny </a:t>
            </a:r>
            <a:r>
              <a:rPr lang="cs-CZ" dirty="0"/>
              <a:t>dosavadního zaměstnavatele a nemůže zamezit přechodu práv a povinností z pracovněprávních vztahů na přejímajícího zaměstnavatele, který je s ní spojen.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Ochrana věřitelů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35 </a:t>
            </a:r>
            <a:r>
              <a:rPr lang="cs-CZ" dirty="0" err="1"/>
              <a:t>ZPřem</a:t>
            </a:r>
            <a:r>
              <a:rPr lang="cs-CZ" dirty="0"/>
              <a:t> </a:t>
            </a:r>
          </a:p>
          <a:p>
            <a:r>
              <a:rPr lang="cs-CZ" dirty="0"/>
              <a:t>Věřitel, který přihlásí nesplatné pohledávky do 6 měsíců </a:t>
            </a:r>
          </a:p>
          <a:p>
            <a:r>
              <a:rPr lang="cs-CZ" dirty="0"/>
              <a:t>Prekluzivní lhůta</a:t>
            </a:r>
          </a:p>
          <a:p>
            <a:r>
              <a:rPr lang="cs-CZ" dirty="0"/>
              <a:t>ode dne, kdy se zápis přeměny do obchodního rejstříku stal účinným vůči třetím osobám, </a:t>
            </a:r>
          </a:p>
          <a:p>
            <a:r>
              <a:rPr lang="cs-CZ" dirty="0"/>
              <a:t>požadovat poskytnutí dostatečné jistoty, jestliže se v důsledku přeměny zhorší dobytnost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věřitelů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na poskytnutí jistoty nemají věřitelé,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kteří mají právo na přednostní uspokojení svých pohledávek v </a:t>
            </a:r>
            <a:r>
              <a:rPr lang="cs-CZ" dirty="0" err="1"/>
              <a:t>insolvenčním</a:t>
            </a:r>
            <a:r>
              <a:rPr lang="cs-CZ" dirty="0"/>
              <a:t> řízení,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kteří se pro účely </a:t>
            </a:r>
            <a:r>
              <a:rPr lang="cs-CZ" dirty="0" err="1"/>
              <a:t>insolvenčního</a:t>
            </a:r>
            <a:r>
              <a:rPr lang="cs-CZ" dirty="0"/>
              <a:t> řízení považují za zajištěné věřitele, nebo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jejichž pohledávky vznikly až po zápisu přeměny do obchodního rejstříku.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přeměně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§ 24 a násl. </a:t>
            </a:r>
            <a:r>
              <a:rPr lang="cs-CZ" dirty="0" err="1"/>
              <a:t>ZPřem</a:t>
            </a:r>
            <a:r>
              <a:rPr lang="cs-CZ" dirty="0"/>
              <a:t> – vyhotoví statutární orgán/správní rada</a:t>
            </a:r>
          </a:p>
          <a:p>
            <a:r>
              <a:rPr lang="cs-CZ" i="1" dirty="0"/>
              <a:t>Obsah: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odůvodnění výměnného poměru, kritéria rozdělení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odůvodnění výše případných doplatků,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vysvětlení opatření ve prospěch vlastníků jednotlivých druhů cenných,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popis obtíží, které se vyskytly při oceňování, nebo údaj, že se žádné obtíže nevyskytly,</a:t>
            </a:r>
          </a:p>
          <a:p>
            <a:pPr lvl="1"/>
            <a:r>
              <a:rPr lang="cs-CZ" i="1" dirty="0"/>
              <a:t>e)</a:t>
            </a:r>
            <a:r>
              <a:rPr lang="cs-CZ" dirty="0"/>
              <a:t> změny ekonomického a právního postavení společníků nebo členů, včetně změny rozsahu ručení společníků</a:t>
            </a:r>
          </a:p>
          <a:p>
            <a:pPr lvl="1"/>
            <a:r>
              <a:rPr lang="cs-CZ" i="1" dirty="0"/>
              <a:t>f)</a:t>
            </a:r>
            <a:r>
              <a:rPr lang="cs-CZ" dirty="0"/>
              <a:t> dopady přeměny na, zejména z hlediska dobytnosti jejich pohledávek.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přeměně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Zpráva o přeměně nemusí být zpracována, jestliže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dochází k přeměně veřejné obchodní společnosti nebo komanditní společnosti,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zanikající společnost s ručením omezeným nebo akciová společnost fúzuje se svým jediným společníkem,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jsou všichni společníci zúčastněné společnosti s ručením omezeným jejími jednateli,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k tomu všichni společníci nebo členové udělili souhlas.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22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Znalecká zpráva o přezkoumání projektu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Především</a:t>
            </a:r>
            <a:r>
              <a:rPr lang="cs-CZ" i="1" dirty="0"/>
              <a:t> </a:t>
            </a:r>
            <a:r>
              <a:rPr lang="cs-CZ" dirty="0"/>
              <a:t>stanovisko znalce pro tomu, zda výměnný poměr s případnými doplatky je vhodný a odůvodněný,</a:t>
            </a:r>
          </a:p>
          <a:p>
            <a:r>
              <a:rPr lang="cs-CZ" dirty="0"/>
              <a:t>Nevyhotovuje se, pokud se všichni společníci práva vzdají</a:t>
            </a:r>
          </a:p>
          <a:p>
            <a:r>
              <a:rPr lang="cs-CZ" dirty="0"/>
              <a:t>X znalecký posudek k ocenění jmění nebo jeho části (může být součástí zprávy)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Výměnný poměr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podíly obdrží společník na nástupnických osobách za své stávající podíly</a:t>
            </a:r>
          </a:p>
          <a:p>
            <a:r>
              <a:rPr lang="cs-CZ" dirty="0"/>
              <a:t>Musí být vhodný a odůvodněný</a:t>
            </a:r>
          </a:p>
          <a:p>
            <a:r>
              <a:rPr lang="cs-CZ" dirty="0"/>
              <a:t>Přiměřený x nepřiměřený (právo na dorovnání)</a:t>
            </a:r>
          </a:p>
          <a:p>
            <a:r>
              <a:rPr lang="cs-CZ" dirty="0"/>
              <a:t>Rovnoměrný x nerovnoměrný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Vzdání se práva na výměnu podílu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§ 7a </a:t>
            </a:r>
            <a:r>
              <a:rPr lang="cs-CZ" dirty="0" err="1"/>
              <a:t>ZPřem</a:t>
            </a:r>
            <a:r>
              <a:rPr lang="cs-CZ" dirty="0"/>
              <a:t> </a:t>
            </a:r>
          </a:p>
          <a:p>
            <a:r>
              <a:rPr lang="cs-CZ" dirty="0"/>
              <a:t>Vzdá-li se společník nebo člen práva na výměnu podílu, zaniká dnem zápisu fúze nebo rozdělení do obchodního rejstříku jeho účast v zanikající společnosti bez práva na vypořádání a nevzniká mu účast na nástupnické společnosti nebo družstvu. Při rozdělení odštěpením zůstává společníkem nebo členem rozdělované společnosti nebo družstva</a:t>
            </a:r>
          </a:p>
          <a:p>
            <a:r>
              <a:rPr lang="cs-CZ" dirty="0"/>
              <a:t>Vzdání se práva na výměnu podílů po vyhotovení projektu přeměny se zakazuje.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790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Vzdání se práv při přeměně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§ 8</a:t>
            </a:r>
          </a:p>
          <a:p>
            <a:r>
              <a:rPr lang="cs-CZ" dirty="0"/>
              <a:t>Společník nebo člen osoby zúčastněné na přeměně může udělit souhlas s tím, že jakákoliv zpráva týkající se přeměny, nebude vypracována, ledaže jde o zprávu auditora o ověření účetní závěrky.</a:t>
            </a:r>
          </a:p>
          <a:p>
            <a:r>
              <a:rPr lang="cs-CZ" dirty="0"/>
              <a:t>Písemnou formu s úředně ověřeným podpisem, nebo</a:t>
            </a:r>
          </a:p>
          <a:p>
            <a:r>
              <a:rPr lang="cs-CZ" dirty="0"/>
              <a:t>Na valné hromadě společnosti, zaznamená se v NZ </a:t>
            </a:r>
          </a:p>
          <a:p>
            <a:r>
              <a:rPr lang="cs-CZ" dirty="0"/>
              <a:t>Možno kdykoli po té, co se dozví o zahájení přípravy přeměny – nelze tedy obecně do budoucna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Rozhodný den – nesmí předcházet podání návrhu na zápis do OR o více něž 12 měsíců</a:t>
            </a:r>
          </a:p>
          <a:p>
            <a:r>
              <a:rPr lang="cs-CZ" dirty="0"/>
              <a:t>Účetní závěrka ke dni předcházejícímu rozhodný den </a:t>
            </a:r>
          </a:p>
          <a:p>
            <a:r>
              <a:rPr lang="cs-CZ" dirty="0"/>
              <a:t>Zahajovací rozvaha k rozhodnému dni</a:t>
            </a:r>
          </a:p>
          <a:p>
            <a:r>
              <a:rPr lang="cs-CZ" dirty="0" err="1"/>
              <a:t>Mezitimní</a:t>
            </a:r>
            <a:r>
              <a:rPr lang="cs-CZ" dirty="0"/>
              <a:t> závěrka - ke dni vyhotovení projektu přeměny uplynulo více než 6 měsíců. </a:t>
            </a:r>
          </a:p>
          <a:p>
            <a:pPr lvl="1"/>
            <a:r>
              <a:rPr lang="cs-CZ" dirty="0"/>
              <a:t>Lze se vzdát podle § 11a/2 </a:t>
            </a:r>
            <a:r>
              <a:rPr lang="cs-CZ" dirty="0" err="1"/>
              <a:t>Zpřem</a:t>
            </a:r>
            <a:endParaRPr lang="cs-CZ" dirty="0"/>
          </a:p>
          <a:p>
            <a:r>
              <a:rPr lang="cs-CZ" dirty="0"/>
              <a:t>Ověření auditorem – závěrka (pokud alespoň jedna auditovaná jednotka, rozvaha (pokud všechny)</a:t>
            </a:r>
          </a:p>
        </p:txBody>
      </p:sp>
    </p:spTree>
    <p:extLst>
      <p:ext uri="{BB962C8B-B14F-4D97-AF65-F5344CB8AC3E}">
        <p14:creationId xmlns:p14="http://schemas.microsoft.com/office/powerpoint/2010/main" val="53705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Zákon č. 125/2008 Sb., o přeměnách obchodních společností a družstev</a:t>
            </a:r>
          </a:p>
          <a:p>
            <a:r>
              <a:rPr lang="cs-CZ" dirty="0"/>
              <a:t>Občanský zákoník</a:t>
            </a:r>
          </a:p>
          <a:p>
            <a:r>
              <a:rPr lang="cs-CZ" dirty="0"/>
              <a:t>Zákon o veřejných rejstřících</a:t>
            </a:r>
          </a:p>
          <a:p>
            <a:r>
              <a:rPr lang="cs-CZ" dirty="0"/>
              <a:t>Evropské předpisy o právnických osobách (SE,SCE, EHZS)</a:t>
            </a:r>
          </a:p>
          <a:p>
            <a:r>
              <a:rPr lang="cs-CZ" dirty="0"/>
              <a:t>Směrnice Evropského parlamentu a Rady č. 2017/1132 ze dne 14. června 2017, </a:t>
            </a:r>
            <a:br>
              <a:rPr lang="cs-CZ" dirty="0"/>
            </a:br>
            <a:r>
              <a:rPr lang="cs-CZ" dirty="0"/>
              <a:t>o některých aspektech práva obchodních společností (fúze, rozdělení, přeshraniční přeměny)</a:t>
            </a:r>
          </a:p>
          <a:p>
            <a:r>
              <a:rPr lang="cs-CZ" dirty="0"/>
              <a:t>Zákon č. 563/1991 Sb., o účetnictví</a:t>
            </a:r>
          </a:p>
          <a:p>
            <a:r>
              <a:rPr lang="cs-CZ" dirty="0"/>
              <a:t>Daňové zákony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Schválení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 v.o.s. a k.s. schvalují všichni společníci, forma ověřených podpisů, ale projekt musí mít formu NZ</a:t>
            </a:r>
          </a:p>
          <a:p>
            <a:r>
              <a:rPr lang="cs-CZ" dirty="0"/>
              <a:t>V s.r.o. a a.s. schvaluje VH ¾ přítomných, notářský zápis</a:t>
            </a:r>
          </a:p>
          <a:p>
            <a:r>
              <a:rPr lang="cs-CZ" dirty="0"/>
              <a:t>S.r.o. – všichni společníci, kterým se zasahuje do práv, společník, jehož souhlasem je podmíněna převoditelnost podílů</a:t>
            </a:r>
          </a:p>
          <a:p>
            <a:r>
              <a:rPr lang="cs-CZ" dirty="0"/>
              <a:t>A.s. nerovnoměrný výměnný poměr 90% všech</a:t>
            </a:r>
          </a:p>
          <a:p>
            <a:r>
              <a:rPr lang="cs-CZ" dirty="0"/>
              <a:t>V družstvu schvaluje členská schůze, usnášeníschopnost 2/3, většina 2/3 přítomných, notářský zápis</a:t>
            </a:r>
          </a:p>
          <a:p>
            <a:r>
              <a:rPr lang="cs-CZ" dirty="0"/>
              <a:t>Převod jmění na společníka 90% všech</a:t>
            </a:r>
          </a:p>
        </p:txBody>
      </p:sp>
    </p:spTree>
    <p:extLst>
      <p:ext uri="{BB962C8B-B14F-4D97-AF65-F5344CB8AC3E}">
        <p14:creationId xmlns:p14="http://schemas.microsoft.com/office/powerpoint/2010/main" val="296033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Účinnost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Účetně se na společnosti hledí, jako by k přeměně došlo k rozhodnému dni</a:t>
            </a:r>
          </a:p>
          <a:p>
            <a:r>
              <a:rPr lang="cs-CZ" dirty="0"/>
              <a:t>Právní účinky, vznik a zánik - Konstitutivní zápis do obchodního rejstříku (§ 59 </a:t>
            </a:r>
            <a:r>
              <a:rPr lang="cs-CZ" dirty="0" err="1"/>
              <a:t>ZPřem</a:t>
            </a:r>
            <a:r>
              <a:rPr lang="cs-CZ" dirty="0"/>
              <a:t>)</a:t>
            </a:r>
          </a:p>
          <a:p>
            <a:r>
              <a:rPr lang="cs-CZ" dirty="0"/>
              <a:t>Po zápisu přeměny do obchodního rejstříku nelze ani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vyslovit neplatnost rozhodnutí o schválení přeměny; tím není dotčeno právo společníků nebo členů na dorovnání a na náhradu škody, popřípadě na přiměřené zadostiučinění, nebo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změnit ani zrušit projekt přeměny.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dorovnání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§ 45 </a:t>
            </a:r>
            <a:r>
              <a:rPr lang="cs-CZ" dirty="0" err="1"/>
              <a:t>ZPřem</a:t>
            </a:r>
            <a:r>
              <a:rPr lang="cs-CZ" dirty="0"/>
              <a:t> a </a:t>
            </a:r>
            <a:r>
              <a:rPr lang="cs-CZ" dirty="0" err="1"/>
              <a:t>násl</a:t>
            </a:r>
            <a:r>
              <a:rPr lang="cs-CZ" dirty="0"/>
              <a:t>. </a:t>
            </a:r>
          </a:p>
          <a:p>
            <a:r>
              <a:rPr lang="cs-CZ" dirty="0"/>
              <a:t>Není-li výměnný poměr přiměřený nebo společníci, kterým podíly nebudou vyměněny nedostanou přiměřený doplatek</a:t>
            </a:r>
          </a:p>
          <a:p>
            <a:r>
              <a:rPr lang="cs-CZ" dirty="0"/>
              <a:t>Vůči nástupnické korporaci nebo přejímajícímu společníkovi</a:t>
            </a:r>
          </a:p>
          <a:p>
            <a:r>
              <a:rPr lang="cs-CZ" dirty="0"/>
              <a:t>v penězích, lze dohodnout naturální</a:t>
            </a:r>
          </a:p>
          <a:p>
            <a:r>
              <a:rPr lang="cs-CZ" dirty="0"/>
              <a:t>Dorovnává se do přiměřené výše</a:t>
            </a:r>
          </a:p>
          <a:p>
            <a:r>
              <a:rPr lang="cs-CZ" dirty="0"/>
              <a:t>6 měsíců prekluzivní lhůta od provedení zápisu přeměny do 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odkup podílů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§ 49a a </a:t>
            </a:r>
            <a:r>
              <a:rPr lang="cs-CZ" dirty="0" err="1"/>
              <a:t>násl</a:t>
            </a:r>
            <a:r>
              <a:rPr lang="cs-CZ" dirty="0"/>
              <a:t> </a:t>
            </a:r>
            <a:r>
              <a:rPr lang="cs-CZ" dirty="0" err="1"/>
              <a:t>ZPřem</a:t>
            </a:r>
            <a:r>
              <a:rPr lang="cs-CZ" dirty="0"/>
              <a:t> </a:t>
            </a:r>
          </a:p>
          <a:p>
            <a:r>
              <a:rPr lang="cs-CZ" dirty="0"/>
              <a:t>Právo odprodat svůj podíl v nástupnické společnosti této společnosti, jestliže mezi rozhodným dnem a zápisem fúze nebo rozdělení společnosti s ručením omezeným nebo akciové společnosti do obchodního rejstříku </a:t>
            </a:r>
          </a:p>
          <a:p>
            <a:r>
              <a:rPr lang="cs-CZ" dirty="0"/>
              <a:t>dojde k podstatné změně jmění kterékoliv ze společností zúčastněných na přeměně, jež by odůvodňovaly jiný výměnný poměr podílů, </a:t>
            </a:r>
          </a:p>
          <a:p>
            <a:r>
              <a:rPr lang="cs-CZ" dirty="0"/>
              <a:t>Právo má osoba,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která byla společníkem zúčastněné společnosti ke dni schválení fúze nebo rozdělení,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která hlasovala proti schválení fúze nebo rozdělení,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v jejíž neprospěch se zhoršil výměnný poměr podílu a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která od zápisu fúze nebo rozdělení do obchodního rejstříku nevykonávala práva společníka v nástupnické společnosti, kromě práva na výměnu podílu za podíl v nástupnické společnosti.</a:t>
            </a:r>
          </a:p>
          <a:p>
            <a:r>
              <a:rPr lang="cs-CZ" dirty="0"/>
              <a:t>Hodnota určená posudkem znalce</a:t>
            </a:r>
          </a:p>
          <a:p>
            <a:r>
              <a:rPr lang="cs-CZ" dirty="0"/>
              <a:t>Prekluzivní lhůta 2 měsíce od zápisu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Neplatnost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§ 52 a </a:t>
            </a:r>
            <a:r>
              <a:rPr lang="cs-CZ" dirty="0" err="1"/>
              <a:t>násl</a:t>
            </a:r>
            <a:r>
              <a:rPr lang="cs-CZ" dirty="0"/>
              <a:t>. </a:t>
            </a:r>
            <a:r>
              <a:rPr lang="cs-CZ" dirty="0" err="1"/>
              <a:t>ZPřem</a:t>
            </a:r>
            <a:endParaRPr lang="cs-CZ" dirty="0"/>
          </a:p>
          <a:p>
            <a:r>
              <a:rPr lang="cs-CZ" dirty="0"/>
              <a:t>Neplatnosti projektu přeměny se lze dovolávat pouze zároveň s neplatností alespoň jednoho rozhodnutí o schválení přeměny. </a:t>
            </a:r>
          </a:p>
          <a:p>
            <a:r>
              <a:rPr lang="cs-CZ" dirty="0"/>
              <a:t>Vyslovení neplatnosti rozhodnutí o schválení přeměny se lze dovolávat samostatně, ledaže důvody této neplatnosti mají základ v projektu přeměny.</a:t>
            </a:r>
          </a:p>
          <a:p>
            <a:r>
              <a:rPr lang="cs-CZ" dirty="0"/>
              <a:t>Podpůrně se použije regulace neplatnosti usnesení valné hromady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vymezení důvodů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Důvodem není </a:t>
            </a:r>
          </a:p>
          <a:p>
            <a:pPr lvl="1"/>
            <a:r>
              <a:rPr lang="cs-CZ" dirty="0"/>
              <a:t>skutečnost, že výměnný poměr podílů a výše doplatků nebo vypořádání nejsou přiměřené,</a:t>
            </a:r>
          </a:p>
          <a:p>
            <a:pPr lvl="1"/>
            <a:r>
              <a:rPr lang="cs-CZ" dirty="0"/>
              <a:t>že údaje týkající se výměnného poměru podílů nebo vypořádání nejsou v souladu se zákonem </a:t>
            </a:r>
          </a:p>
          <a:p>
            <a:r>
              <a:rPr lang="cs-CZ" dirty="0"/>
              <a:t>Tyto případy lze napadnout jen návrhem na dorovnání nebo žalobou na náhradu škody, ledaže právo na dorovnání zákon vylučuje.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zápisu přeměny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i="1" dirty="0"/>
              <a:t>§ 57/1 </a:t>
            </a:r>
            <a:r>
              <a:rPr lang="cs-CZ" i="1" dirty="0" err="1"/>
              <a:t>ZPřem</a:t>
            </a:r>
            <a:endParaRPr lang="cs-CZ" i="1" dirty="0"/>
          </a:p>
          <a:p>
            <a:r>
              <a:rPr lang="cs-CZ" dirty="0"/>
              <a:t>Po zápisu přeměny do obchodního rejstříku nelze ani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vyslovit neplatnost rozhodnutí o schválení přeměny; tím není dotčeno právo společníků nebo členů na dorovnání a na náhradu škody, popřípadě na přiměřené zadostiučinění, nebo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změnit ani zrušit projekt přeměny.</a:t>
            </a:r>
          </a:p>
          <a:p>
            <a:r>
              <a:rPr lang="cs-CZ" dirty="0"/>
              <a:t>Řízení o neplatnosti probíhající v době zápisu</a:t>
            </a:r>
          </a:p>
          <a:p>
            <a:pPr lvl="1"/>
            <a:r>
              <a:rPr lang="cs-CZ" dirty="0"/>
              <a:t>30 dní na změnu petitu na určení, zda projekt přeměny nebo rozhodnutí o schválení přeměny jsou v rozporu s právními předpisy, společenskou nebo zakladatelskou smlouvou, zakladatelskou listinou nebo se stanovami.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nezvratnosti zápisu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29 Cdo 3068/2013</a:t>
            </a:r>
            <a:r>
              <a:rPr lang="pl-PL" dirty="0"/>
              <a:t> ze dne 19.06.2014 </a:t>
            </a:r>
          </a:p>
          <a:p>
            <a:r>
              <a:rPr lang="cs-CZ" dirty="0"/>
              <a:t>Byla-li do obchodního rejstříku zapsána fúze sloučením, </a:t>
            </a:r>
            <a:r>
              <a:rPr lang="cs-CZ" b="1" dirty="0"/>
              <a:t>nastaly její účinky bez ohledu na to, zda rozhodnutí </a:t>
            </a:r>
            <a:r>
              <a:rPr lang="cs-CZ" dirty="0"/>
              <a:t>rejstříkového soudu, na jehož základě byla fúze zapsána, </a:t>
            </a:r>
            <a:r>
              <a:rPr lang="cs-CZ" b="1" dirty="0"/>
              <a:t>nabylo právní moci</a:t>
            </a:r>
            <a:r>
              <a:rPr lang="cs-CZ" dirty="0"/>
              <a:t>, či nikoli. Jakkoliv totiž případné </a:t>
            </a:r>
            <a:r>
              <a:rPr lang="cs-CZ" b="1" dirty="0"/>
              <a:t>vady</a:t>
            </a:r>
            <a:r>
              <a:rPr lang="cs-CZ" dirty="0"/>
              <a:t> v procesu přeměny (včetně porušení právních předpisů či stanov, jež by mohly vést k vyslovení neplatnosti usnesení valné hromady, jímž byla přeměna schválena) již po zápisu přeměny do obchodního rejstříku </a:t>
            </a:r>
            <a:r>
              <a:rPr lang="cs-CZ" b="1" dirty="0"/>
              <a:t>nemohou být důvodem pro zrušení tohoto zápisu </a:t>
            </a:r>
            <a:r>
              <a:rPr lang="cs-CZ" dirty="0"/>
              <a:t>či vyslovení neplatnosti usnesení valné hromady.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III. ÚS 2671/09</a:t>
            </a:r>
            <a:r>
              <a:rPr lang="pl-PL" dirty="0"/>
              <a:t> ze dne 03.03.2011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Již částečně překonáno – zákon výslovně stanoví, že lze pokračovat v tomtéž řízení, pokud dojde ke změně návrhu</a:t>
            </a:r>
          </a:p>
          <a:p>
            <a:r>
              <a:rPr lang="cs-CZ" dirty="0"/>
              <a:t>1. Z </a:t>
            </a:r>
            <a:r>
              <a:rPr lang="cs-CZ" dirty="0">
                <a:hlinkClick r:id="rId2"/>
              </a:rPr>
              <a:t>čl. 36 LPS</a:t>
            </a:r>
            <a:r>
              <a:rPr lang="cs-CZ" dirty="0"/>
              <a:t> bez dalšího </a:t>
            </a:r>
            <a:r>
              <a:rPr lang="cs-CZ" b="1" dirty="0"/>
              <a:t>neplyne, že je zaručeno právo na meritorní rozhodnutí bez ohledu na splnění procesních podmínek</a:t>
            </a:r>
            <a:r>
              <a:rPr lang="cs-CZ" dirty="0"/>
              <a:t>; obecně platí, že podmínky a podrobnosti soudního přezkumu upravuje zákon, přičemž nelze vyloučit, že </a:t>
            </a:r>
            <a:r>
              <a:rPr lang="cs-CZ" b="1" dirty="0"/>
              <a:t>právo podle tohoto článku garantované bude naplněno v jiném řízení než původně zahájeném</a:t>
            </a:r>
            <a:r>
              <a:rPr lang="cs-CZ" dirty="0"/>
              <a:t>, jestliže je takové řízení způsobilé představovat obdobně adekvátní procesní instrument.</a:t>
            </a:r>
          </a:p>
          <a:p>
            <a:r>
              <a:rPr lang="cs-CZ" dirty="0"/>
              <a:t>2. Bylo-li usnesení valné hromady o přeměně vydáno v rozporu se zákonem či stanovami a soud nevysloví jeho neplatnost proto, že byl pravomocně povolen zápis přeměny do obchodního rejstříku, má </a:t>
            </a:r>
            <a:r>
              <a:rPr lang="cs-CZ" b="1" dirty="0"/>
              <a:t>akcionář právo domáhat se </a:t>
            </a:r>
            <a:r>
              <a:rPr lang="cs-CZ" dirty="0"/>
              <a:t>za podmínek stanovených v </a:t>
            </a:r>
            <a:r>
              <a:rPr lang="cs-CZ" dirty="0">
                <a:hlinkClick r:id="rId3"/>
              </a:rPr>
              <a:t>§ 131</a:t>
            </a:r>
            <a:r>
              <a:rPr lang="cs-CZ" dirty="0"/>
              <a:t> odst. 4 </a:t>
            </a:r>
            <a:r>
              <a:rPr lang="cs-CZ" dirty="0" err="1"/>
              <a:t>ObchZ</a:t>
            </a:r>
            <a:r>
              <a:rPr lang="cs-CZ" dirty="0"/>
              <a:t> </a:t>
            </a:r>
            <a:r>
              <a:rPr lang="cs-CZ" b="1" dirty="0"/>
              <a:t>přiměřeného zadostiučinění.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regulace přeměn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Dobrovolnost</a:t>
            </a:r>
          </a:p>
          <a:p>
            <a:r>
              <a:rPr lang="cs-CZ" dirty="0"/>
              <a:t>Omezená svoboda přeměňování</a:t>
            </a:r>
          </a:p>
          <a:p>
            <a:r>
              <a:rPr lang="cs-CZ" dirty="0"/>
              <a:t>Univerzální sukcese</a:t>
            </a:r>
          </a:p>
          <a:p>
            <a:r>
              <a:rPr lang="cs-CZ" dirty="0"/>
              <a:t>Právní kontinuita</a:t>
            </a:r>
          </a:p>
          <a:p>
            <a:r>
              <a:rPr lang="cs-CZ" dirty="0"/>
              <a:t>Možná diskontinuita právní formy</a:t>
            </a:r>
          </a:p>
          <a:p>
            <a:r>
              <a:rPr lang="cs-CZ" dirty="0"/>
              <a:t>Ochrana (menšinových) společníků</a:t>
            </a:r>
          </a:p>
          <a:p>
            <a:r>
              <a:rPr lang="cs-CZ" dirty="0"/>
              <a:t>Ochrana věřitelů</a:t>
            </a:r>
          </a:p>
          <a:p>
            <a:r>
              <a:rPr lang="cs-CZ" dirty="0"/>
              <a:t>Právní účinnost (zápisem do VR) x Účetní účinky (k rozhodnému dni) </a:t>
            </a:r>
          </a:p>
        </p:txBody>
      </p:sp>
    </p:spTree>
    <p:extLst>
      <p:ext uri="{BB962C8B-B14F-4D97-AF65-F5344CB8AC3E}">
        <p14:creationId xmlns:p14="http://schemas.microsoft.com/office/powerpoint/2010/main" val="414626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/>
              <a:t>Druhy přeměn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397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Typy přeměn</a:t>
            </a:r>
          </a:p>
          <a:p>
            <a:r>
              <a:rPr lang="cs-CZ" dirty="0"/>
              <a:t>Fúze (spojování)– splynutím x sloučením</a:t>
            </a:r>
          </a:p>
          <a:p>
            <a:r>
              <a:rPr lang="cs-CZ" dirty="0"/>
              <a:t>Rozdělení </a:t>
            </a:r>
          </a:p>
          <a:p>
            <a:pPr lvl="1"/>
            <a:r>
              <a:rPr lang="cs-CZ" dirty="0"/>
              <a:t>rozštěpení se založením x rozštěpení sloučením x kombinací</a:t>
            </a:r>
          </a:p>
          <a:p>
            <a:pPr lvl="1"/>
            <a:r>
              <a:rPr lang="cs-CZ" dirty="0"/>
              <a:t>odštěpení se založením x odštěpením sloučením x kombinací</a:t>
            </a:r>
          </a:p>
          <a:p>
            <a:r>
              <a:rPr lang="cs-CZ" dirty="0"/>
              <a:t>Změna právní formy</a:t>
            </a:r>
          </a:p>
          <a:p>
            <a:r>
              <a:rPr lang="cs-CZ" dirty="0"/>
              <a:t>Převod jmění na společníka</a:t>
            </a:r>
          </a:p>
          <a:p>
            <a:pPr marL="0" indent="0">
              <a:buNone/>
            </a:pPr>
            <a:r>
              <a:rPr lang="cs-CZ" dirty="0"/>
              <a:t>Podle důsledků</a:t>
            </a:r>
          </a:p>
          <a:p>
            <a:r>
              <a:rPr lang="cs-CZ" dirty="0"/>
              <a:t>Se zánikem x bez zániku zúčastněných korporací</a:t>
            </a:r>
          </a:p>
          <a:p>
            <a:r>
              <a:rPr lang="cs-CZ" dirty="0"/>
              <a:t>Se vznikem x bez vzniku nových korporací</a:t>
            </a:r>
          </a:p>
          <a:p>
            <a:pPr marL="0" indent="0">
              <a:buNone/>
            </a:pPr>
            <a:r>
              <a:rPr lang="cs-CZ" dirty="0"/>
              <a:t>Dle mezinárodního prvku</a:t>
            </a:r>
          </a:p>
          <a:p>
            <a:r>
              <a:rPr lang="cs-CZ" dirty="0"/>
              <a:t>Vnitrostátní x Přeshraniční přeměny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2"/>
          <p:cNvSpPr txBox="1">
            <a:spLocks/>
          </p:cNvSpPr>
          <p:nvPr/>
        </p:nvSpPr>
        <p:spPr>
          <a:xfrm>
            <a:off x="4400183" y="1660470"/>
            <a:ext cx="4032448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Splynutím</a:t>
            </a:r>
            <a:endParaRPr lang="cs-CZ" sz="1200" dirty="0"/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2000" b="1" i="1" dirty="0"/>
              <a:t> </a:t>
            </a:r>
            <a:endParaRPr lang="cs-CZ" sz="1200" b="1" i="1" dirty="0"/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  <a:p>
            <a:pPr algn="just"/>
            <a:endParaRPr lang="cs-CZ" sz="1200" b="1" dirty="0"/>
          </a:p>
          <a:p>
            <a:pPr algn="just"/>
            <a:endParaRPr lang="cs-CZ" sz="1200" b="1" dirty="0"/>
          </a:p>
          <a:p>
            <a:pPr algn="just"/>
            <a:endParaRPr lang="cs-CZ" sz="1200" b="1" dirty="0"/>
          </a:p>
          <a:p>
            <a:pPr marL="914400" lvl="2" indent="0" algn="just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Arial" panose="020B0604020202020204" pitchFamily="34" charset="0"/>
              <a:buNone/>
            </a:pPr>
            <a:endParaRPr lang="cs-CZ" sz="1200" dirty="0">
              <a:solidFill>
                <a:srgbClr val="A70336"/>
              </a:solidFill>
            </a:endParaRPr>
          </a:p>
          <a:p>
            <a:pPr lvl="2" algn="just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200" dirty="0"/>
          </a:p>
          <a:p>
            <a:pPr lvl="2" algn="just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2000" b="1" i="1" dirty="0"/>
              <a:t> </a:t>
            </a:r>
            <a:endParaRPr lang="cs-CZ" sz="1200" b="1" i="1" dirty="0"/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100" dirty="0"/>
          </a:p>
          <a:p>
            <a:pPr marL="914400" lvl="2" indent="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Arial" panose="020B0604020202020204" pitchFamily="34" charset="0"/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FÚZE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467" y="1692101"/>
            <a:ext cx="3672408" cy="5165899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1400" dirty="0"/>
              <a:t>Sloučením:</a:t>
            </a:r>
            <a:endParaRPr lang="cs-CZ" sz="1200" dirty="0"/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  <a:p>
            <a:pPr marL="0" indent="0">
              <a:buNone/>
            </a:pPr>
            <a:r>
              <a:rPr lang="cs-CZ" sz="2000" b="1" i="1" dirty="0"/>
              <a:t> </a:t>
            </a:r>
            <a:endParaRPr lang="cs-CZ" sz="1200" b="1" i="1" dirty="0"/>
          </a:p>
          <a:p>
            <a:pPr algn="just"/>
            <a:endParaRPr lang="cs-CZ" sz="1200" dirty="0"/>
          </a:p>
          <a:p>
            <a:pPr algn="just"/>
            <a:endParaRPr lang="cs-CZ" sz="1200" dirty="0"/>
          </a:p>
          <a:p>
            <a:pPr algn="just"/>
            <a:endParaRPr lang="cs-CZ" sz="1200" b="1" dirty="0"/>
          </a:p>
          <a:p>
            <a:pPr algn="just"/>
            <a:endParaRPr lang="cs-CZ" sz="1200" b="1" dirty="0"/>
          </a:p>
          <a:p>
            <a:pPr algn="just"/>
            <a:endParaRPr lang="cs-CZ" sz="1200" b="1" dirty="0"/>
          </a:p>
          <a:p>
            <a:pPr marL="914400" lvl="2" indent="0" algn="just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None/>
            </a:pPr>
            <a:endParaRPr lang="cs-CZ" sz="1200" dirty="0">
              <a:solidFill>
                <a:srgbClr val="A70336"/>
              </a:solidFill>
            </a:endParaRPr>
          </a:p>
          <a:p>
            <a:pPr lvl="2" algn="just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200" dirty="0"/>
          </a:p>
          <a:p>
            <a:pPr lvl="2" algn="just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200" dirty="0"/>
          </a:p>
          <a:p>
            <a:pPr marL="0" indent="0">
              <a:buNone/>
            </a:pPr>
            <a:r>
              <a:rPr lang="cs-CZ" sz="2000" b="1" i="1" dirty="0"/>
              <a:t> </a:t>
            </a:r>
            <a:endParaRPr lang="cs-CZ" sz="1200" b="1" i="1" dirty="0"/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100" dirty="0"/>
          </a:p>
          <a:p>
            <a:pPr marL="914400" lvl="2" indent="0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None/>
            </a:pPr>
            <a:endParaRPr lang="cs-CZ" sz="1100" dirty="0"/>
          </a:p>
          <a:p>
            <a:r>
              <a:rPr lang="cs-CZ" dirty="0"/>
              <a:t>Grafické znázornění s díky převzato od Kamila Kovaříčka</a:t>
            </a:r>
          </a:p>
        </p:txBody>
      </p:sp>
      <p:sp>
        <p:nvSpPr>
          <p:cNvPr id="4" name="Ovál 3"/>
          <p:cNvSpPr/>
          <p:nvPr/>
        </p:nvSpPr>
        <p:spPr>
          <a:xfrm>
            <a:off x="863588" y="2415484"/>
            <a:ext cx="936104" cy="936104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Ovál 4"/>
          <p:cNvSpPr/>
          <p:nvPr/>
        </p:nvSpPr>
        <p:spPr>
          <a:xfrm>
            <a:off x="873656" y="3548732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Ovál 5"/>
          <p:cNvSpPr/>
          <p:nvPr/>
        </p:nvSpPr>
        <p:spPr>
          <a:xfrm>
            <a:off x="2843808" y="2792648"/>
            <a:ext cx="1224136" cy="1224136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A5013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Ovál 6"/>
          <p:cNvSpPr/>
          <p:nvPr/>
        </p:nvSpPr>
        <p:spPr>
          <a:xfrm>
            <a:off x="5051462" y="2415484"/>
            <a:ext cx="936104" cy="936104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ál 7"/>
          <p:cNvSpPr/>
          <p:nvPr/>
        </p:nvSpPr>
        <p:spPr>
          <a:xfrm>
            <a:off x="5073530" y="3530730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ál 8"/>
          <p:cNvSpPr/>
          <p:nvPr/>
        </p:nvSpPr>
        <p:spPr>
          <a:xfrm>
            <a:off x="6948264" y="2800375"/>
            <a:ext cx="1224136" cy="1224136"/>
          </a:xfrm>
          <a:prstGeom prst="ellipse">
            <a:avLst/>
          </a:prstGeom>
          <a:solidFill>
            <a:srgbClr val="6C6C6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Ovál 9"/>
          <p:cNvSpPr/>
          <p:nvPr/>
        </p:nvSpPr>
        <p:spPr>
          <a:xfrm>
            <a:off x="2855218" y="3296704"/>
            <a:ext cx="468052" cy="4680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5013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Ovál 10"/>
          <p:cNvSpPr/>
          <p:nvPr/>
        </p:nvSpPr>
        <p:spPr>
          <a:xfrm>
            <a:off x="7709030" y="3604121"/>
            <a:ext cx="297396" cy="297396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Ovál 12"/>
          <p:cNvSpPr/>
          <p:nvPr/>
        </p:nvSpPr>
        <p:spPr>
          <a:xfrm>
            <a:off x="7092280" y="3561966"/>
            <a:ext cx="335446" cy="342813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5013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2411760" y="2057942"/>
            <a:ext cx="21195" cy="2477523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6516216" y="2032652"/>
            <a:ext cx="21195" cy="2477523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6" idx="2"/>
          </p:cNvCxnSpPr>
          <p:nvPr/>
        </p:nvCxnSpPr>
        <p:spPr>
          <a:xfrm flipV="1">
            <a:off x="1801534" y="3404716"/>
            <a:ext cx="1042274" cy="642901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endCxn id="9" idx="2"/>
          </p:cNvCxnSpPr>
          <p:nvPr/>
        </p:nvCxnSpPr>
        <p:spPr>
          <a:xfrm flipV="1">
            <a:off x="6009634" y="3412443"/>
            <a:ext cx="938630" cy="612935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6" idx="2"/>
          </p:cNvCxnSpPr>
          <p:nvPr/>
        </p:nvCxnSpPr>
        <p:spPr>
          <a:xfrm>
            <a:off x="1809760" y="2883536"/>
            <a:ext cx="1034048" cy="521180"/>
          </a:xfrm>
          <a:prstGeom prst="straightConnector1">
            <a:avLst/>
          </a:prstGeom>
          <a:ln>
            <a:solidFill>
              <a:srgbClr val="A70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9" idx="2"/>
          </p:cNvCxnSpPr>
          <p:nvPr/>
        </p:nvCxnSpPr>
        <p:spPr>
          <a:xfrm>
            <a:off x="6009634" y="2891263"/>
            <a:ext cx="938630" cy="521180"/>
          </a:xfrm>
          <a:prstGeom prst="straightConnector1">
            <a:avLst/>
          </a:prstGeom>
          <a:ln>
            <a:solidFill>
              <a:srgbClr val="A70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55998" y="2235969"/>
            <a:ext cx="146773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655998" y="2272853"/>
            <a:ext cx="1323714" cy="13312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57657" y="2225153"/>
            <a:ext cx="146773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4857657" y="2262037"/>
            <a:ext cx="1323714" cy="13312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855792" y="3414784"/>
            <a:ext cx="146773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4927800" y="3433226"/>
            <a:ext cx="1323714" cy="13312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ROZŠTĚPENÍM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3816424" cy="890339"/>
          </a:xfrm>
        </p:spPr>
        <p:txBody>
          <a:bodyPr>
            <a:noAutofit/>
          </a:bodyPr>
          <a:lstStyle/>
          <a:p>
            <a:pPr algn="just"/>
            <a:endParaRPr lang="cs-CZ" sz="1400" b="1" dirty="0"/>
          </a:p>
          <a:p>
            <a:pPr algn="just"/>
            <a:r>
              <a:rPr lang="cs-CZ" sz="1400" dirty="0"/>
              <a:t>Se vznikem nových společností:</a:t>
            </a:r>
            <a:endParaRPr lang="cs-CZ" sz="1400" b="1" i="1" dirty="0"/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/>
          </a:p>
        </p:txBody>
      </p:sp>
      <p:sp>
        <p:nvSpPr>
          <p:cNvPr id="5" name="Ovál 4"/>
          <p:cNvSpPr/>
          <p:nvPr/>
        </p:nvSpPr>
        <p:spPr>
          <a:xfrm>
            <a:off x="5049921" y="2373429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Ovál 5"/>
          <p:cNvSpPr/>
          <p:nvPr/>
        </p:nvSpPr>
        <p:spPr>
          <a:xfrm>
            <a:off x="5049921" y="5109551"/>
            <a:ext cx="873646" cy="873646"/>
          </a:xfrm>
          <a:prstGeom prst="ellipse">
            <a:avLst/>
          </a:prstGeom>
          <a:solidFill>
            <a:srgbClr val="6C6C6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" name="Ovál 6"/>
          <p:cNvSpPr/>
          <p:nvPr/>
        </p:nvSpPr>
        <p:spPr>
          <a:xfrm>
            <a:off x="583990" y="2960068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ál 7"/>
          <p:cNvSpPr/>
          <p:nvPr/>
        </p:nvSpPr>
        <p:spPr>
          <a:xfrm>
            <a:off x="3239852" y="2677208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ál 8"/>
          <p:cNvSpPr/>
          <p:nvPr/>
        </p:nvSpPr>
        <p:spPr>
          <a:xfrm>
            <a:off x="3239852" y="3691744"/>
            <a:ext cx="936104" cy="936104"/>
          </a:xfrm>
          <a:prstGeom prst="ellipse">
            <a:avLst/>
          </a:prstGeom>
          <a:solidFill>
            <a:srgbClr val="6C6C6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13" name="Přímá spojnice se šipkou 12"/>
          <p:cNvCxnSpPr>
            <a:stCxn id="7" idx="6"/>
            <a:endCxn id="8" idx="2"/>
          </p:cNvCxnSpPr>
          <p:nvPr/>
        </p:nvCxnSpPr>
        <p:spPr>
          <a:xfrm flipV="1">
            <a:off x="1952142" y="3145260"/>
            <a:ext cx="1287710" cy="498884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38" idx="2"/>
          </p:cNvCxnSpPr>
          <p:nvPr/>
        </p:nvCxnSpPr>
        <p:spPr>
          <a:xfrm>
            <a:off x="6214758" y="4148253"/>
            <a:ext cx="1362878" cy="1398121"/>
          </a:xfrm>
          <a:prstGeom prst="straightConnector1">
            <a:avLst/>
          </a:prstGeom>
          <a:ln>
            <a:solidFill>
              <a:srgbClr val="6C6C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574802" y="2452982"/>
            <a:ext cx="21195" cy="2477523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83990" y="2960068"/>
            <a:ext cx="146773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583990" y="2996952"/>
            <a:ext cx="1323714" cy="13312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4833897" y="3464177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4833897" y="3464177"/>
            <a:ext cx="146773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4833897" y="3501061"/>
            <a:ext cx="1323714" cy="13312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6929298" y="2343171"/>
            <a:ext cx="10597" cy="3640026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ál 36"/>
          <p:cNvSpPr/>
          <p:nvPr/>
        </p:nvSpPr>
        <p:spPr>
          <a:xfrm>
            <a:off x="7515178" y="2365286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8" name="Ovál 37"/>
          <p:cNvSpPr/>
          <p:nvPr/>
        </p:nvSpPr>
        <p:spPr>
          <a:xfrm>
            <a:off x="7577636" y="5109551"/>
            <a:ext cx="873646" cy="873646"/>
          </a:xfrm>
          <a:prstGeom prst="ellipse">
            <a:avLst/>
          </a:prstGeom>
          <a:solidFill>
            <a:srgbClr val="6C6C6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1" name="Přímá spojnice se šipkou 40"/>
          <p:cNvCxnSpPr>
            <a:stCxn id="33" idx="6"/>
          </p:cNvCxnSpPr>
          <p:nvPr/>
        </p:nvCxnSpPr>
        <p:spPr>
          <a:xfrm flipV="1">
            <a:off x="6202049" y="2833338"/>
            <a:ext cx="1313129" cy="1314915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8056470" y="2996952"/>
            <a:ext cx="216024" cy="212163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Ovál 45"/>
          <p:cNvSpPr/>
          <p:nvPr/>
        </p:nvSpPr>
        <p:spPr>
          <a:xfrm>
            <a:off x="8067810" y="5691305"/>
            <a:ext cx="216024" cy="212163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7" name="Přímá spojnice se šipkou 46"/>
          <p:cNvCxnSpPr>
            <a:endCxn id="9" idx="2"/>
          </p:cNvCxnSpPr>
          <p:nvPr/>
        </p:nvCxnSpPr>
        <p:spPr>
          <a:xfrm>
            <a:off x="1952142" y="3613312"/>
            <a:ext cx="1287710" cy="546484"/>
          </a:xfrm>
          <a:prstGeom prst="straightConnector1">
            <a:avLst/>
          </a:prstGeom>
          <a:ln>
            <a:solidFill>
              <a:srgbClr val="6C6C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ál 48"/>
          <p:cNvSpPr/>
          <p:nvPr/>
        </p:nvSpPr>
        <p:spPr>
          <a:xfrm>
            <a:off x="3779912" y="3288898"/>
            <a:ext cx="216024" cy="212163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0" name="Ovál 49"/>
          <p:cNvSpPr/>
          <p:nvPr/>
        </p:nvSpPr>
        <p:spPr>
          <a:xfrm>
            <a:off x="3779912" y="4328220"/>
            <a:ext cx="216024" cy="212163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Zástupný symbol pro obsah 2"/>
          <p:cNvSpPr txBox="1">
            <a:spLocks/>
          </p:cNvSpPr>
          <p:nvPr/>
        </p:nvSpPr>
        <p:spPr>
          <a:xfrm>
            <a:off x="4788024" y="1700809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400" b="1" dirty="0"/>
          </a:p>
          <a:p>
            <a:pPr algn="just"/>
            <a:r>
              <a:rPr lang="cs-CZ" sz="1400" dirty="0"/>
              <a:t>Sloučením:</a:t>
            </a:r>
            <a:endParaRPr lang="cs-CZ" sz="1400" b="1" i="1" dirty="0"/>
          </a:p>
          <a:p>
            <a:pPr lvl="2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Font typeface="Wingdings" pitchFamily="2" charset="2"/>
              <a:buChar char="§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81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  <p:bldP spid="37" grpId="0" animBg="1"/>
      <p:bldP spid="38" grpId="0" animBg="1"/>
      <p:bldP spid="45" grpId="0" animBg="1"/>
      <p:bldP spid="46" grpId="0" animBg="1"/>
      <p:bldP spid="49" grpId="0" animBg="1"/>
      <p:bldP spid="50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ODŠTĚPENÍM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08" y="1831854"/>
            <a:ext cx="3528392" cy="564173"/>
          </a:xfrm>
        </p:spPr>
        <p:txBody>
          <a:bodyPr>
            <a:normAutofit fontScale="32500" lnSpcReduction="20000"/>
          </a:bodyPr>
          <a:lstStyle/>
          <a:p>
            <a:pPr algn="just"/>
            <a:endParaRPr lang="cs-CZ" sz="1200" b="1" dirty="0"/>
          </a:p>
          <a:p>
            <a:pPr algn="just"/>
            <a:r>
              <a:rPr lang="cs-CZ" sz="5600" dirty="0"/>
              <a:t>Se vznikem nových společností: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323528" y="2549091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ál 7"/>
          <p:cNvSpPr/>
          <p:nvPr/>
        </p:nvSpPr>
        <p:spPr>
          <a:xfrm>
            <a:off x="2987824" y="3480453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3" name="Přímá spojnice se šipkou 12"/>
          <p:cNvCxnSpPr>
            <a:stCxn id="7" idx="6"/>
            <a:endCxn id="8" idx="2"/>
          </p:cNvCxnSpPr>
          <p:nvPr/>
        </p:nvCxnSpPr>
        <p:spPr>
          <a:xfrm>
            <a:off x="1691680" y="3233167"/>
            <a:ext cx="1296144" cy="715338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339752" y="2261059"/>
            <a:ext cx="0" cy="1944216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7" idx="6"/>
          </p:cNvCxnSpPr>
          <p:nvPr/>
        </p:nvCxnSpPr>
        <p:spPr>
          <a:xfrm flipV="1">
            <a:off x="1691680" y="2765115"/>
            <a:ext cx="1417848" cy="468052"/>
          </a:xfrm>
          <a:prstGeom prst="straightConnector1">
            <a:avLst/>
          </a:prstGeom>
          <a:ln>
            <a:solidFill>
              <a:srgbClr val="A70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ýseč 18"/>
          <p:cNvSpPr/>
          <p:nvPr/>
        </p:nvSpPr>
        <p:spPr>
          <a:xfrm>
            <a:off x="3109528" y="2325160"/>
            <a:ext cx="958416" cy="1050908"/>
          </a:xfrm>
          <a:prstGeom prst="pie">
            <a:avLst>
              <a:gd name="adj1" fmla="val 5369264"/>
              <a:gd name="adj2" fmla="val 16200000"/>
            </a:avLst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28" name="Přímá spojnice 27"/>
          <p:cNvCxnSpPr>
            <a:stCxn id="7" idx="0"/>
            <a:endCxn id="7" idx="4"/>
          </p:cNvCxnSpPr>
          <p:nvPr/>
        </p:nvCxnSpPr>
        <p:spPr>
          <a:xfrm>
            <a:off x="1007604" y="2549091"/>
            <a:ext cx="0" cy="13681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Výseč 29"/>
          <p:cNvSpPr/>
          <p:nvPr/>
        </p:nvSpPr>
        <p:spPr>
          <a:xfrm>
            <a:off x="3439442" y="3917243"/>
            <a:ext cx="394120" cy="360478"/>
          </a:xfrm>
          <a:prstGeom prst="pie">
            <a:avLst>
              <a:gd name="adj1" fmla="val 16218158"/>
              <a:gd name="adj2" fmla="val 5383058"/>
            </a:avLst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r"/>
            <a:r>
              <a:rPr lang="cs-CZ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4499992" y="1837312"/>
            <a:ext cx="3528392" cy="43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Sloučením:</a:t>
            </a:r>
            <a:endParaRPr lang="cs-CZ" sz="100" dirty="0"/>
          </a:p>
        </p:txBody>
      </p:sp>
      <p:sp>
        <p:nvSpPr>
          <p:cNvPr id="35" name="Ovál 34"/>
          <p:cNvSpPr/>
          <p:nvPr/>
        </p:nvSpPr>
        <p:spPr>
          <a:xfrm>
            <a:off x="4499992" y="2336665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36" name="Přímá spojnice 35"/>
          <p:cNvCxnSpPr/>
          <p:nvPr/>
        </p:nvCxnSpPr>
        <p:spPr>
          <a:xfrm>
            <a:off x="5184068" y="2325160"/>
            <a:ext cx="0" cy="13681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Ovál 37"/>
          <p:cNvSpPr/>
          <p:nvPr/>
        </p:nvSpPr>
        <p:spPr>
          <a:xfrm>
            <a:off x="4716016" y="3888800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39" name="Přímá spojnice 38"/>
          <p:cNvCxnSpPr/>
          <p:nvPr/>
        </p:nvCxnSpPr>
        <p:spPr>
          <a:xfrm>
            <a:off x="6588224" y="2272405"/>
            <a:ext cx="0" cy="2552499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7236296" y="3888800"/>
            <a:ext cx="936104" cy="936104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3" name="Výseč 42"/>
          <p:cNvSpPr/>
          <p:nvPr/>
        </p:nvSpPr>
        <p:spPr>
          <a:xfrm>
            <a:off x="7225140" y="2396027"/>
            <a:ext cx="958416" cy="1050908"/>
          </a:xfrm>
          <a:prstGeom prst="pie">
            <a:avLst>
              <a:gd name="adj1" fmla="val 5369264"/>
              <a:gd name="adj2" fmla="val 16200000"/>
            </a:avLst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Výseč 43"/>
          <p:cNvSpPr/>
          <p:nvPr/>
        </p:nvSpPr>
        <p:spPr>
          <a:xfrm>
            <a:off x="7634264" y="4416557"/>
            <a:ext cx="394120" cy="360478"/>
          </a:xfrm>
          <a:prstGeom prst="pie">
            <a:avLst>
              <a:gd name="adj1" fmla="val 16218158"/>
              <a:gd name="adj2" fmla="val 5383058"/>
            </a:avLst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ctr"/>
          <a:lstStyle/>
          <a:p>
            <a:pPr algn="r"/>
            <a:r>
              <a:rPr lang="cs-CZ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6" name="Přímá spojnice se šipkou 45"/>
          <p:cNvCxnSpPr>
            <a:endCxn id="43" idx="2"/>
          </p:cNvCxnSpPr>
          <p:nvPr/>
        </p:nvCxnSpPr>
        <p:spPr>
          <a:xfrm flipV="1">
            <a:off x="5879300" y="2921481"/>
            <a:ext cx="1345840" cy="163159"/>
          </a:xfrm>
          <a:prstGeom prst="straightConnector1">
            <a:avLst/>
          </a:prstGeom>
          <a:ln>
            <a:solidFill>
              <a:srgbClr val="A70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endCxn id="42" idx="2"/>
          </p:cNvCxnSpPr>
          <p:nvPr/>
        </p:nvCxnSpPr>
        <p:spPr>
          <a:xfrm>
            <a:off x="5879480" y="3077294"/>
            <a:ext cx="1356816" cy="1279558"/>
          </a:xfrm>
          <a:prstGeom prst="straightConnector1">
            <a:avLst/>
          </a:prstGeom>
          <a:ln>
            <a:solidFill>
              <a:srgbClr val="1417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19" grpId="0" animBg="1"/>
      <p:bldP spid="30" grpId="0" animBg="1"/>
      <p:bldP spid="35" grpId="0" animBg="1"/>
      <p:bldP spid="38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 JMĚNÍ NA SPOLEČNÍKA</a:t>
            </a:r>
          </a:p>
        </p:txBody>
      </p:sp>
      <p:sp>
        <p:nvSpPr>
          <p:cNvPr id="4" name="Ovál 3"/>
          <p:cNvSpPr/>
          <p:nvPr/>
        </p:nvSpPr>
        <p:spPr>
          <a:xfrm>
            <a:off x="1798204" y="3664361"/>
            <a:ext cx="1694656" cy="1694656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Ovál 4"/>
          <p:cNvSpPr/>
          <p:nvPr/>
        </p:nvSpPr>
        <p:spPr>
          <a:xfrm>
            <a:off x="323528" y="2636503"/>
            <a:ext cx="1260140" cy="1260140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Ovál 5"/>
          <p:cNvSpPr/>
          <p:nvPr/>
        </p:nvSpPr>
        <p:spPr>
          <a:xfrm>
            <a:off x="1403648" y="1973129"/>
            <a:ext cx="792088" cy="792088"/>
          </a:xfrm>
          <a:prstGeom prst="ellipse">
            <a:avLst/>
          </a:prstGeom>
          <a:solidFill>
            <a:srgbClr val="6C6C6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" name="Ovál 6"/>
          <p:cNvSpPr/>
          <p:nvPr/>
        </p:nvSpPr>
        <p:spPr>
          <a:xfrm>
            <a:off x="2494000" y="1905734"/>
            <a:ext cx="717612" cy="71761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" name="Ovál 7"/>
          <p:cNvSpPr/>
          <p:nvPr/>
        </p:nvSpPr>
        <p:spPr>
          <a:xfrm>
            <a:off x="3455876" y="2577011"/>
            <a:ext cx="936104" cy="93610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0" name="Přímá spojnice 9"/>
          <p:cNvCxnSpPr>
            <a:stCxn id="4" idx="2"/>
            <a:endCxn id="5" idx="5"/>
          </p:cNvCxnSpPr>
          <p:nvPr/>
        </p:nvCxnSpPr>
        <p:spPr>
          <a:xfrm flipH="1" flipV="1">
            <a:off x="1399125" y="3712100"/>
            <a:ext cx="399079" cy="799589"/>
          </a:xfrm>
          <a:prstGeom prst="line">
            <a:avLst/>
          </a:prstGeom>
          <a:ln>
            <a:solidFill>
              <a:srgbClr val="141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6" idx="4"/>
            <a:endCxn id="4" idx="1"/>
          </p:cNvCxnSpPr>
          <p:nvPr/>
        </p:nvCxnSpPr>
        <p:spPr>
          <a:xfrm>
            <a:off x="1799692" y="2765217"/>
            <a:ext cx="246689" cy="1147321"/>
          </a:xfrm>
          <a:prstGeom prst="line">
            <a:avLst/>
          </a:prstGeom>
          <a:ln>
            <a:solidFill>
              <a:srgbClr val="6C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4" idx="0"/>
            <a:endCxn id="7" idx="4"/>
          </p:cNvCxnSpPr>
          <p:nvPr/>
        </p:nvCxnSpPr>
        <p:spPr>
          <a:xfrm flipV="1">
            <a:off x="2645532" y="2623346"/>
            <a:ext cx="207274" cy="104101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4" idx="7"/>
            <a:endCxn id="8" idx="3"/>
          </p:cNvCxnSpPr>
          <p:nvPr/>
        </p:nvCxnSpPr>
        <p:spPr>
          <a:xfrm flipV="1">
            <a:off x="3244683" y="3376026"/>
            <a:ext cx="348282" cy="5365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060736" y="40380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92 %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832732" y="322070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 2 %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707544" y="30311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1 %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355616" y="356699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5 %</a:t>
            </a:r>
          </a:p>
        </p:txBody>
      </p:sp>
      <p:sp>
        <p:nvSpPr>
          <p:cNvPr id="31" name="Ovál 30"/>
          <p:cNvSpPr/>
          <p:nvPr/>
        </p:nvSpPr>
        <p:spPr>
          <a:xfrm>
            <a:off x="5082588" y="3732152"/>
            <a:ext cx="2009692" cy="2009692"/>
          </a:xfrm>
          <a:prstGeom prst="ellipse">
            <a:avLst/>
          </a:prstGeom>
          <a:solidFill>
            <a:srgbClr val="141760">
              <a:alpha val="50000"/>
            </a:srgb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2" name="Ovál 31"/>
          <p:cNvSpPr/>
          <p:nvPr/>
        </p:nvSpPr>
        <p:spPr>
          <a:xfrm>
            <a:off x="7595306" y="3468213"/>
            <a:ext cx="792088" cy="792088"/>
          </a:xfrm>
          <a:prstGeom prst="ellipse">
            <a:avLst/>
          </a:prstGeom>
          <a:solidFill>
            <a:srgbClr val="6C6C6C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3" name="Ovál 32"/>
          <p:cNvSpPr/>
          <p:nvPr/>
        </p:nvSpPr>
        <p:spPr>
          <a:xfrm>
            <a:off x="7622814" y="5359017"/>
            <a:ext cx="717612" cy="71761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Ovál 33"/>
          <p:cNvSpPr/>
          <p:nvPr/>
        </p:nvSpPr>
        <p:spPr>
          <a:xfrm>
            <a:off x="7523298" y="4349009"/>
            <a:ext cx="936104" cy="93610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1" name="Zahnutá šipka doleva 40"/>
          <p:cNvSpPr/>
          <p:nvPr/>
        </p:nvSpPr>
        <p:spPr>
          <a:xfrm rot="8550505">
            <a:off x="598866" y="3816165"/>
            <a:ext cx="993890" cy="1816324"/>
          </a:xfrm>
          <a:prstGeom prst="curvedLeftArrow">
            <a:avLst/>
          </a:prstGeom>
          <a:solidFill>
            <a:schemeClr val="bg1">
              <a:lumMod val="75000"/>
              <a:alpha val="29000"/>
            </a:schemeClr>
          </a:solidFill>
          <a:ln>
            <a:solidFill>
              <a:srgbClr val="141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42" name="Přímá spojnice 41"/>
          <p:cNvCxnSpPr/>
          <p:nvPr/>
        </p:nvCxnSpPr>
        <p:spPr>
          <a:xfrm>
            <a:off x="4644008" y="1880610"/>
            <a:ext cx="0" cy="4212686"/>
          </a:xfrm>
          <a:prstGeom prst="line">
            <a:avLst/>
          </a:prstGeom>
          <a:ln w="19050">
            <a:solidFill>
              <a:srgbClr val="6C6C6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ál 43"/>
          <p:cNvSpPr/>
          <p:nvPr/>
        </p:nvSpPr>
        <p:spPr>
          <a:xfrm>
            <a:off x="6261720" y="1812962"/>
            <a:ext cx="1368152" cy="1368152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6261720" y="1812962"/>
            <a:ext cx="146773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6261720" y="1849846"/>
            <a:ext cx="1323714" cy="13312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6087434" y="4877946"/>
            <a:ext cx="686500" cy="686500"/>
          </a:xfrm>
          <a:prstGeom prst="ellipse">
            <a:avLst/>
          </a:prstGeom>
          <a:solidFill>
            <a:srgbClr val="A70336">
              <a:alpha val="50000"/>
            </a:srgbClr>
          </a:solidFill>
          <a:ln>
            <a:solidFill>
              <a:srgbClr val="A70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479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/>
      <p:bldP spid="20" grpId="0"/>
      <p:bldP spid="31" grpId="0" animBg="1"/>
      <p:bldP spid="32" grpId="0" animBg="1"/>
      <p:bldP spid="33" grpId="0" animBg="1"/>
      <p:bldP spid="34" grpId="0" animBg="1"/>
      <p:bldP spid="41" grpId="0" animBg="1"/>
      <p:bldP spid="44" grpId="0" animBg="1"/>
      <p:bldP spid="5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25718</TotalTime>
  <Words>2256</Words>
  <Application>Microsoft Office PowerPoint</Application>
  <PresentationFormat>Předvádění na obrazovce (4:3)</PresentationFormat>
  <Paragraphs>306</Paragraphs>
  <Slides>38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Motiv sady Office</vt:lpstr>
      <vt:lpstr>Přeměny obchodních korporací</vt:lpstr>
      <vt:lpstr>Prezentace aplikace PowerPoint</vt:lpstr>
      <vt:lpstr>Prameny práva</vt:lpstr>
      <vt:lpstr>Základní principy regulace přeměn</vt:lpstr>
      <vt:lpstr>Druhy přeměn</vt:lpstr>
      <vt:lpstr>FÚZE</vt:lpstr>
      <vt:lpstr>ROZDĚLENÍ ROZŠTĚPENÍM</vt:lpstr>
      <vt:lpstr>ROZDĚLENÍ ODŠTĚPENÍM</vt:lpstr>
      <vt:lpstr>PŘEVOD JMĚNÍ NA SPOLEČNÍKA</vt:lpstr>
      <vt:lpstr>ZMĚNA PRÁVNÍ FORMY</vt:lpstr>
      <vt:lpstr>PŘESHRANIČNÍ PŘEMĚNY</vt:lpstr>
      <vt:lpstr>Důvody pro realizaci přeměny</vt:lpstr>
      <vt:lpstr>Důvody pro realizaci přeměny II</vt:lpstr>
      <vt:lpstr>Alternativní nástroje k přeměnám (akvizice a jiné)</vt:lpstr>
      <vt:lpstr>Harmonogram přeměny</vt:lpstr>
      <vt:lpstr>Zveřejnění informací o přeměně</vt:lpstr>
      <vt:lpstr>Alternativa zveřejnění</vt:lpstr>
      <vt:lpstr>Zvláštní oznamovací povinnost</vt:lpstr>
      <vt:lpstr>Právo společníků na informace</vt:lpstr>
      <vt:lpstr>K nesplnění informační povinnosti vůči zaměstnancům</vt:lpstr>
      <vt:lpstr>Ochrana věřitelů</vt:lpstr>
      <vt:lpstr>Ochrana věřitelů</vt:lpstr>
      <vt:lpstr>Zpráva o přeměně</vt:lpstr>
      <vt:lpstr>Zpráva o přeměně</vt:lpstr>
      <vt:lpstr>Znalecká zpráva o přezkoumání projektu přeměny</vt:lpstr>
      <vt:lpstr>Výměnný poměr</vt:lpstr>
      <vt:lpstr>Vzdání se práva na výměnu podílu</vt:lpstr>
      <vt:lpstr>Vzdání se práv při přeměně</vt:lpstr>
      <vt:lpstr>Účetní dokumentace</vt:lpstr>
      <vt:lpstr>Schválení přeměny</vt:lpstr>
      <vt:lpstr>Účinnost přeměny</vt:lpstr>
      <vt:lpstr>Právo na dorovnání</vt:lpstr>
      <vt:lpstr>Právo na odkup podílů</vt:lpstr>
      <vt:lpstr>Neplatnost přeměny</vt:lpstr>
      <vt:lpstr>Negativní vymezení důvodů</vt:lpstr>
      <vt:lpstr>Důsledky zápisu přeměny</vt:lpstr>
      <vt:lpstr>K nezvratnosti zápisu</vt:lpstr>
      <vt:lpstr>III. ÚS 2671/09 ze dne 03.03.2011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Přeměny obchodních korporací</dc:title>
  <dc:creator>Jaromír Kožiak</dc:creator>
  <cp:lastModifiedBy>Jaromír Kožiak</cp:lastModifiedBy>
  <cp:revision>74</cp:revision>
  <dcterms:created xsi:type="dcterms:W3CDTF">2017-10-23T13:09:54Z</dcterms:created>
  <dcterms:modified xsi:type="dcterms:W3CDTF">2020-04-15T10:11:01Z</dcterms:modified>
</cp:coreProperties>
</file>