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7"/>
  </p:notesMasterIdLst>
  <p:handoutMasterIdLst>
    <p:handoutMasterId r:id="rId68"/>
  </p:handoutMasterIdLst>
  <p:sldIdLst>
    <p:sldId id="256" r:id="rId2"/>
    <p:sldId id="257" r:id="rId3"/>
    <p:sldId id="258" r:id="rId4"/>
    <p:sldId id="259" r:id="rId5"/>
    <p:sldId id="296" r:id="rId6"/>
    <p:sldId id="260" r:id="rId7"/>
    <p:sldId id="261" r:id="rId8"/>
    <p:sldId id="262" r:id="rId9"/>
    <p:sldId id="263" r:id="rId10"/>
    <p:sldId id="264" r:id="rId11"/>
    <p:sldId id="295" r:id="rId12"/>
    <p:sldId id="297" r:id="rId13"/>
    <p:sldId id="265" r:id="rId14"/>
    <p:sldId id="266" r:id="rId15"/>
    <p:sldId id="267" r:id="rId16"/>
    <p:sldId id="298" r:id="rId17"/>
    <p:sldId id="299" r:id="rId18"/>
    <p:sldId id="294" r:id="rId19"/>
    <p:sldId id="300" r:id="rId20"/>
    <p:sldId id="268" r:id="rId21"/>
    <p:sldId id="269" r:id="rId22"/>
    <p:sldId id="304" r:id="rId23"/>
    <p:sldId id="301" r:id="rId24"/>
    <p:sldId id="302" r:id="rId25"/>
    <p:sldId id="303" r:id="rId26"/>
    <p:sldId id="270" r:id="rId27"/>
    <p:sldId id="271" r:id="rId28"/>
    <p:sldId id="305" r:id="rId29"/>
    <p:sldId id="306" r:id="rId30"/>
    <p:sldId id="307" r:id="rId31"/>
    <p:sldId id="309" r:id="rId32"/>
    <p:sldId id="308" r:id="rId33"/>
    <p:sldId id="310" r:id="rId34"/>
    <p:sldId id="311" r:id="rId35"/>
    <p:sldId id="272" r:id="rId36"/>
    <p:sldId id="273" r:id="rId37"/>
    <p:sldId id="283" r:id="rId38"/>
    <p:sldId id="274" r:id="rId39"/>
    <p:sldId id="275" r:id="rId40"/>
    <p:sldId id="276" r:id="rId41"/>
    <p:sldId id="277" r:id="rId42"/>
    <p:sldId id="278" r:id="rId43"/>
    <p:sldId id="279" r:id="rId44"/>
    <p:sldId id="280" r:id="rId45"/>
    <p:sldId id="312" r:id="rId46"/>
    <p:sldId id="281" r:id="rId47"/>
    <p:sldId id="282" r:id="rId48"/>
    <p:sldId id="284" r:id="rId49"/>
    <p:sldId id="285" r:id="rId50"/>
    <p:sldId id="313" r:id="rId51"/>
    <p:sldId id="286" r:id="rId52"/>
    <p:sldId id="287" r:id="rId53"/>
    <p:sldId id="288" r:id="rId54"/>
    <p:sldId id="289" r:id="rId55"/>
    <p:sldId id="290" r:id="rId56"/>
    <p:sldId id="291" r:id="rId57"/>
    <p:sldId id="292" r:id="rId58"/>
    <p:sldId id="293" r:id="rId59"/>
    <p:sldId id="314" r:id="rId60"/>
    <p:sldId id="315" r:id="rId61"/>
    <p:sldId id="316" r:id="rId62"/>
    <p:sldId id="317" r:id="rId63"/>
    <p:sldId id="318" r:id="rId64"/>
    <p:sldId id="319" r:id="rId65"/>
    <p:sldId id="320" r:id="rId6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006E"/>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3" autoAdjust="0"/>
    <p:restoredTop sz="96754" autoAdjust="0"/>
  </p:normalViewPr>
  <p:slideViewPr>
    <p:cSldViewPr snapToGrid="0">
      <p:cViewPr varScale="1">
        <p:scale>
          <a:sx n="72" d="100"/>
          <a:sy n="72" d="100"/>
        </p:scale>
        <p:origin x="708" y="7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Dynamika obyvatelstva 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Dynamika obyvatelstva I.</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a:t>Dynamika obyvatelstva I.</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Dynamika obyvatelstva I.</a:t>
            </a:r>
            <a:endParaRPr lang="cs-CZ" dirty="0"/>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Dynamika obyvatelstva 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Dynamika obyvatelstva I.</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Dynamika obyvatelstva I.</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Dynamika obyvatelstva I.</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Dynamika obyvatelstva I.</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71855EC-7376-4CA8-8892-A5D87A80DE91}"/>
              </a:ext>
            </a:extLst>
          </p:cNvPr>
          <p:cNvSpPr>
            <a:spLocks noGrp="1"/>
          </p:cNvSpPr>
          <p:nvPr>
            <p:ph type="ftr" sz="quarter" idx="10"/>
          </p:nvPr>
        </p:nvSpPr>
        <p:spPr/>
        <p:txBody>
          <a:bodyPr/>
          <a:lstStyle/>
          <a:p>
            <a:r>
              <a:rPr lang="cs-CZ" dirty="0"/>
              <a:t>Dynamika obyvatelstva I.</a:t>
            </a:r>
          </a:p>
        </p:txBody>
      </p:sp>
      <p:sp>
        <p:nvSpPr>
          <p:cNvPr id="4" name="Nadpis 3">
            <a:extLst>
              <a:ext uri="{FF2B5EF4-FFF2-40B4-BE49-F238E27FC236}">
                <a16:creationId xmlns:a16="http://schemas.microsoft.com/office/drawing/2014/main" id="{F6AB0198-BABE-4497-BFA1-04150C2524B9}"/>
              </a:ext>
            </a:extLst>
          </p:cNvPr>
          <p:cNvSpPr>
            <a:spLocks noGrp="1"/>
          </p:cNvSpPr>
          <p:nvPr>
            <p:ph type="title"/>
          </p:nvPr>
        </p:nvSpPr>
        <p:spPr>
          <a:xfrm>
            <a:off x="398502" y="2466256"/>
            <a:ext cx="11361600" cy="1171580"/>
          </a:xfrm>
        </p:spPr>
        <p:txBody>
          <a:bodyPr/>
          <a:lstStyle/>
          <a:p>
            <a:pPr algn="ctr"/>
            <a:r>
              <a:rPr lang="cs-CZ" dirty="0"/>
              <a:t>Přednáška č. 4</a:t>
            </a:r>
            <a:br>
              <a:rPr lang="cs-CZ" dirty="0"/>
            </a:br>
            <a:endParaRPr lang="cs-CZ" dirty="0"/>
          </a:p>
        </p:txBody>
      </p:sp>
      <p:sp>
        <p:nvSpPr>
          <p:cNvPr id="5" name="Podnadpis 4">
            <a:extLst>
              <a:ext uri="{FF2B5EF4-FFF2-40B4-BE49-F238E27FC236}">
                <a16:creationId xmlns:a16="http://schemas.microsoft.com/office/drawing/2014/main" id="{5B7E9AAF-8024-415D-B745-8D0E1FA89E05}"/>
              </a:ext>
            </a:extLst>
          </p:cNvPr>
          <p:cNvSpPr>
            <a:spLocks noGrp="1"/>
          </p:cNvSpPr>
          <p:nvPr>
            <p:ph type="subTitle" idx="1"/>
          </p:nvPr>
        </p:nvSpPr>
        <p:spPr>
          <a:xfrm>
            <a:off x="540000" y="3497566"/>
            <a:ext cx="11361600" cy="698497"/>
          </a:xfrm>
        </p:spPr>
        <p:txBody>
          <a:bodyPr/>
          <a:lstStyle/>
          <a:p>
            <a:pPr algn="ctr"/>
            <a:r>
              <a:rPr lang="cs-CZ" sz="4400" b="1" dirty="0"/>
              <a:t>Dynamika obyvatelstva I.</a:t>
            </a:r>
          </a:p>
        </p:txBody>
      </p:sp>
    </p:spTree>
    <p:extLst>
      <p:ext uri="{BB962C8B-B14F-4D97-AF65-F5344CB8AC3E}">
        <p14:creationId xmlns:p14="http://schemas.microsoft.com/office/powerpoint/2010/main" val="3587714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55345" y="278838"/>
            <a:ext cx="10753200" cy="5949162"/>
          </a:xfrm>
        </p:spPr>
        <p:txBody>
          <a:bodyPr/>
          <a:lstStyle/>
          <a:p>
            <a:endParaRPr lang="cs-CZ" sz="2000" dirty="0"/>
          </a:p>
          <a:p>
            <a:r>
              <a:rPr lang="cs-CZ" sz="2000" dirty="0"/>
              <a:t>Jedním z </a:t>
            </a:r>
            <a:r>
              <a:rPr lang="cs-CZ" sz="2000" b="1" dirty="0"/>
              <a:t>nejdůležitějších demografických ukazatelů </a:t>
            </a:r>
            <a:r>
              <a:rPr lang="cs-CZ" sz="2000" dirty="0"/>
              <a:t>je </a:t>
            </a:r>
            <a:r>
              <a:rPr lang="cs-CZ" sz="2000" b="1" i="1" dirty="0"/>
              <a:t>úhrnná plodnost</a:t>
            </a:r>
            <a:r>
              <a:rPr lang="cs-CZ" sz="2000" b="1" dirty="0"/>
              <a:t> </a:t>
            </a:r>
            <a:r>
              <a:rPr lang="cs-CZ" sz="2000" dirty="0"/>
              <a:t>(</a:t>
            </a:r>
            <a:r>
              <a:rPr lang="cs-CZ" sz="2000" dirty="0" err="1"/>
              <a:t>úp</a:t>
            </a:r>
            <a:r>
              <a:rPr lang="cs-CZ" sz="2000" dirty="0"/>
              <a:t>), tedy součet měr plodnosti podle věku vyjadřující intenzitu plodnosti dané populace v daném časovém období (většinou se jedná o kalendářní rok). </a:t>
            </a:r>
          </a:p>
          <a:p>
            <a:endParaRPr lang="cs-CZ" sz="2000" dirty="0"/>
          </a:p>
          <a:p>
            <a:r>
              <a:rPr lang="cs-CZ" sz="2000" dirty="0"/>
              <a:t>Ukazatel udává </a:t>
            </a:r>
            <a:r>
              <a:rPr lang="cs-CZ" sz="2000" b="1" dirty="0"/>
              <a:t>počet dětí, které by se narodily jedné ženě </a:t>
            </a:r>
            <a:r>
              <a:rPr lang="cs-CZ" sz="2000" dirty="0"/>
              <a:t>za předpokladu, že by se obecná míra plodnosti během reprodukčního období nezměnila a neexistovala by úmrtnost. </a:t>
            </a:r>
          </a:p>
          <a:p>
            <a:endParaRPr lang="cs-CZ" sz="2000" dirty="0"/>
          </a:p>
          <a:p>
            <a:r>
              <a:rPr lang="cs-CZ" sz="2000" dirty="0"/>
              <a:t>Nutno dodat, že </a:t>
            </a:r>
            <a:r>
              <a:rPr lang="cs-CZ" sz="2000" b="1" dirty="0"/>
              <a:t>úhrnná plodnost měří intenzitu plodnosti ve fiktivní generaci</a:t>
            </a:r>
            <a:r>
              <a:rPr lang="cs-CZ" sz="2000" dirty="0"/>
              <a:t>, jejíž řád plodnosti je složen z reálných studií plodnosti 35 generací (rozpětí reprodukčního věku 15-49 let). </a:t>
            </a:r>
          </a:p>
          <a:p>
            <a:endParaRPr lang="cs-CZ" sz="2000" dirty="0"/>
          </a:p>
        </p:txBody>
      </p:sp>
    </p:spTree>
    <p:extLst>
      <p:ext uri="{BB962C8B-B14F-4D97-AF65-F5344CB8AC3E}">
        <p14:creationId xmlns:p14="http://schemas.microsoft.com/office/powerpoint/2010/main" val="64457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p:txBody>
          <a:bodyPr/>
          <a:lstStyle/>
          <a:p>
            <a:r>
              <a:rPr lang="cs-CZ" dirty="0"/>
              <a:t>Aby došlo </a:t>
            </a:r>
            <a:r>
              <a:rPr lang="cs-CZ" b="1" dirty="0"/>
              <a:t>alespoň k obnovení populace v původní výši</a:t>
            </a:r>
            <a:r>
              <a:rPr lang="cs-CZ" dirty="0"/>
              <a:t>, je nutné, aby </a:t>
            </a:r>
            <a:r>
              <a:rPr lang="cs-CZ" b="1" dirty="0"/>
              <a:t>úhrnná plodnost dosahovala záchovné modelové hodnoty </a:t>
            </a:r>
            <a:r>
              <a:rPr lang="cs-CZ" b="1" i="1" dirty="0"/>
              <a:t>2,1</a:t>
            </a:r>
            <a:r>
              <a:rPr lang="cs-CZ" b="1" dirty="0"/>
              <a:t> </a:t>
            </a:r>
            <a:r>
              <a:rPr lang="cs-CZ" b="1" i="1" dirty="0"/>
              <a:t>dítěte na ženu</a:t>
            </a:r>
            <a:r>
              <a:rPr lang="cs-CZ" dirty="0"/>
              <a:t>.</a:t>
            </a:r>
          </a:p>
          <a:p>
            <a:endParaRPr lang="cs-CZ" dirty="0"/>
          </a:p>
          <a:p>
            <a:pPr marL="72000" indent="0">
              <a:buNone/>
            </a:pPr>
            <a:r>
              <a:rPr lang="cs-CZ" b="1" i="1" dirty="0">
                <a:solidFill>
                  <a:srgbClr val="FF0000"/>
                </a:solidFill>
              </a:rPr>
              <a:t>Proč hodnota 2,1?</a:t>
            </a:r>
          </a:p>
          <a:p>
            <a:endParaRPr lang="cs-CZ" dirty="0"/>
          </a:p>
        </p:txBody>
      </p:sp>
    </p:spTree>
    <p:extLst>
      <p:ext uri="{BB962C8B-B14F-4D97-AF65-F5344CB8AC3E}">
        <p14:creationId xmlns:p14="http://schemas.microsoft.com/office/powerpoint/2010/main" val="11012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91127" y="517236"/>
            <a:ext cx="10882073" cy="5314764"/>
          </a:xfrm>
        </p:spPr>
        <p:txBody>
          <a:bodyPr/>
          <a:lstStyle/>
          <a:p>
            <a:pPr marL="72000" indent="0">
              <a:buNone/>
            </a:pPr>
            <a:r>
              <a:rPr lang="cs-CZ" sz="2000" dirty="0"/>
              <a:t>V zásadě lze na tuto otázku a modelovou hodnotu vztáhnout tři klíčové jevy: </a:t>
            </a:r>
          </a:p>
          <a:p>
            <a:r>
              <a:rPr lang="cs-CZ" sz="2000" dirty="0"/>
              <a:t>1) </a:t>
            </a:r>
            <a:r>
              <a:rPr lang="cs-CZ" sz="2000" b="1" dirty="0"/>
              <a:t>Poměr pohlaví při narození a v nižších věkových kategoriích</a:t>
            </a:r>
            <a:r>
              <a:rPr lang="cs-CZ" sz="2000" dirty="0"/>
              <a:t>. Podle biologických zákonitostí se rodí více chlapců než dívek. Pokud nedochází k vnějším vlivům (náboženské tradice, populační politika apod.) připadá na 100 narozených dívek přibližně 105-106 chlapců. Převaha chlapců a mužů v populaci ve vyspělých zemích trvá zhruba do 50-55 let, což je první kritérium hovořící v neprospěch budoucích matek. </a:t>
            </a:r>
          </a:p>
          <a:p>
            <a:r>
              <a:rPr lang="cs-CZ" sz="2000" dirty="0"/>
              <a:t>2) </a:t>
            </a:r>
            <a:r>
              <a:rPr lang="cs-CZ" sz="2000" b="1" dirty="0"/>
              <a:t>Existence úmrtnosti. </a:t>
            </a:r>
            <a:r>
              <a:rPr lang="cs-CZ" sz="2000" dirty="0"/>
              <a:t>Přestože je úmrtnost dívek a žen v raném věku velmi nízká, je třeba kalkulovat se skutečností, že ne všechny dívky se dožijí věku, kdy mohou mít děti a jsou tedy schopny přirozené reprodukce, </a:t>
            </a:r>
          </a:p>
          <a:p>
            <a:r>
              <a:rPr lang="cs-CZ" sz="2000" dirty="0"/>
              <a:t>3) </a:t>
            </a:r>
            <a:r>
              <a:rPr lang="cs-CZ" sz="2000" b="1" dirty="0"/>
              <a:t>Vnější vlivy. </a:t>
            </a:r>
            <a:r>
              <a:rPr lang="cs-CZ" sz="2000" dirty="0"/>
              <a:t>Ne všechny ženy mají biologické (ale i sociokulturní či ekonomické) dispozice k zakládání rodiny. </a:t>
            </a:r>
          </a:p>
          <a:p>
            <a:endParaRPr lang="cs-CZ" dirty="0"/>
          </a:p>
        </p:txBody>
      </p:sp>
    </p:spTree>
    <p:extLst>
      <p:ext uri="{BB962C8B-B14F-4D97-AF65-F5344CB8AC3E}">
        <p14:creationId xmlns:p14="http://schemas.microsoft.com/office/powerpoint/2010/main" val="380114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353363" y="748146"/>
            <a:ext cx="7446419" cy="5338617"/>
          </a:xfrm>
          <a:prstGeom prst="rect">
            <a:avLst/>
          </a:prstGeom>
        </p:spPr>
      </p:pic>
      <p:sp>
        <p:nvSpPr>
          <p:cNvPr id="4" name="TextovéPole 3"/>
          <p:cNvSpPr txBox="1"/>
          <p:nvPr/>
        </p:nvSpPr>
        <p:spPr>
          <a:xfrm>
            <a:off x="1764146" y="191410"/>
            <a:ext cx="8735148" cy="830997"/>
          </a:xfrm>
          <a:prstGeom prst="rect">
            <a:avLst/>
          </a:prstGeom>
          <a:noFill/>
        </p:spPr>
        <p:txBody>
          <a:bodyPr wrap="none" rtlCol="0">
            <a:spAutoFit/>
          </a:bodyPr>
          <a:lstStyle/>
          <a:p>
            <a:r>
              <a:rPr lang="cs-CZ" dirty="0"/>
              <a:t>Vývoj a predikce úhrnné plodnosti ve světě v letech 1950-2050</a:t>
            </a:r>
          </a:p>
          <a:p>
            <a:endParaRPr lang="cs-CZ" dirty="0"/>
          </a:p>
        </p:txBody>
      </p:sp>
    </p:spTree>
    <p:extLst>
      <p:ext uri="{BB962C8B-B14F-4D97-AF65-F5344CB8AC3E}">
        <p14:creationId xmlns:p14="http://schemas.microsoft.com/office/powerpoint/2010/main" val="222231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500511"/>
            <a:ext cx="10753200" cy="5549307"/>
          </a:xfrm>
        </p:spPr>
        <p:txBody>
          <a:bodyPr/>
          <a:lstStyle/>
          <a:p>
            <a:pPr>
              <a:buFont typeface="Arial" panose="020B0604020202020204" pitchFamily="34" charset="0"/>
              <a:buChar char="•"/>
            </a:pPr>
            <a:r>
              <a:rPr lang="cs-CZ" sz="2400" dirty="0"/>
              <a:t>Stejně jako v případě hrubé míry porodnosti, </a:t>
            </a:r>
            <a:r>
              <a:rPr lang="cs-CZ" sz="2400" b="1" dirty="0"/>
              <a:t>nejvyšších hodnot dosahuje Afrika</a:t>
            </a:r>
            <a:r>
              <a:rPr lang="cs-CZ" sz="2400" dirty="0"/>
              <a:t>. Předpokládá se, že k poklesu na světový průměr v příštích padesáti letech nedojde. </a:t>
            </a:r>
          </a:p>
          <a:p>
            <a:pPr>
              <a:buFont typeface="Arial" panose="020B0604020202020204" pitchFamily="34" charset="0"/>
              <a:buChar char="•"/>
            </a:pPr>
            <a:endParaRPr lang="cs-CZ" sz="2400" dirty="0"/>
          </a:p>
          <a:p>
            <a:pPr>
              <a:buFont typeface="Arial" panose="020B0604020202020204" pitchFamily="34" charset="0"/>
              <a:buChar char="•"/>
            </a:pPr>
            <a:r>
              <a:rPr lang="cs-CZ" sz="2400" b="1" dirty="0"/>
              <a:t>Největší změnu (propad hodnot) zaznamenaly opět Latinská Amerika s Asií</a:t>
            </a:r>
            <a:r>
              <a:rPr lang="cs-CZ" sz="2400" dirty="0"/>
              <a:t>, kde se aktuálně hodnoty drží těsně nad hranicí 2,1. </a:t>
            </a:r>
          </a:p>
          <a:p>
            <a:pPr>
              <a:buFont typeface="Arial" panose="020B0604020202020204" pitchFamily="34" charset="0"/>
              <a:buChar char="•"/>
            </a:pPr>
            <a:endParaRPr lang="cs-CZ" sz="2400" dirty="0"/>
          </a:p>
          <a:p>
            <a:pPr>
              <a:buFont typeface="Arial" panose="020B0604020202020204" pitchFamily="34" charset="0"/>
              <a:buChar char="•"/>
            </a:pPr>
            <a:r>
              <a:rPr lang="cs-CZ" sz="2400" dirty="0"/>
              <a:t>Vše nasvědčuje tomu, že se Latinská Amerika ve druhé polovině 21. století dostane na nižší hodnotu než severní Amerika, která od 90. let osciluje kolem hodnoty dvě děti na jednu ženu. </a:t>
            </a:r>
          </a:p>
        </p:txBody>
      </p:sp>
    </p:spTree>
    <p:extLst>
      <p:ext uri="{BB962C8B-B14F-4D97-AF65-F5344CB8AC3E}">
        <p14:creationId xmlns:p14="http://schemas.microsoft.com/office/powerpoint/2010/main" val="273136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63418" y="489527"/>
            <a:ext cx="10909782" cy="5342473"/>
          </a:xfrm>
        </p:spPr>
        <p:txBody>
          <a:bodyPr/>
          <a:lstStyle/>
          <a:p>
            <a:pPr>
              <a:buFont typeface="Arial" panose="020B0604020202020204" pitchFamily="34" charset="0"/>
              <a:buChar char="•"/>
            </a:pPr>
            <a:endParaRPr lang="cs-CZ" sz="2000" b="1" dirty="0"/>
          </a:p>
          <a:p>
            <a:pPr>
              <a:buFont typeface="Arial" panose="020B0604020202020204" pitchFamily="34" charset="0"/>
              <a:buChar char="•"/>
            </a:pPr>
            <a:r>
              <a:rPr lang="cs-CZ" sz="2400" b="1" dirty="0"/>
              <a:t>V Evropě </a:t>
            </a:r>
            <a:r>
              <a:rPr lang="cs-CZ" sz="2400" dirty="0"/>
              <a:t>lze zpozorovat </a:t>
            </a:r>
            <a:r>
              <a:rPr lang="cs-CZ" sz="2400" b="1" dirty="0"/>
              <a:t>velký rozdíl mezi východní a západní částí</a:t>
            </a:r>
            <a:r>
              <a:rPr lang="cs-CZ" sz="2400" dirty="0"/>
              <a:t>. </a:t>
            </a:r>
          </a:p>
          <a:p>
            <a:pPr>
              <a:buFont typeface="Arial" panose="020B0604020202020204" pitchFamily="34" charset="0"/>
              <a:buChar char="•"/>
            </a:pPr>
            <a:endParaRPr lang="cs-CZ" sz="2400" dirty="0"/>
          </a:p>
          <a:p>
            <a:pPr>
              <a:buFont typeface="Arial" panose="020B0604020202020204" pitchFamily="34" charset="0"/>
              <a:buChar char="•"/>
            </a:pPr>
            <a:r>
              <a:rPr lang="cs-CZ" sz="2400" dirty="0"/>
              <a:t>Ačkoliv </a:t>
            </a:r>
            <a:r>
              <a:rPr lang="cs-CZ" sz="2400" b="1" dirty="0"/>
              <a:t>v zemích západní a severní Evropy došlo po druhé světové válce poprvé k nárůstu úrovně plodnosti </a:t>
            </a:r>
            <a:r>
              <a:rPr lang="cs-CZ" sz="2400" dirty="0"/>
              <a:t>(tzv. poválečný </a:t>
            </a:r>
            <a:r>
              <a:rPr lang="cs-CZ" sz="2400" i="1" dirty="0" err="1"/>
              <a:t>babyboom</a:t>
            </a:r>
            <a:r>
              <a:rPr lang="cs-CZ" sz="2400" dirty="0"/>
              <a:t>), </a:t>
            </a:r>
            <a:r>
              <a:rPr lang="cs-CZ" sz="2400" b="1" dirty="0"/>
              <a:t>od poloviny 70. let následoval výraznější pokles.</a:t>
            </a:r>
            <a:r>
              <a:rPr lang="cs-CZ" sz="2400" dirty="0"/>
              <a:t> </a:t>
            </a:r>
          </a:p>
          <a:p>
            <a:pPr>
              <a:buFont typeface="Arial" panose="020B0604020202020204" pitchFamily="34" charset="0"/>
              <a:buChar char="•"/>
            </a:pPr>
            <a:endParaRPr lang="cs-CZ" sz="2400" dirty="0"/>
          </a:p>
          <a:p>
            <a:pPr>
              <a:buFont typeface="Arial" panose="020B0604020202020204" pitchFamily="34" charset="0"/>
              <a:buChar char="•"/>
            </a:pPr>
            <a:r>
              <a:rPr lang="cs-CZ" sz="2400" dirty="0"/>
              <a:t>Zároveň v některých z těchto zemí byl ke konci 90. let zaznamenán mírnější vzestup. </a:t>
            </a:r>
          </a:p>
          <a:p>
            <a:pPr>
              <a:buFont typeface="Arial" panose="020B0604020202020204" pitchFamily="34" charset="0"/>
              <a:buChar char="•"/>
            </a:pPr>
            <a:endParaRPr lang="cs-CZ" sz="2000" dirty="0"/>
          </a:p>
        </p:txBody>
      </p:sp>
    </p:spTree>
    <p:extLst>
      <p:ext uri="{BB962C8B-B14F-4D97-AF65-F5344CB8AC3E}">
        <p14:creationId xmlns:p14="http://schemas.microsoft.com/office/powerpoint/2010/main" val="90577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589872" y="341746"/>
            <a:ext cx="5127437" cy="3678841"/>
          </a:xfrm>
          <a:prstGeom prst="rect">
            <a:avLst/>
          </a:prstGeom>
        </p:spPr>
      </p:pic>
      <p:sp>
        <p:nvSpPr>
          <p:cNvPr id="4" name="TextovéPole 3"/>
          <p:cNvSpPr txBox="1"/>
          <p:nvPr/>
        </p:nvSpPr>
        <p:spPr>
          <a:xfrm>
            <a:off x="6530109" y="1256146"/>
            <a:ext cx="1879938" cy="461665"/>
          </a:xfrm>
          <a:prstGeom prst="rect">
            <a:avLst/>
          </a:prstGeom>
          <a:noFill/>
        </p:spPr>
        <p:txBody>
          <a:bodyPr wrap="none" rtlCol="0">
            <a:spAutoFit/>
          </a:bodyPr>
          <a:lstStyle/>
          <a:p>
            <a:r>
              <a:rPr lang="cs-CZ" dirty="0"/>
              <a:t>Evropa dříve</a:t>
            </a:r>
          </a:p>
        </p:txBody>
      </p:sp>
      <p:pic>
        <p:nvPicPr>
          <p:cNvPr id="5" name="Obrázek 4"/>
          <p:cNvPicPr>
            <a:picLocks noChangeAspect="1"/>
          </p:cNvPicPr>
          <p:nvPr/>
        </p:nvPicPr>
        <p:blipFill>
          <a:blip r:embed="rId3"/>
          <a:stretch>
            <a:fillRect/>
          </a:stretch>
        </p:blipFill>
        <p:spPr>
          <a:xfrm>
            <a:off x="5846257" y="3211039"/>
            <a:ext cx="5587486" cy="3142961"/>
          </a:xfrm>
          <a:prstGeom prst="rect">
            <a:avLst/>
          </a:prstGeom>
        </p:spPr>
      </p:pic>
      <p:sp>
        <p:nvSpPr>
          <p:cNvPr id="6" name="TextovéPole 5"/>
          <p:cNvSpPr txBox="1"/>
          <p:nvPr/>
        </p:nvSpPr>
        <p:spPr>
          <a:xfrm>
            <a:off x="2881745" y="5255491"/>
            <a:ext cx="1780296" cy="461665"/>
          </a:xfrm>
          <a:prstGeom prst="rect">
            <a:avLst/>
          </a:prstGeom>
          <a:noFill/>
        </p:spPr>
        <p:txBody>
          <a:bodyPr wrap="none" rtlCol="0">
            <a:spAutoFit/>
          </a:bodyPr>
          <a:lstStyle/>
          <a:p>
            <a:r>
              <a:rPr lang="cs-CZ" dirty="0"/>
              <a:t>Evropa nyní</a:t>
            </a:r>
          </a:p>
        </p:txBody>
      </p:sp>
    </p:spTree>
    <p:extLst>
      <p:ext uri="{BB962C8B-B14F-4D97-AF65-F5344CB8AC3E}">
        <p14:creationId xmlns:p14="http://schemas.microsoft.com/office/powerpoint/2010/main" val="330848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5856069" y="2115128"/>
            <a:ext cx="5567862" cy="3713481"/>
          </a:xfrm>
          <a:prstGeom prst="rect">
            <a:avLst/>
          </a:prstGeom>
        </p:spPr>
      </p:pic>
      <p:pic>
        <p:nvPicPr>
          <p:cNvPr id="4" name="Obrázek 3"/>
          <p:cNvPicPr>
            <a:picLocks noChangeAspect="1"/>
          </p:cNvPicPr>
          <p:nvPr/>
        </p:nvPicPr>
        <p:blipFill>
          <a:blip r:embed="rId3"/>
          <a:stretch>
            <a:fillRect/>
          </a:stretch>
        </p:blipFill>
        <p:spPr>
          <a:xfrm>
            <a:off x="369454" y="519545"/>
            <a:ext cx="5237017" cy="3927763"/>
          </a:xfrm>
          <a:prstGeom prst="rect">
            <a:avLst/>
          </a:prstGeom>
        </p:spPr>
      </p:pic>
      <p:sp>
        <p:nvSpPr>
          <p:cNvPr id="5" name="TextovéPole 4"/>
          <p:cNvSpPr txBox="1"/>
          <p:nvPr/>
        </p:nvSpPr>
        <p:spPr>
          <a:xfrm>
            <a:off x="6936509" y="923636"/>
            <a:ext cx="3078343" cy="461665"/>
          </a:xfrm>
          <a:prstGeom prst="rect">
            <a:avLst/>
          </a:prstGeom>
          <a:noFill/>
        </p:spPr>
        <p:txBody>
          <a:bodyPr wrap="none" rtlCol="0">
            <a:spAutoFit/>
          </a:bodyPr>
          <a:lstStyle/>
          <a:p>
            <a:r>
              <a:rPr lang="cs-CZ" dirty="0"/>
              <a:t>Africká/asijská rodina</a:t>
            </a:r>
          </a:p>
        </p:txBody>
      </p:sp>
    </p:spTree>
    <p:extLst>
      <p:ext uri="{BB962C8B-B14F-4D97-AF65-F5344CB8AC3E}">
        <p14:creationId xmlns:p14="http://schemas.microsoft.com/office/powerpoint/2010/main" val="965877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00364" y="517236"/>
            <a:ext cx="10872836" cy="5314764"/>
          </a:xfrm>
        </p:spPr>
        <p:txBody>
          <a:bodyPr/>
          <a:lstStyle/>
          <a:p>
            <a:pPr>
              <a:buFont typeface="Arial" panose="020B0604020202020204" pitchFamily="34" charset="0"/>
              <a:buChar char="•"/>
            </a:pPr>
            <a:r>
              <a:rPr lang="cs-CZ" sz="2400" b="1" dirty="0"/>
              <a:t>Pokles</a:t>
            </a:r>
            <a:r>
              <a:rPr lang="cs-CZ" sz="2400" dirty="0"/>
              <a:t> samotné </a:t>
            </a:r>
            <a:r>
              <a:rPr lang="cs-CZ" sz="2400" b="1" dirty="0"/>
              <a:t>úrovně plodnosti však nebyl pozvolný, ale naopak prudký</a:t>
            </a:r>
            <a:r>
              <a:rPr lang="cs-CZ" sz="2400" dirty="0"/>
              <a:t>, ve většině </a:t>
            </a:r>
            <a:r>
              <a:rPr lang="cs-CZ" sz="2400" b="1" dirty="0"/>
              <a:t>zemí západní a severní Evropy byl patrný již v 60. či počátkem 70. let </a:t>
            </a:r>
            <a:r>
              <a:rPr lang="cs-CZ" sz="2400" dirty="0"/>
              <a:t>dvacátého století.</a:t>
            </a:r>
          </a:p>
          <a:p>
            <a:pPr marL="72000" indent="0">
              <a:buNone/>
            </a:pPr>
            <a:r>
              <a:rPr lang="cs-CZ" sz="2400" dirty="0"/>
              <a:t> </a:t>
            </a:r>
          </a:p>
          <a:p>
            <a:pPr>
              <a:buFont typeface="Arial" panose="020B0604020202020204" pitchFamily="34" charset="0"/>
              <a:buChar char="•"/>
            </a:pPr>
            <a:r>
              <a:rPr lang="cs-CZ" sz="2400" dirty="0"/>
              <a:t>V zemích </a:t>
            </a:r>
            <a:r>
              <a:rPr lang="cs-CZ" sz="2400" b="1" dirty="0"/>
              <a:t>jižní Evropy začal pokles zhruba o 10-15 let později </a:t>
            </a:r>
            <a:r>
              <a:rPr lang="cs-CZ" sz="2400" dirty="0"/>
              <a:t>a v zemích </a:t>
            </a:r>
            <a:r>
              <a:rPr lang="cs-CZ" sz="2400" b="1" dirty="0"/>
              <a:t>bývalého východního bloku až na konci 80. let.</a:t>
            </a:r>
          </a:p>
          <a:p>
            <a:pPr marL="72000" indent="0">
              <a:buNone/>
            </a:pPr>
            <a:r>
              <a:rPr lang="cs-CZ" sz="2400" dirty="0"/>
              <a:t> </a:t>
            </a:r>
          </a:p>
          <a:p>
            <a:pPr>
              <a:buFont typeface="Arial" panose="020B0604020202020204" pitchFamily="34" charset="0"/>
              <a:buChar char="•"/>
            </a:pPr>
            <a:r>
              <a:rPr lang="cs-CZ" sz="2400" b="1" dirty="0"/>
              <a:t>Čím později pokles nastal, tím se hodnoty úhrnné plodnosti dostaly níže, a to až k hranici jednoho dítěte na ženu </a:t>
            </a:r>
            <a:r>
              <a:rPr lang="cs-CZ" sz="2400" dirty="0"/>
              <a:t>(Česká republika – rok 1999: 1,13). </a:t>
            </a:r>
          </a:p>
          <a:p>
            <a:endParaRPr lang="cs-CZ" dirty="0"/>
          </a:p>
        </p:txBody>
      </p:sp>
    </p:spTree>
    <p:extLst>
      <p:ext uri="{BB962C8B-B14F-4D97-AF65-F5344CB8AC3E}">
        <p14:creationId xmlns:p14="http://schemas.microsoft.com/office/powerpoint/2010/main" val="312406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489470" y="563417"/>
            <a:ext cx="6226231" cy="3493943"/>
          </a:xfrm>
          <a:prstGeom prst="rect">
            <a:avLst/>
          </a:prstGeom>
        </p:spPr>
      </p:pic>
      <p:pic>
        <p:nvPicPr>
          <p:cNvPr id="4" name="Obrázek 3"/>
          <p:cNvPicPr>
            <a:picLocks noChangeAspect="1"/>
          </p:cNvPicPr>
          <p:nvPr/>
        </p:nvPicPr>
        <p:blipFill>
          <a:blip r:embed="rId3"/>
          <a:stretch>
            <a:fillRect/>
          </a:stretch>
        </p:blipFill>
        <p:spPr>
          <a:xfrm>
            <a:off x="5857008" y="2586181"/>
            <a:ext cx="6120246" cy="4080164"/>
          </a:xfrm>
          <a:prstGeom prst="rect">
            <a:avLst/>
          </a:prstGeom>
        </p:spPr>
      </p:pic>
      <p:sp>
        <p:nvSpPr>
          <p:cNvPr id="5" name="TextovéPole 4"/>
          <p:cNvSpPr txBox="1"/>
          <p:nvPr/>
        </p:nvSpPr>
        <p:spPr>
          <a:xfrm>
            <a:off x="7418528" y="1085363"/>
            <a:ext cx="3551100" cy="830997"/>
          </a:xfrm>
          <a:prstGeom prst="rect">
            <a:avLst/>
          </a:prstGeom>
          <a:noFill/>
        </p:spPr>
        <p:txBody>
          <a:bodyPr wrap="none" rtlCol="0">
            <a:spAutoFit/>
          </a:bodyPr>
          <a:lstStyle/>
          <a:p>
            <a:r>
              <a:rPr lang="cs-CZ" dirty="0" err="1"/>
              <a:t>Jednodětná</a:t>
            </a:r>
            <a:r>
              <a:rPr lang="cs-CZ" dirty="0"/>
              <a:t> česká rodina</a:t>
            </a:r>
          </a:p>
          <a:p>
            <a:r>
              <a:rPr lang="cs-CZ" dirty="0"/>
              <a:t>na konci 90. let…</a:t>
            </a:r>
          </a:p>
        </p:txBody>
      </p:sp>
    </p:spTree>
    <p:extLst>
      <p:ext uri="{BB962C8B-B14F-4D97-AF65-F5344CB8AC3E}">
        <p14:creationId xmlns:p14="http://schemas.microsoft.com/office/powerpoint/2010/main" val="296250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3" name="Nadpis 2"/>
          <p:cNvSpPr>
            <a:spLocks noGrp="1"/>
          </p:cNvSpPr>
          <p:nvPr>
            <p:ph type="title"/>
          </p:nvPr>
        </p:nvSpPr>
        <p:spPr>
          <a:xfrm>
            <a:off x="720000" y="359782"/>
            <a:ext cx="10753200" cy="451576"/>
          </a:xfrm>
        </p:spPr>
        <p:txBody>
          <a:bodyPr/>
          <a:lstStyle/>
          <a:p>
            <a:pPr algn="ctr"/>
            <a:r>
              <a:rPr lang="cs-CZ" dirty="0"/>
              <a:t>DYNAMIKA OBYVATELSTVA</a:t>
            </a:r>
          </a:p>
        </p:txBody>
      </p:sp>
      <p:sp>
        <p:nvSpPr>
          <p:cNvPr id="4" name="Zástupný symbol pro obsah 3"/>
          <p:cNvSpPr>
            <a:spLocks noGrp="1"/>
          </p:cNvSpPr>
          <p:nvPr>
            <p:ph idx="1"/>
          </p:nvPr>
        </p:nvSpPr>
        <p:spPr>
          <a:xfrm>
            <a:off x="720000" y="1052945"/>
            <a:ext cx="10753200" cy="4941455"/>
          </a:xfrm>
        </p:spPr>
        <p:txBody>
          <a:bodyPr/>
          <a:lstStyle/>
          <a:p>
            <a:pPr marL="72000" indent="0">
              <a:buNone/>
            </a:pPr>
            <a:r>
              <a:rPr lang="cs-CZ" sz="2000" b="1" i="1" dirty="0">
                <a:solidFill>
                  <a:srgbClr val="C00000"/>
                </a:solidFill>
              </a:rPr>
              <a:t>Jaké jsou základní „pohyby obyvatelstva“ a procesy s nimi spojené?</a:t>
            </a:r>
          </a:p>
          <a:p>
            <a:pPr lvl="0"/>
            <a:r>
              <a:rPr lang="cs-CZ" sz="2000" dirty="0"/>
              <a:t>přirozený pohyb,</a:t>
            </a:r>
          </a:p>
          <a:p>
            <a:pPr lvl="0"/>
            <a:r>
              <a:rPr lang="cs-CZ" sz="2000" dirty="0"/>
              <a:t>mechanický pohyb,</a:t>
            </a:r>
          </a:p>
          <a:p>
            <a:pPr lvl="0"/>
            <a:r>
              <a:rPr lang="cs-CZ" sz="2000" dirty="0"/>
              <a:t>sociálně-ekonomický pohyb. </a:t>
            </a:r>
          </a:p>
          <a:p>
            <a:pPr marL="72000" lvl="0" indent="0">
              <a:buNone/>
            </a:pPr>
            <a:endParaRPr lang="cs-CZ" sz="2000" dirty="0"/>
          </a:p>
          <a:p>
            <a:pPr>
              <a:buFont typeface="Arial" panose="020B0604020202020204" pitchFamily="34" charset="0"/>
              <a:buChar char="•"/>
            </a:pPr>
            <a:r>
              <a:rPr lang="cs-CZ" sz="2000" dirty="0"/>
              <a:t>V rámci dynamiky obyvatelstva lze pozorovat tyto </a:t>
            </a:r>
            <a:r>
              <a:rPr lang="cs-CZ" sz="2000" b="1" dirty="0"/>
              <a:t>základní demografické procesy</a:t>
            </a:r>
            <a:r>
              <a:rPr lang="cs-CZ" sz="2000" dirty="0"/>
              <a:t>:</a:t>
            </a:r>
          </a:p>
          <a:p>
            <a:pPr lvl="0"/>
            <a:r>
              <a:rPr lang="cs-CZ" sz="2000" dirty="0"/>
              <a:t>Porodnost a plodnost,</a:t>
            </a:r>
          </a:p>
          <a:p>
            <a:pPr lvl="0"/>
            <a:r>
              <a:rPr lang="cs-CZ" sz="2000" dirty="0"/>
              <a:t>Úmrtnost </a:t>
            </a:r>
          </a:p>
          <a:p>
            <a:pPr lvl="0"/>
            <a:r>
              <a:rPr lang="cs-CZ" sz="2000" dirty="0"/>
              <a:t>Potratovost,</a:t>
            </a:r>
          </a:p>
          <a:p>
            <a:pPr lvl="0"/>
            <a:r>
              <a:rPr lang="cs-CZ" sz="2000" dirty="0"/>
              <a:t>Nemocnost a nejčastější příčiny úmrtí,</a:t>
            </a:r>
          </a:p>
          <a:p>
            <a:pPr lvl="0"/>
            <a:r>
              <a:rPr lang="cs-CZ" sz="2000" dirty="0"/>
              <a:t>Sňatečnost a rozvodovost. </a:t>
            </a:r>
          </a:p>
          <a:p>
            <a:pPr marL="72000" indent="0">
              <a:buNone/>
            </a:pPr>
            <a:endParaRPr lang="cs-CZ" dirty="0">
              <a:solidFill>
                <a:srgbClr val="C00000"/>
              </a:solidFill>
            </a:endParaRPr>
          </a:p>
        </p:txBody>
      </p:sp>
    </p:spTree>
    <p:extLst>
      <p:ext uri="{BB962C8B-B14F-4D97-AF65-F5344CB8AC3E}">
        <p14:creationId xmlns:p14="http://schemas.microsoft.com/office/powerpoint/2010/main" val="345768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 calcmode="lin" valueType="num">
                                      <p:cBhvr additive="base">
                                        <p:cTn id="4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anim calcmode="lin" valueType="num">
                                      <p:cBhvr additive="base">
                                        <p:cTn id="5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401454" y="692620"/>
            <a:ext cx="7767781" cy="5753240"/>
          </a:xfrm>
          <a:prstGeom prst="rect">
            <a:avLst/>
          </a:prstGeom>
        </p:spPr>
      </p:pic>
      <p:sp>
        <p:nvSpPr>
          <p:cNvPr id="4" name="TextovéPole 3"/>
          <p:cNvSpPr txBox="1"/>
          <p:nvPr/>
        </p:nvSpPr>
        <p:spPr>
          <a:xfrm>
            <a:off x="1889236" y="120072"/>
            <a:ext cx="8792215" cy="461665"/>
          </a:xfrm>
          <a:prstGeom prst="rect">
            <a:avLst/>
          </a:prstGeom>
          <a:noFill/>
        </p:spPr>
        <p:txBody>
          <a:bodyPr wrap="none" rtlCol="0">
            <a:spAutoFit/>
          </a:bodyPr>
          <a:lstStyle/>
          <a:p>
            <a:r>
              <a:rPr lang="cs-CZ" dirty="0"/>
              <a:t>Vývoj a predikce úhrnné plodnosti v Evropě v letech 1950-2050</a:t>
            </a:r>
          </a:p>
        </p:txBody>
      </p:sp>
    </p:spTree>
    <p:extLst>
      <p:ext uri="{BB962C8B-B14F-4D97-AF65-F5344CB8AC3E}">
        <p14:creationId xmlns:p14="http://schemas.microsoft.com/office/powerpoint/2010/main" val="312993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22965" y="1616363"/>
            <a:ext cx="11611403" cy="3583709"/>
          </a:xfrm>
          <a:prstGeom prst="rect">
            <a:avLst/>
          </a:prstGeom>
        </p:spPr>
      </p:pic>
      <p:sp>
        <p:nvSpPr>
          <p:cNvPr id="4" name="TextovéPole 3"/>
          <p:cNvSpPr txBox="1"/>
          <p:nvPr/>
        </p:nvSpPr>
        <p:spPr>
          <a:xfrm>
            <a:off x="607448" y="640734"/>
            <a:ext cx="11226920" cy="461665"/>
          </a:xfrm>
          <a:prstGeom prst="rect">
            <a:avLst/>
          </a:prstGeom>
          <a:noFill/>
        </p:spPr>
        <p:txBody>
          <a:bodyPr wrap="none" rtlCol="0">
            <a:spAutoFit/>
          </a:bodyPr>
          <a:lstStyle/>
          <a:p>
            <a:r>
              <a:rPr lang="cs-CZ" cap="all" dirty="0"/>
              <a:t>Svět - základní charakteristiky porodnosti a plodnosti v roce 2018</a:t>
            </a:r>
            <a:endParaRPr lang="cs-CZ" dirty="0"/>
          </a:p>
        </p:txBody>
      </p:sp>
    </p:spTree>
    <p:extLst>
      <p:ext uri="{BB962C8B-B14F-4D97-AF65-F5344CB8AC3E}">
        <p14:creationId xmlns:p14="http://schemas.microsoft.com/office/powerpoint/2010/main" val="3983993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09600" y="480291"/>
            <a:ext cx="10863600" cy="5351709"/>
          </a:xfrm>
        </p:spPr>
        <p:txBody>
          <a:bodyPr/>
          <a:lstStyle/>
          <a:p>
            <a:endParaRPr lang="cs-CZ" dirty="0"/>
          </a:p>
        </p:txBody>
      </p:sp>
    </p:spTree>
    <p:extLst>
      <p:ext uri="{BB962C8B-B14F-4D97-AF65-F5344CB8AC3E}">
        <p14:creationId xmlns:p14="http://schemas.microsoft.com/office/powerpoint/2010/main" val="30476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28073" y="480291"/>
            <a:ext cx="10845127" cy="5351709"/>
          </a:xfrm>
        </p:spPr>
        <p:txBody>
          <a:bodyPr/>
          <a:lstStyle/>
          <a:p>
            <a:r>
              <a:rPr lang="cs-CZ" sz="2000" dirty="0"/>
              <a:t>Jako další významný indikátor lze uvést </a:t>
            </a:r>
            <a:r>
              <a:rPr lang="cs-CZ" sz="2000" b="1" i="1" dirty="0"/>
              <a:t>konečnou plodnost</a:t>
            </a:r>
            <a:r>
              <a:rPr lang="cs-CZ" sz="2000" dirty="0"/>
              <a:t>, což je </a:t>
            </a:r>
            <a:r>
              <a:rPr lang="cs-CZ" sz="2000" b="1" dirty="0"/>
              <a:t>průměrný počet skutečně (živě) narozených dětí, které připadají na jednu ženu narozenou v určitém roce za celé její reprodukční období</a:t>
            </a:r>
            <a:r>
              <a:rPr lang="cs-CZ" sz="2000" dirty="0"/>
              <a:t>. </a:t>
            </a:r>
          </a:p>
          <a:p>
            <a:r>
              <a:rPr lang="cs-CZ" sz="2000" dirty="0"/>
              <a:t>Pro ilustraci jde např. o konečnou plodnost generace žen 1938, tedy žen narozených v roce 1938 apod. </a:t>
            </a:r>
          </a:p>
          <a:p>
            <a:r>
              <a:rPr lang="cs-CZ" sz="2000" b="1" dirty="0"/>
              <a:t>Pro ženy mladší 49 let</a:t>
            </a:r>
            <a:r>
              <a:rPr lang="cs-CZ" sz="2000" dirty="0"/>
              <a:t>, jejichž reprodukční období ještě neskončilo, s</a:t>
            </a:r>
            <a:r>
              <a:rPr lang="cs-CZ" sz="2000" b="1" dirty="0"/>
              <a:t>e ukazatel formálně nepoužívá</a:t>
            </a:r>
            <a:r>
              <a:rPr lang="cs-CZ" sz="2000" dirty="0"/>
              <a:t>. </a:t>
            </a:r>
          </a:p>
          <a:p>
            <a:r>
              <a:rPr lang="cs-CZ" sz="2000" dirty="0"/>
              <a:t>V praxi však mohou být míry </a:t>
            </a:r>
            <a:r>
              <a:rPr lang="cs-CZ" sz="2000" b="1" dirty="0"/>
              <a:t>plodnosti mladších žen odhadnuty </a:t>
            </a:r>
            <a:r>
              <a:rPr lang="cs-CZ" sz="2000" dirty="0"/>
              <a:t>na základě studií zaznamenaných u předchozích generací.</a:t>
            </a:r>
          </a:p>
          <a:p>
            <a:pPr marL="72000" indent="0">
              <a:buNone/>
            </a:pPr>
            <a:endParaRPr lang="cs-CZ" sz="1800" b="1" i="1" dirty="0">
              <a:solidFill>
                <a:srgbClr val="FF0000"/>
              </a:solidFill>
            </a:endParaRPr>
          </a:p>
          <a:p>
            <a:pPr marL="72000" indent="0">
              <a:buNone/>
            </a:pPr>
            <a:r>
              <a:rPr lang="cs-CZ" sz="1800" b="1" i="1" dirty="0">
                <a:solidFill>
                  <a:srgbClr val="FF0000"/>
                </a:solidFill>
              </a:rPr>
              <a:t>Konečnou plodnost pro rok 2020 je tedy možné „uzavřít“ pro generaci žen narozených v roce?</a:t>
            </a:r>
          </a:p>
          <a:p>
            <a:endParaRPr lang="cs-CZ" sz="2000" dirty="0"/>
          </a:p>
        </p:txBody>
      </p:sp>
    </p:spTree>
    <p:extLst>
      <p:ext uri="{BB962C8B-B14F-4D97-AF65-F5344CB8AC3E}">
        <p14:creationId xmlns:p14="http://schemas.microsoft.com/office/powerpoint/2010/main" val="415042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840509"/>
            <a:ext cx="10753200" cy="4991491"/>
          </a:xfrm>
        </p:spPr>
        <p:txBody>
          <a:bodyPr/>
          <a:lstStyle/>
          <a:p>
            <a:r>
              <a:rPr lang="cs-CZ" sz="2400" b="1" i="1" dirty="0"/>
              <a:t>Konečná plodnost</a:t>
            </a:r>
            <a:r>
              <a:rPr lang="cs-CZ" sz="2400" b="1" dirty="0"/>
              <a:t> </a:t>
            </a:r>
            <a:r>
              <a:rPr lang="cs-CZ" sz="2400" dirty="0"/>
              <a:t>= vyjadřuje </a:t>
            </a:r>
            <a:r>
              <a:rPr lang="cs-CZ" sz="2400" b="1" dirty="0"/>
              <a:t>součet měr plodnosti jedné generace (kohorty) žen dané rokem narození, tedy žen se zjištěným počtem dětí a ukončenou reprodukcí</a:t>
            </a:r>
            <a:r>
              <a:rPr lang="cs-CZ" sz="2400" dirty="0"/>
              <a:t>. </a:t>
            </a:r>
          </a:p>
          <a:p>
            <a:endParaRPr lang="cs-CZ" sz="2400" dirty="0"/>
          </a:p>
          <a:p>
            <a:r>
              <a:rPr lang="cs-CZ" sz="2400" dirty="0"/>
              <a:t>Jedná se o </a:t>
            </a:r>
            <a:r>
              <a:rPr lang="cs-CZ" sz="2400" b="1" dirty="0"/>
              <a:t>mnohem stabilnější a reálnější ukazatel</a:t>
            </a:r>
            <a:r>
              <a:rPr lang="cs-CZ" sz="2400" dirty="0"/>
              <a:t>, výrazné změny a výkyvy typické pro úhrnnou plodnost se zde stírají (viz přiložený obrázek). </a:t>
            </a:r>
          </a:p>
          <a:p>
            <a:endParaRPr lang="cs-CZ" sz="2400" dirty="0"/>
          </a:p>
          <a:p>
            <a:r>
              <a:rPr lang="cs-CZ" sz="2400" b="1" dirty="0"/>
              <a:t>Pro složitost konstrukce a častou neukončenost procesu </a:t>
            </a:r>
            <a:r>
              <a:rPr lang="cs-CZ" sz="2400" dirty="0"/>
              <a:t>se však ve statistických výkazech </a:t>
            </a:r>
            <a:r>
              <a:rPr lang="cs-CZ" sz="2400" b="1" dirty="0"/>
              <a:t>upřednostňuje úhrnná plodnost.</a:t>
            </a:r>
          </a:p>
        </p:txBody>
      </p:sp>
    </p:spTree>
    <p:extLst>
      <p:ext uri="{BB962C8B-B14F-4D97-AF65-F5344CB8AC3E}">
        <p14:creationId xmlns:p14="http://schemas.microsoft.com/office/powerpoint/2010/main" val="2012680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207174" y="986494"/>
            <a:ext cx="7832754" cy="4850888"/>
          </a:xfrm>
          <a:prstGeom prst="rect">
            <a:avLst/>
          </a:prstGeom>
        </p:spPr>
      </p:pic>
    </p:spTree>
    <p:extLst>
      <p:ext uri="{BB962C8B-B14F-4D97-AF65-F5344CB8AC3E}">
        <p14:creationId xmlns:p14="http://schemas.microsoft.com/office/powerpoint/2010/main" val="409223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72218" y="408146"/>
            <a:ext cx="10753200" cy="5540071"/>
          </a:xfrm>
        </p:spPr>
        <p:txBody>
          <a:bodyPr/>
          <a:lstStyle/>
          <a:p>
            <a:pPr>
              <a:buFont typeface="Arial" panose="020B0604020202020204" pitchFamily="34" charset="0"/>
              <a:buChar char="•"/>
            </a:pPr>
            <a:r>
              <a:rPr lang="cs-CZ" sz="2200" b="1" dirty="0"/>
              <a:t>Jedním z významných trendů ekonomicky a kulturně vyspělého světa (země OECD) v posledních zhruba třech desetiletích je růst </a:t>
            </a:r>
            <a:r>
              <a:rPr lang="cs-CZ" sz="2200" b="1" i="1" dirty="0"/>
              <a:t>počtu a podílu dětí narozených mimo manželství</a:t>
            </a:r>
            <a:r>
              <a:rPr lang="cs-CZ" sz="2200" dirty="0"/>
              <a:t>, tedy v tzv. </a:t>
            </a:r>
            <a:r>
              <a:rPr lang="cs-CZ" sz="2200" b="1" i="1" dirty="0"/>
              <a:t>kohabitaci.</a:t>
            </a:r>
            <a:endParaRPr lang="cs-CZ" sz="2200" dirty="0"/>
          </a:p>
          <a:p>
            <a:pPr>
              <a:buFont typeface="Arial" panose="020B0604020202020204" pitchFamily="34" charset="0"/>
              <a:buChar char="•"/>
            </a:pPr>
            <a:endParaRPr lang="cs-CZ" sz="2200" dirty="0"/>
          </a:p>
          <a:p>
            <a:pPr>
              <a:buFont typeface="Arial" panose="020B0604020202020204" pitchFamily="34" charset="0"/>
              <a:buChar char="•"/>
            </a:pPr>
            <a:r>
              <a:rPr lang="cs-CZ" sz="2200" dirty="0"/>
              <a:t>Prudký růst tohoto ukazatele </a:t>
            </a:r>
            <a:r>
              <a:rPr lang="cs-CZ" sz="2200" b="1" dirty="0"/>
              <a:t>od 60. let probíhal nejprve v protestantských státech severní Evropy a Islandu</a:t>
            </a:r>
            <a:r>
              <a:rPr lang="cs-CZ" sz="2200" dirty="0"/>
              <a:t>, částečně také na Novém Zélandu, v Kanadě a několika dalších vyspělých zemích. </a:t>
            </a:r>
          </a:p>
          <a:p>
            <a:pPr>
              <a:buFont typeface="Arial" panose="020B0604020202020204" pitchFamily="34" charset="0"/>
              <a:buChar char="•"/>
            </a:pPr>
            <a:endParaRPr lang="cs-CZ" sz="2200" dirty="0"/>
          </a:p>
          <a:p>
            <a:pPr>
              <a:buFont typeface="Arial" panose="020B0604020202020204" pitchFamily="34" charset="0"/>
              <a:buChar char="•"/>
            </a:pPr>
            <a:r>
              <a:rPr lang="cs-CZ" sz="2200" b="1" dirty="0"/>
              <a:t>Většina ostatních zemí se přidala později</a:t>
            </a:r>
            <a:r>
              <a:rPr lang="cs-CZ" sz="2200" dirty="0"/>
              <a:t>, přičemž největší nárůst zaznamenaly Nizozemsko, Norsko a Slovinsko - v těchto zemích se podíl dětí narozených mimo manželství zvýšil od roku 1970 o zhruba 50 procentních bodů. </a:t>
            </a:r>
          </a:p>
        </p:txBody>
      </p:sp>
    </p:spTree>
    <p:extLst>
      <p:ext uri="{BB962C8B-B14F-4D97-AF65-F5344CB8AC3E}">
        <p14:creationId xmlns:p14="http://schemas.microsoft.com/office/powerpoint/2010/main" val="345476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445092"/>
            <a:ext cx="10753200" cy="4139998"/>
          </a:xfrm>
        </p:spPr>
        <p:txBody>
          <a:bodyPr/>
          <a:lstStyle/>
          <a:p>
            <a:pPr>
              <a:buFont typeface="Arial" panose="020B0604020202020204" pitchFamily="34" charset="0"/>
              <a:buChar char="•"/>
            </a:pPr>
            <a:r>
              <a:rPr lang="cs-CZ" sz="2400" b="1" dirty="0"/>
              <a:t>Nejvyšší podíly </a:t>
            </a:r>
            <a:r>
              <a:rPr lang="cs-CZ" sz="2400" dirty="0"/>
              <a:t>v posledních letech vykazují </a:t>
            </a:r>
            <a:r>
              <a:rPr lang="cs-CZ" sz="2400" b="1" dirty="0"/>
              <a:t>velmi rychle rostoucí Chile, Mexiko či Francie</a:t>
            </a:r>
            <a:r>
              <a:rPr lang="cs-CZ" sz="2400" dirty="0"/>
              <a:t>, dále Skandinávské země, které však spíše stagnují. </a:t>
            </a:r>
          </a:p>
          <a:p>
            <a:pPr>
              <a:buFont typeface="Arial" panose="020B0604020202020204" pitchFamily="34" charset="0"/>
              <a:buChar char="•"/>
            </a:pPr>
            <a:endParaRPr lang="cs-CZ" sz="2400" dirty="0"/>
          </a:p>
          <a:p>
            <a:pPr>
              <a:buFont typeface="Arial" panose="020B0604020202020204" pitchFamily="34" charset="0"/>
              <a:buChar char="•"/>
            </a:pPr>
            <a:r>
              <a:rPr lang="cs-CZ" sz="2400" dirty="0"/>
              <a:t>Podobně na tom jsou i </a:t>
            </a:r>
            <a:r>
              <a:rPr lang="cs-CZ" sz="2400" b="1" dirty="0"/>
              <a:t>některé státy bývalého východního bloku</a:t>
            </a:r>
            <a:r>
              <a:rPr lang="cs-CZ" sz="2400" dirty="0"/>
              <a:t>, u nich tento nárůst souvisí patrně s </a:t>
            </a:r>
            <a:r>
              <a:rPr lang="cs-CZ" sz="2400" b="1" dirty="0"/>
              <a:t>významnými změnami reprodukčního chování, společenských, kulturních a ekonomických zvyklostí </a:t>
            </a:r>
            <a:r>
              <a:rPr lang="cs-CZ" sz="2400" dirty="0"/>
              <a:t>(Slovinsko, Bulharsko, Estonsko, Česká republika). </a:t>
            </a:r>
          </a:p>
          <a:p>
            <a:pPr>
              <a:buFont typeface="Arial" panose="020B0604020202020204" pitchFamily="34" charset="0"/>
              <a:buChar char="•"/>
            </a:pPr>
            <a:endParaRPr lang="cs-CZ" sz="2400" dirty="0"/>
          </a:p>
          <a:p>
            <a:pPr>
              <a:buFont typeface="Arial" panose="020B0604020202020204" pitchFamily="34" charset="0"/>
              <a:buChar char="•"/>
            </a:pPr>
            <a:r>
              <a:rPr lang="cs-CZ" sz="2400" b="1" dirty="0"/>
              <a:t>Velmi nízké hodnoty </a:t>
            </a:r>
            <a:r>
              <a:rPr lang="cs-CZ" sz="2400" dirty="0"/>
              <a:t>se zatím vyskytují </a:t>
            </a:r>
            <a:r>
              <a:rPr lang="cs-CZ" sz="2400" b="1" dirty="0"/>
              <a:t>v silně religiózně založených státech </a:t>
            </a:r>
            <a:r>
              <a:rPr lang="cs-CZ" sz="2400" dirty="0"/>
              <a:t>jako Japonsko, Korea a Turecko (2-3 %).</a:t>
            </a:r>
          </a:p>
          <a:p>
            <a:endParaRPr lang="cs-CZ" dirty="0"/>
          </a:p>
        </p:txBody>
      </p:sp>
    </p:spTree>
    <p:extLst>
      <p:ext uri="{BB962C8B-B14F-4D97-AF65-F5344CB8AC3E}">
        <p14:creationId xmlns:p14="http://schemas.microsoft.com/office/powerpoint/2010/main" val="43940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694349" y="868218"/>
            <a:ext cx="9945941" cy="4715113"/>
          </a:xfrm>
          <a:prstGeom prst="rect">
            <a:avLst/>
          </a:prstGeom>
        </p:spPr>
      </p:pic>
    </p:spTree>
    <p:extLst>
      <p:ext uri="{BB962C8B-B14F-4D97-AF65-F5344CB8AC3E}">
        <p14:creationId xmlns:p14="http://schemas.microsoft.com/office/powerpoint/2010/main" val="66823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489527" y="350983"/>
            <a:ext cx="11092873" cy="6031344"/>
          </a:xfrm>
        </p:spPr>
        <p:txBody>
          <a:bodyPr/>
          <a:lstStyle/>
          <a:p>
            <a:r>
              <a:rPr lang="cs-CZ" sz="2000" b="1" dirty="0"/>
              <a:t>Česká republika</a:t>
            </a:r>
            <a:r>
              <a:rPr lang="cs-CZ" sz="2000" dirty="0"/>
              <a:t> zaznamenala během </a:t>
            </a:r>
            <a:r>
              <a:rPr lang="cs-CZ" sz="2000" b="1" dirty="0"/>
              <a:t>posledních 20 let z hlediska procesu porodnosti a reprodukčních vzorců</a:t>
            </a:r>
            <a:r>
              <a:rPr lang="cs-CZ" sz="2000" dirty="0"/>
              <a:t> velké a poměrně </a:t>
            </a:r>
            <a:r>
              <a:rPr lang="cs-CZ" sz="2000" b="1" dirty="0"/>
              <a:t>rychlé proměny s významným dopadem</a:t>
            </a:r>
            <a:r>
              <a:rPr lang="cs-CZ" sz="2000" dirty="0"/>
              <a:t>. </a:t>
            </a:r>
          </a:p>
          <a:p>
            <a:endParaRPr lang="cs-CZ" sz="2000" dirty="0"/>
          </a:p>
          <a:p>
            <a:r>
              <a:rPr lang="cs-CZ" sz="2000" dirty="0"/>
              <a:t>Nejvýrazněji se tato transformace projevila </a:t>
            </a:r>
            <a:r>
              <a:rPr lang="cs-CZ" sz="2000" b="1" dirty="0"/>
              <a:t>posunem fáze zakládání rodiny do vyššího věku </a:t>
            </a:r>
            <a:r>
              <a:rPr lang="cs-CZ" sz="2000" dirty="0"/>
              <a:t>a </a:t>
            </a:r>
            <a:r>
              <a:rPr lang="cs-CZ" sz="2000" b="1" dirty="0"/>
              <a:t>poklesem</a:t>
            </a:r>
            <a:r>
              <a:rPr lang="cs-CZ" sz="2000" dirty="0"/>
              <a:t> transverzálních ukazatelů charakterizujících </a:t>
            </a:r>
            <a:r>
              <a:rPr lang="cs-CZ" sz="2000" b="1" dirty="0"/>
              <a:t>úroveň plodnosti na jednu z nejnižších hodnot</a:t>
            </a:r>
            <a:r>
              <a:rPr lang="cs-CZ" sz="2000" dirty="0"/>
              <a:t>. </a:t>
            </a:r>
          </a:p>
          <a:p>
            <a:endParaRPr lang="cs-CZ" sz="2000" dirty="0"/>
          </a:p>
          <a:p>
            <a:r>
              <a:rPr lang="cs-CZ" sz="2000" dirty="0"/>
              <a:t>Naposledy byla úhrnná plodnost vyšší, než hodnota udávaná pro zachování prosté produkce (tedy 2,1) s ohledem na tehdejší úmrtnostní poměry v roce 1979, kdy činila 2,29 dítěte na ženu. </a:t>
            </a:r>
          </a:p>
          <a:p>
            <a:endParaRPr lang="cs-CZ" sz="2000" dirty="0"/>
          </a:p>
          <a:p>
            <a:r>
              <a:rPr lang="cs-CZ" sz="2000" b="1" dirty="0"/>
              <a:t>Od roku 1995 se po celé jedno desetiletí hodnoty úhrnné plodnosti pohybovaly pod hodnotou 1,3</a:t>
            </a:r>
            <a:r>
              <a:rPr lang="cs-CZ" sz="2000" dirty="0"/>
              <a:t>, což je hranice vymezující populace s extrémně nízkou plodností, přičemž </a:t>
            </a:r>
            <a:r>
              <a:rPr lang="cs-CZ" sz="2000" b="1" dirty="0"/>
              <a:t>nejnižší byla zaznamenána v roce 1999, a to 1,13. </a:t>
            </a:r>
          </a:p>
          <a:p>
            <a:endParaRPr lang="cs-CZ" dirty="0"/>
          </a:p>
        </p:txBody>
      </p:sp>
    </p:spTree>
    <p:extLst>
      <p:ext uri="{BB962C8B-B14F-4D97-AF65-F5344CB8AC3E}">
        <p14:creationId xmlns:p14="http://schemas.microsoft.com/office/powerpoint/2010/main" val="2381231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507999"/>
            <a:ext cx="10753200" cy="5551055"/>
          </a:xfrm>
        </p:spPr>
        <p:txBody>
          <a:bodyPr/>
          <a:lstStyle/>
          <a:p>
            <a:pPr>
              <a:buFont typeface="Arial" panose="020B0604020202020204" pitchFamily="34" charset="0"/>
              <a:buChar char="•"/>
            </a:pPr>
            <a:r>
              <a:rPr lang="cs-CZ" sz="2400" b="1" dirty="0"/>
              <a:t>1) Přirozený pohyb (někdy také přirozená měna) </a:t>
            </a:r>
            <a:r>
              <a:rPr lang="cs-CZ" sz="2400" dirty="0"/>
              <a:t>je výsledkem přirozeného rozmnožování a umírání lidí. Podle vztahů těchto procesů se jedná buď o </a:t>
            </a:r>
            <a:r>
              <a:rPr lang="cs-CZ" sz="2400" b="1" dirty="0"/>
              <a:t>přirozený přírůstek, nebo o úbytek obyvatelstva</a:t>
            </a:r>
            <a:r>
              <a:rPr lang="cs-CZ" sz="2400" dirty="0"/>
              <a:t>. Zahrnuje populační procesy, které souvisí s:</a:t>
            </a:r>
          </a:p>
          <a:p>
            <a:pPr lvl="0"/>
            <a:r>
              <a:rPr lang="cs-CZ" sz="2400" b="1" dirty="0"/>
              <a:t>rozmnožováním – proces </a:t>
            </a:r>
            <a:r>
              <a:rPr lang="cs-CZ" sz="2400" b="1" i="1" dirty="0"/>
              <a:t>porodnosti</a:t>
            </a:r>
            <a:r>
              <a:rPr lang="cs-CZ" sz="2400" b="1" dirty="0"/>
              <a:t>,</a:t>
            </a:r>
          </a:p>
          <a:p>
            <a:pPr lvl="0"/>
            <a:r>
              <a:rPr lang="cs-CZ" sz="2400" b="1" dirty="0"/>
              <a:t>umíráním – proces </a:t>
            </a:r>
            <a:r>
              <a:rPr lang="cs-CZ" sz="2400" b="1" i="1" dirty="0"/>
              <a:t>úmrtnosti</a:t>
            </a:r>
            <a:r>
              <a:rPr lang="cs-CZ" sz="2400" b="1" dirty="0"/>
              <a:t>.</a:t>
            </a:r>
          </a:p>
          <a:p>
            <a:pPr marL="72000" indent="0">
              <a:buNone/>
            </a:pPr>
            <a:endParaRPr lang="cs-CZ" sz="2400" dirty="0"/>
          </a:p>
          <a:p>
            <a:pPr>
              <a:buFont typeface="Arial" panose="020B0604020202020204" pitchFamily="34" charset="0"/>
              <a:buChar char="•"/>
            </a:pPr>
            <a:r>
              <a:rPr lang="cs-CZ" sz="2400" dirty="0"/>
              <a:t>K dalším populačním procesům, jež mohou do značné míry ovlivnit základní procesy, avšak nevstupují přímo do bilance přirozeného pohybu, patří zejména </a:t>
            </a:r>
            <a:r>
              <a:rPr lang="cs-CZ" sz="2400" b="1" i="1" dirty="0"/>
              <a:t>sňatečnost, rozvodovost</a:t>
            </a:r>
            <a:r>
              <a:rPr lang="cs-CZ" sz="2400" b="1" dirty="0"/>
              <a:t> a </a:t>
            </a:r>
            <a:r>
              <a:rPr lang="cs-CZ" sz="2400" b="1" i="1" dirty="0"/>
              <a:t>potratovost</a:t>
            </a:r>
            <a:r>
              <a:rPr lang="cs-CZ" sz="2400" dirty="0"/>
              <a:t>.</a:t>
            </a:r>
          </a:p>
        </p:txBody>
      </p:sp>
    </p:spTree>
    <p:extLst>
      <p:ext uri="{BB962C8B-B14F-4D97-AF65-F5344CB8AC3E}">
        <p14:creationId xmlns:p14="http://schemas.microsoft.com/office/powerpoint/2010/main" val="72746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17236" y="480291"/>
            <a:ext cx="10955964" cy="5351709"/>
          </a:xfrm>
        </p:spPr>
        <p:txBody>
          <a:bodyPr/>
          <a:lstStyle/>
          <a:p>
            <a:r>
              <a:rPr lang="cs-CZ" sz="2000" b="1" dirty="0"/>
              <a:t>Od roku 2000 se hodnota úhrnné plodnosti začala postupně zvyšov</a:t>
            </a:r>
            <a:r>
              <a:rPr lang="cs-CZ" sz="2000" dirty="0"/>
              <a:t>at. V roce 2010 dosáhla 1,49 dítěte na ženu, </a:t>
            </a:r>
            <a:r>
              <a:rPr lang="cs-CZ" sz="2000" b="1" dirty="0"/>
              <a:t>v roce 2018 tato hodnota činila již 1,71 dítěte na ženu</a:t>
            </a:r>
            <a:r>
              <a:rPr lang="cs-CZ" sz="2000" dirty="0"/>
              <a:t>. </a:t>
            </a:r>
          </a:p>
          <a:p>
            <a:r>
              <a:rPr lang="cs-CZ" sz="2000" dirty="0"/>
              <a:t>Nadále došlo k </a:t>
            </a:r>
            <a:r>
              <a:rPr lang="cs-CZ" sz="2000" b="1" dirty="0"/>
              <a:t>převýšení intenzity plodnosti žen ve věkové skupině nad 30 let vůči ženám 25 letým a mladším</a:t>
            </a:r>
            <a:r>
              <a:rPr lang="cs-CZ" sz="2000" dirty="0"/>
              <a:t>. </a:t>
            </a:r>
          </a:p>
          <a:p>
            <a:r>
              <a:rPr lang="cs-CZ" sz="2000" b="1" dirty="0"/>
              <a:t>Poprvé se tak stalo v roce 2002</a:t>
            </a:r>
            <a:r>
              <a:rPr lang="cs-CZ" sz="2000" dirty="0"/>
              <a:t>, kdy zároveň došlo k poklesu plodnosti věkové skupiny 15-19 let. </a:t>
            </a:r>
          </a:p>
          <a:p>
            <a:r>
              <a:rPr lang="cs-CZ" sz="2000" dirty="0"/>
              <a:t>Rostoucí intenzita plodnosti ve vyšším věku vedla k </a:t>
            </a:r>
            <a:r>
              <a:rPr lang="cs-CZ" sz="2000" b="1" dirty="0"/>
              <a:t>růstu průměrného věku matek při narození dítěte</a:t>
            </a:r>
            <a:r>
              <a:rPr lang="cs-CZ" sz="2000" dirty="0"/>
              <a:t>. </a:t>
            </a:r>
          </a:p>
          <a:p>
            <a:r>
              <a:rPr lang="cs-CZ" sz="2000" dirty="0"/>
              <a:t>Zatímco </a:t>
            </a:r>
            <a:r>
              <a:rPr lang="cs-CZ" sz="2000" b="1" dirty="0"/>
              <a:t>v roce 1993 byla maximální plodnost ve věku 22 let, v roce 2010 to bylo již 30 let</a:t>
            </a:r>
            <a:r>
              <a:rPr lang="cs-CZ" sz="2000" dirty="0"/>
              <a:t>. </a:t>
            </a:r>
          </a:p>
          <a:p>
            <a:r>
              <a:rPr lang="cs-CZ" sz="2000" dirty="0"/>
              <a:t>Z dlouhodobých průzkumů však lze usoudit, že </a:t>
            </a:r>
            <a:r>
              <a:rPr lang="cs-CZ" sz="2000" b="1" dirty="0"/>
              <a:t>věk maximální plodnosti matek již po několik let dosahuje fáze stagnace a nezvyšuje se</a:t>
            </a:r>
            <a:r>
              <a:rPr lang="cs-CZ" sz="2000" dirty="0"/>
              <a:t>. </a:t>
            </a:r>
          </a:p>
          <a:p>
            <a:pPr marL="72000" indent="0">
              <a:buNone/>
            </a:pPr>
            <a:endParaRPr lang="cs-CZ" dirty="0"/>
          </a:p>
          <a:p>
            <a:endParaRPr lang="cs-CZ" dirty="0"/>
          </a:p>
        </p:txBody>
      </p:sp>
    </p:spTree>
    <p:extLst>
      <p:ext uri="{BB962C8B-B14F-4D97-AF65-F5344CB8AC3E}">
        <p14:creationId xmlns:p14="http://schemas.microsoft.com/office/powerpoint/2010/main" val="4265392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096654" y="1641249"/>
            <a:ext cx="7952509" cy="4418061"/>
          </a:xfrm>
          <a:prstGeom prst="rect">
            <a:avLst/>
          </a:prstGeom>
        </p:spPr>
      </p:pic>
      <p:sp>
        <p:nvSpPr>
          <p:cNvPr id="4" name="TextovéPole 3"/>
          <p:cNvSpPr txBox="1"/>
          <p:nvPr/>
        </p:nvSpPr>
        <p:spPr>
          <a:xfrm>
            <a:off x="794327" y="526473"/>
            <a:ext cx="10807895" cy="1200329"/>
          </a:xfrm>
          <a:prstGeom prst="rect">
            <a:avLst/>
          </a:prstGeom>
          <a:noFill/>
        </p:spPr>
        <p:txBody>
          <a:bodyPr wrap="none" rtlCol="0">
            <a:spAutoFit/>
          </a:bodyPr>
          <a:lstStyle/>
          <a:p>
            <a:pPr algn="ctr"/>
            <a:r>
              <a:rPr lang="cs-CZ" dirty="0"/>
              <a:t>Míry plodnosti prvního pořadí žen narozených ve vybraných letech (generace) </a:t>
            </a:r>
          </a:p>
          <a:p>
            <a:pPr algn="ctr"/>
            <a:r>
              <a:rPr lang="cs-CZ" dirty="0"/>
              <a:t>v České republice (stav k roku 2008)</a:t>
            </a:r>
            <a:endParaRPr lang="cs-CZ" b="1" dirty="0"/>
          </a:p>
          <a:p>
            <a:endParaRPr lang="cs-CZ" dirty="0"/>
          </a:p>
        </p:txBody>
      </p:sp>
    </p:spTree>
    <p:extLst>
      <p:ext uri="{BB962C8B-B14F-4D97-AF65-F5344CB8AC3E}">
        <p14:creationId xmlns:p14="http://schemas.microsoft.com/office/powerpoint/2010/main" val="1476563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28073" y="480291"/>
            <a:ext cx="10845127" cy="5351709"/>
          </a:xfrm>
        </p:spPr>
        <p:txBody>
          <a:bodyPr/>
          <a:lstStyle/>
          <a:p>
            <a:r>
              <a:rPr lang="cs-CZ" sz="2400" dirty="0"/>
              <a:t>Obrázek ukazuje, hovoří se také o struktuře žen podle počtu </a:t>
            </a:r>
            <a:r>
              <a:rPr lang="cs-CZ" sz="2400" dirty="0" err="1"/>
              <a:t>dětí</a:t>
            </a:r>
            <a:r>
              <a:rPr lang="cs-CZ" sz="2400" b="1" dirty="0" err="1"/>
              <a:t>jakým</a:t>
            </a:r>
            <a:r>
              <a:rPr lang="cs-CZ" sz="2400" b="1" dirty="0"/>
              <a:t> způsobem se v čase měnila míra plodnosti prvního pořadí žen čtyř generací (stav k roku 2008); </a:t>
            </a:r>
            <a:r>
              <a:rPr lang="cs-CZ" sz="2400" dirty="0"/>
              <a:t>, resp. parity. </a:t>
            </a:r>
          </a:p>
          <a:p>
            <a:r>
              <a:rPr lang="cs-CZ" sz="2400" dirty="0"/>
              <a:t>Zatímco </a:t>
            </a:r>
            <a:r>
              <a:rPr lang="cs-CZ" sz="2400" b="1" dirty="0"/>
              <a:t>ženy narozené v roce 1970 dosáhly maximální plodnosti prvního pořadí kolem 21. roku života </a:t>
            </a:r>
            <a:r>
              <a:rPr lang="cs-CZ" sz="2400" dirty="0"/>
              <a:t>(na tisíc žen připadalo zhruba 180 dětí), </a:t>
            </a:r>
            <a:r>
              <a:rPr lang="cs-CZ" sz="2400" b="1" dirty="0"/>
              <a:t>ženy narozené v roce 1977 tohoto vrcholu dosáhly téměř o 8 let později, tedy průměrně ve 29 letech. </a:t>
            </a:r>
          </a:p>
          <a:p>
            <a:r>
              <a:rPr lang="cs-CZ" sz="2400" b="1" dirty="0"/>
              <a:t>Ženy narozené v roce 1980 nemají v grafu uvedenu maximální plodnost </a:t>
            </a:r>
            <a:r>
              <a:rPr lang="cs-CZ" sz="2400" dirty="0"/>
              <a:t>prvního pořadí, </a:t>
            </a:r>
            <a:r>
              <a:rPr lang="cs-CZ" sz="2400" b="1" dirty="0"/>
              <a:t>jelikož v roce 2008 ještě vrcholu nedosáhly</a:t>
            </a:r>
            <a:r>
              <a:rPr lang="cs-CZ" sz="2400" dirty="0"/>
              <a:t>.</a:t>
            </a:r>
          </a:p>
        </p:txBody>
      </p:sp>
    </p:spTree>
    <p:extLst>
      <p:ext uri="{BB962C8B-B14F-4D97-AF65-F5344CB8AC3E}">
        <p14:creationId xmlns:p14="http://schemas.microsoft.com/office/powerpoint/2010/main" val="26186559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1835596" y="1287104"/>
            <a:ext cx="8426003" cy="4708371"/>
          </a:xfrm>
          <a:prstGeom prst="rect">
            <a:avLst/>
          </a:prstGeom>
        </p:spPr>
      </p:pic>
      <p:sp>
        <p:nvSpPr>
          <p:cNvPr id="4" name="TextovéPole 3"/>
          <p:cNvSpPr txBox="1"/>
          <p:nvPr/>
        </p:nvSpPr>
        <p:spPr>
          <a:xfrm>
            <a:off x="1043709" y="639080"/>
            <a:ext cx="9637254" cy="830997"/>
          </a:xfrm>
          <a:prstGeom prst="rect">
            <a:avLst/>
          </a:prstGeom>
          <a:noFill/>
        </p:spPr>
        <p:txBody>
          <a:bodyPr wrap="none" rtlCol="0">
            <a:spAutoFit/>
          </a:bodyPr>
          <a:lstStyle/>
          <a:p>
            <a:r>
              <a:rPr lang="cs-CZ" dirty="0"/>
              <a:t>Míry plodnosti podle věku ženy ve vybraných letech v České republice</a:t>
            </a:r>
            <a:endParaRPr lang="cs-CZ" b="1" dirty="0"/>
          </a:p>
          <a:p>
            <a:endParaRPr lang="cs-CZ" dirty="0"/>
          </a:p>
        </p:txBody>
      </p:sp>
    </p:spTree>
    <p:extLst>
      <p:ext uri="{BB962C8B-B14F-4D97-AF65-F5344CB8AC3E}">
        <p14:creationId xmlns:p14="http://schemas.microsoft.com/office/powerpoint/2010/main" val="324675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28073" y="498764"/>
            <a:ext cx="10845127" cy="5333236"/>
          </a:xfrm>
        </p:spPr>
        <p:txBody>
          <a:bodyPr/>
          <a:lstStyle/>
          <a:p>
            <a:r>
              <a:rPr lang="cs-CZ" sz="2000" dirty="0"/>
              <a:t>Pro srovnání je přiložen také obrázek, který ukazuje </a:t>
            </a:r>
            <a:r>
              <a:rPr lang="cs-CZ" sz="2000" b="1" dirty="0"/>
              <a:t>údaje plodnosti žen podle věku ve vybraných letech</a:t>
            </a:r>
            <a:r>
              <a:rPr lang="cs-CZ" sz="2000" dirty="0"/>
              <a:t>. </a:t>
            </a:r>
          </a:p>
          <a:p>
            <a:r>
              <a:rPr lang="cs-CZ" sz="2000" b="1" dirty="0"/>
              <a:t>Zatímco v roce 1991 byla maximální míra plodnosti u žen kolem 20. roku života </a:t>
            </a:r>
            <a:r>
              <a:rPr lang="cs-CZ" sz="2000" dirty="0"/>
              <a:t>(tedy ženy narozené v roce 1970-71), v</a:t>
            </a:r>
            <a:r>
              <a:rPr lang="cs-CZ" sz="2000" b="1" dirty="0"/>
              <a:t> roce 2008 dosahovaly této maximální plodnosti až ženy ve svých 30 letech</a:t>
            </a:r>
            <a:r>
              <a:rPr lang="cs-CZ" sz="2000" dirty="0"/>
              <a:t>. </a:t>
            </a:r>
          </a:p>
          <a:p>
            <a:r>
              <a:rPr lang="cs-CZ" sz="2000" dirty="0"/>
              <a:t>Tento stav se v posledním desetiletí již nijak významně nezměnil, </a:t>
            </a:r>
            <a:r>
              <a:rPr lang="cs-CZ" sz="2000" b="1" dirty="0"/>
              <a:t>maximální plodnost se ustálila kolem třicátého roku života žen</a:t>
            </a:r>
            <a:r>
              <a:rPr lang="cs-CZ" sz="2000" dirty="0"/>
              <a:t>. </a:t>
            </a:r>
          </a:p>
          <a:p>
            <a:r>
              <a:rPr lang="cs-CZ" sz="2000" dirty="0"/>
              <a:t>Rovněž lze zpozorovat, že </a:t>
            </a:r>
            <a:r>
              <a:rPr lang="cs-CZ" sz="2000" b="1" dirty="0"/>
              <a:t>na přelomu století bylo dosaženo tzv. demografického dna, kdy při maximální plodnosti na 1000 žen připadalo pouze 100 dětí</a:t>
            </a:r>
            <a:r>
              <a:rPr lang="cs-CZ" sz="2000" dirty="0"/>
              <a:t>. </a:t>
            </a:r>
          </a:p>
          <a:p>
            <a:endParaRPr lang="cs-CZ" sz="2000" dirty="0"/>
          </a:p>
          <a:p>
            <a:r>
              <a:rPr lang="cs-CZ" sz="2000" dirty="0"/>
              <a:t>Tyto procesy </a:t>
            </a:r>
            <a:r>
              <a:rPr lang="cs-CZ" sz="2000" b="1" dirty="0"/>
              <a:t>souvisejí velmi úzce s 2. demografickým přechodem</a:t>
            </a:r>
            <a:r>
              <a:rPr lang="cs-CZ" sz="2000" dirty="0"/>
              <a:t>. </a:t>
            </a:r>
          </a:p>
        </p:txBody>
      </p:sp>
    </p:spTree>
    <p:extLst>
      <p:ext uri="{BB962C8B-B14F-4D97-AF65-F5344CB8AC3E}">
        <p14:creationId xmlns:p14="http://schemas.microsoft.com/office/powerpoint/2010/main" val="3641650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Dynamika obyvatelstva I.</a:t>
            </a:r>
          </a:p>
        </p:txBody>
      </p:sp>
      <p:sp>
        <p:nvSpPr>
          <p:cNvPr id="3" name="Nadpis 2"/>
          <p:cNvSpPr>
            <a:spLocks noGrp="1"/>
          </p:cNvSpPr>
          <p:nvPr>
            <p:ph type="title"/>
          </p:nvPr>
        </p:nvSpPr>
        <p:spPr>
          <a:xfrm>
            <a:off x="720000" y="378255"/>
            <a:ext cx="10753200" cy="451576"/>
          </a:xfrm>
        </p:spPr>
        <p:txBody>
          <a:bodyPr/>
          <a:lstStyle/>
          <a:p>
            <a:pPr algn="ctr"/>
            <a:r>
              <a:rPr lang="cs-CZ" dirty="0"/>
              <a:t>Úmrtnost</a:t>
            </a:r>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720000" y="979055"/>
                <a:ext cx="10753200" cy="4852945"/>
              </a:xfrm>
            </p:spPr>
            <p:txBody>
              <a:bodyPr/>
              <a:lstStyle/>
              <a:p>
                <a:r>
                  <a:rPr lang="cs-CZ" sz="2400" b="1" i="1" dirty="0"/>
                  <a:t>Úmrtnost</a:t>
                </a:r>
                <a:r>
                  <a:rPr lang="cs-CZ" sz="2400" b="1" dirty="0"/>
                  <a:t> (</a:t>
                </a:r>
                <a:r>
                  <a:rPr lang="cs-CZ" sz="2400" b="1" i="1" dirty="0"/>
                  <a:t>mortalita</a:t>
                </a:r>
                <a:r>
                  <a:rPr lang="cs-CZ" sz="2400" b="1" dirty="0"/>
                  <a:t>) </a:t>
                </a:r>
                <a:r>
                  <a:rPr lang="cs-CZ" sz="2400" dirty="0"/>
                  <a:t>je druhou rozhodující složkou přirozeného pohybu obyvatel. Úmrtí se historicky stalo první událostí, o kterou se demografie začala zajímat, respektive o úmrtí jako hromadný jev, tedy proces vymírání určité populace.</a:t>
                </a:r>
              </a:p>
              <a:p>
                <a:r>
                  <a:rPr lang="cs-CZ" sz="2400" dirty="0"/>
                  <a:t>Nejobecnějším ukazatelem intenzity úmrtnosti je </a:t>
                </a:r>
                <a:r>
                  <a:rPr lang="cs-CZ" sz="2400" b="1" i="1" dirty="0"/>
                  <a:t>hrubá míra úmrtnosti</a:t>
                </a:r>
                <a:r>
                  <a:rPr lang="cs-CZ" sz="2400" b="1" dirty="0"/>
                  <a:t> </a:t>
                </a:r>
                <a:r>
                  <a:rPr lang="cs-CZ" sz="2400" dirty="0"/>
                  <a:t>(</a:t>
                </a:r>
                <a:r>
                  <a:rPr lang="cs-CZ" sz="2400" dirty="0" err="1"/>
                  <a:t>hmu</a:t>
                </a:r>
                <a:r>
                  <a:rPr lang="cs-CZ" sz="2400" dirty="0"/>
                  <a:t>), která vyjadřuje počet zemřelých na 1000 obyvatel středního stavu.</a:t>
                </a:r>
              </a:p>
              <a:p>
                <a:endParaRPr lang="cs-CZ" sz="2400" dirty="0"/>
              </a:p>
              <a:p>
                <a:pPr marL="72000" indent="0" algn="ctr">
                  <a:buNone/>
                </a:pPr>
                <a14:m>
                  <m:oMath xmlns:m="http://schemas.openxmlformats.org/officeDocument/2006/math">
                    <m:r>
                      <a:rPr lang="cs-CZ" sz="2400" b="1" i="1">
                        <a:latin typeface="Cambria Math" panose="02040503050406030204" pitchFamily="18" charset="0"/>
                      </a:rPr>
                      <m:t>𝒉𝒎𝒖</m:t>
                    </m:r>
                    <m:r>
                      <a:rPr lang="cs-CZ" sz="2400" b="1">
                        <a:latin typeface="Cambria Math" panose="02040503050406030204" pitchFamily="18" charset="0"/>
                      </a:rPr>
                      <m:t>=</m:t>
                    </m:r>
                    <m:f>
                      <m:fPr>
                        <m:ctrlPr>
                          <a:rPr lang="cs-CZ" sz="2400" b="1" i="1">
                            <a:latin typeface="Cambria Math" panose="02040503050406030204" pitchFamily="18" charset="0"/>
                          </a:rPr>
                        </m:ctrlPr>
                      </m:fPr>
                      <m:num>
                        <m:r>
                          <a:rPr lang="cs-CZ" sz="2400" b="1" i="1">
                            <a:latin typeface="Cambria Math" panose="02040503050406030204" pitchFamily="18" charset="0"/>
                          </a:rPr>
                          <m:t>𝐌</m:t>
                        </m:r>
                      </m:num>
                      <m:den>
                        <m:bar>
                          <m:barPr>
                            <m:pos m:val="top"/>
                            <m:ctrlPr>
                              <a:rPr lang="cs-CZ" sz="2400" b="1" i="1">
                                <a:latin typeface="Cambria Math" panose="02040503050406030204" pitchFamily="18" charset="0"/>
                              </a:rPr>
                            </m:ctrlPr>
                          </m:barPr>
                          <m:e>
                            <m:r>
                              <a:rPr lang="cs-CZ" sz="2400" b="1" i="1">
                                <a:latin typeface="Cambria Math" panose="02040503050406030204" pitchFamily="18" charset="0"/>
                              </a:rPr>
                              <m:t>𝑺</m:t>
                            </m:r>
                          </m:e>
                        </m:bar>
                      </m:den>
                    </m:f>
                    <m:r>
                      <a:rPr lang="cs-CZ" sz="2400" b="1" i="1">
                        <a:latin typeface="Cambria Math" panose="02040503050406030204" pitchFamily="18" charset="0"/>
                      </a:rPr>
                      <m:t>∗</m:t>
                    </m:r>
                    <m:r>
                      <a:rPr lang="cs-CZ" sz="2400" b="1" i="1">
                        <a:latin typeface="Cambria Math" panose="02040503050406030204" pitchFamily="18" charset="0"/>
                      </a:rPr>
                      <m:t>𝟏𝟎𝟎𝟎</m:t>
                    </m:r>
                  </m:oMath>
                </a14:m>
                <a:r>
                  <a:rPr lang="cs-CZ" sz="2400" b="1" dirty="0"/>
                  <a:t> </a:t>
                </a:r>
                <a:r>
                  <a:rPr lang="cs-CZ" sz="2400" dirty="0"/>
                  <a:t>(‰)</a:t>
                </a:r>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720000" y="979055"/>
                <a:ext cx="10753200" cy="4852945"/>
              </a:xfrm>
              <a:blipFill>
                <a:blip r:embed="rId2"/>
                <a:stretch>
                  <a:fillRect l="-907"/>
                </a:stretch>
              </a:blipFill>
            </p:spPr>
            <p:txBody>
              <a:bodyPr/>
              <a:lstStyle/>
              <a:p>
                <a:r>
                  <a:rPr lang="cs-CZ">
                    <a:noFill/>
                  </a:rPr>
                  <a:t> </a:t>
                </a:r>
              </a:p>
            </p:txBody>
          </p:sp>
        </mc:Fallback>
      </mc:AlternateContent>
    </p:spTree>
    <p:extLst>
      <p:ext uri="{BB962C8B-B14F-4D97-AF65-F5344CB8AC3E}">
        <p14:creationId xmlns:p14="http://schemas.microsoft.com/office/powerpoint/2010/main" val="3659335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406399"/>
            <a:ext cx="10753200" cy="5689601"/>
          </a:xfrm>
        </p:spPr>
        <p:txBody>
          <a:bodyPr/>
          <a:lstStyle/>
          <a:p>
            <a:pPr>
              <a:buFont typeface="Arial" panose="020B0604020202020204" pitchFamily="34" charset="0"/>
              <a:buChar char="•"/>
            </a:pPr>
            <a:r>
              <a:rPr lang="cs-CZ" sz="2200" b="1" dirty="0"/>
              <a:t>Charakteristickým rysem vývoje úmrtnosti ve světových rozměrech je její klesající tendence. </a:t>
            </a:r>
          </a:p>
          <a:p>
            <a:pPr>
              <a:buFont typeface="Arial" panose="020B0604020202020204" pitchFamily="34" charset="0"/>
              <a:buChar char="•"/>
            </a:pPr>
            <a:r>
              <a:rPr lang="cs-CZ" sz="2200" dirty="0"/>
              <a:t>Za posledních </a:t>
            </a:r>
            <a:r>
              <a:rPr lang="cs-CZ" sz="2200" b="1" dirty="0"/>
              <a:t>téměř sedm desetiletí </a:t>
            </a:r>
            <a:r>
              <a:rPr lang="cs-CZ" sz="2200" dirty="0"/>
              <a:t>se </a:t>
            </a:r>
            <a:r>
              <a:rPr lang="cs-CZ" sz="2200" b="1" dirty="0"/>
              <a:t>úmrtnost snížila na méně než polovinu výchozích hodnot</a:t>
            </a:r>
            <a:r>
              <a:rPr lang="cs-CZ" sz="2200" dirty="0"/>
              <a:t>, a to především díky </a:t>
            </a:r>
            <a:r>
              <a:rPr lang="cs-CZ" sz="2200" b="1" dirty="0"/>
              <a:t>zlepšení zdravotní péče a celkovému růstu životní úrovně obyvatelstva</a:t>
            </a:r>
            <a:r>
              <a:rPr lang="cs-CZ" sz="2200" dirty="0"/>
              <a:t>. </a:t>
            </a:r>
          </a:p>
          <a:p>
            <a:pPr>
              <a:buFont typeface="Arial" panose="020B0604020202020204" pitchFamily="34" charset="0"/>
              <a:buChar char="•"/>
            </a:pPr>
            <a:r>
              <a:rPr lang="cs-CZ" sz="2200" dirty="0"/>
              <a:t>Zkvalitnění zdravotní péče se </a:t>
            </a:r>
            <a:r>
              <a:rPr lang="cs-CZ" sz="2200" b="1" dirty="0"/>
              <a:t>nejvíce projevilo na africkém kontinentě</a:t>
            </a:r>
            <a:r>
              <a:rPr lang="cs-CZ" sz="2200" dirty="0"/>
              <a:t>, kde ještě kolem roku </a:t>
            </a:r>
            <a:r>
              <a:rPr lang="cs-CZ" sz="2200" b="1" dirty="0"/>
              <a:t>1950 dosahovala hrubá míra úmrtnosti téměř 30 ‰. </a:t>
            </a:r>
          </a:p>
          <a:p>
            <a:pPr>
              <a:buFont typeface="Arial" panose="020B0604020202020204" pitchFamily="34" charset="0"/>
              <a:buChar char="•"/>
            </a:pPr>
            <a:r>
              <a:rPr lang="cs-CZ" sz="2200" dirty="0"/>
              <a:t>Obdobně na tom byla Asie, kde se však již na počátku 70. let začal projevovat ekonomický růst a s ním spojená rostoucí kvalita zmíněné zdravotní péče. </a:t>
            </a:r>
          </a:p>
          <a:p>
            <a:pPr>
              <a:buFont typeface="Arial" panose="020B0604020202020204" pitchFamily="34" charset="0"/>
              <a:buChar char="•"/>
            </a:pPr>
            <a:r>
              <a:rPr lang="cs-CZ" sz="2200" b="1" dirty="0"/>
              <a:t>Po roce 2010 se hodnoty u všech kontinentů (kromě Evropy) dostaly již pod hranici 10 ‰.</a:t>
            </a:r>
          </a:p>
        </p:txBody>
      </p:sp>
    </p:spTree>
    <p:extLst>
      <p:ext uri="{BB962C8B-B14F-4D97-AF65-F5344CB8AC3E}">
        <p14:creationId xmlns:p14="http://schemas.microsoft.com/office/powerpoint/2010/main" val="1803524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795038" y="1662545"/>
            <a:ext cx="10809804" cy="3602181"/>
          </a:xfrm>
          <a:prstGeom prst="rect">
            <a:avLst/>
          </a:prstGeom>
        </p:spPr>
      </p:pic>
      <p:sp>
        <p:nvSpPr>
          <p:cNvPr id="4" name="TextovéPole 3"/>
          <p:cNvSpPr txBox="1"/>
          <p:nvPr/>
        </p:nvSpPr>
        <p:spPr>
          <a:xfrm>
            <a:off x="720000" y="618836"/>
            <a:ext cx="11152092" cy="461665"/>
          </a:xfrm>
          <a:prstGeom prst="rect">
            <a:avLst/>
          </a:prstGeom>
          <a:noFill/>
        </p:spPr>
        <p:txBody>
          <a:bodyPr wrap="none" rtlCol="0">
            <a:spAutoFit/>
          </a:bodyPr>
          <a:lstStyle/>
          <a:p>
            <a:r>
              <a:rPr lang="cs-CZ" dirty="0"/>
              <a:t>Svět – základní charakteristiky úmrtnosti a související charakteristiky v roce 2018</a:t>
            </a:r>
          </a:p>
        </p:txBody>
      </p:sp>
    </p:spTree>
    <p:extLst>
      <p:ext uri="{BB962C8B-B14F-4D97-AF65-F5344CB8AC3E}">
        <p14:creationId xmlns:p14="http://schemas.microsoft.com/office/powerpoint/2010/main" val="2128180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528219"/>
            <a:ext cx="10753200" cy="5558545"/>
          </a:xfrm>
        </p:spPr>
        <p:txBody>
          <a:bodyPr/>
          <a:lstStyle/>
          <a:p>
            <a:pPr>
              <a:buFont typeface="Arial" panose="020B0604020202020204" pitchFamily="34" charset="0"/>
              <a:buChar char="•"/>
            </a:pPr>
            <a:r>
              <a:rPr lang="cs-CZ" sz="2400" b="1" dirty="0"/>
              <a:t>Největší míru úmrtnosti lze v posledních letech pozorovat v </a:t>
            </a:r>
            <a:r>
              <a:rPr lang="cs-CZ" sz="2400" b="1" u="sng" dirty="0"/>
              <a:t>Evropě</a:t>
            </a:r>
            <a:r>
              <a:rPr lang="cs-CZ" sz="2400" b="1" dirty="0"/>
              <a:t> </a:t>
            </a:r>
            <a:r>
              <a:rPr lang="cs-CZ" sz="2400" dirty="0"/>
              <a:t>(hodnoty kolem 11 ‰, v pomyslném žebříčku vystřídala po dlouhou dobu vedoucí Afriku) a předpokládá se, že </a:t>
            </a:r>
            <a:r>
              <a:rPr lang="cs-CZ" sz="2400" b="1" dirty="0"/>
              <a:t>čísla se budou zvyšovat</a:t>
            </a:r>
            <a:r>
              <a:rPr lang="cs-CZ" sz="2400" dirty="0"/>
              <a:t>. </a:t>
            </a:r>
          </a:p>
          <a:p>
            <a:pPr>
              <a:buFont typeface="Arial" panose="020B0604020202020204" pitchFamily="34" charset="0"/>
              <a:buChar char="•"/>
            </a:pPr>
            <a:endParaRPr lang="cs-CZ" sz="2400" dirty="0"/>
          </a:p>
          <a:p>
            <a:pPr>
              <a:buFont typeface="Arial" panose="020B0604020202020204" pitchFamily="34" charset="0"/>
              <a:buChar char="•"/>
            </a:pPr>
            <a:r>
              <a:rPr lang="cs-CZ" sz="2400" b="1" dirty="0"/>
              <a:t>Důvodem</a:t>
            </a:r>
            <a:r>
              <a:rPr lang="cs-CZ" sz="2400" dirty="0"/>
              <a:t> není zhoršující se zdravotní péče, ale </a:t>
            </a:r>
            <a:r>
              <a:rPr lang="cs-CZ" sz="2400" b="1" dirty="0"/>
              <a:t>stárnutí populace</a:t>
            </a:r>
            <a:r>
              <a:rPr lang="cs-CZ" sz="2400" dirty="0"/>
              <a:t>. Evropa, jakožto „nejstarší“ kontinent začíná tento jev pociťovat. </a:t>
            </a:r>
          </a:p>
          <a:p>
            <a:pPr>
              <a:buFont typeface="Arial" panose="020B0604020202020204" pitchFamily="34" charset="0"/>
              <a:buChar char="•"/>
            </a:pPr>
            <a:endParaRPr lang="cs-CZ" sz="2400" dirty="0"/>
          </a:p>
          <a:p>
            <a:pPr>
              <a:buFont typeface="Arial" panose="020B0604020202020204" pitchFamily="34" charset="0"/>
              <a:buChar char="•"/>
            </a:pPr>
            <a:r>
              <a:rPr lang="cs-CZ" sz="2400" b="1" dirty="0"/>
              <a:t>Lze předpokládat, že ostatní kontinenty budou také výrazněji stárnout</a:t>
            </a:r>
            <a:r>
              <a:rPr lang="cs-CZ" sz="2400" dirty="0"/>
              <a:t>, což se zatím netýká Afriky, kde stále převažuje progresivní, tedy dětská složka populace.</a:t>
            </a:r>
          </a:p>
        </p:txBody>
      </p:sp>
    </p:spTree>
    <p:extLst>
      <p:ext uri="{BB962C8B-B14F-4D97-AF65-F5344CB8AC3E}">
        <p14:creationId xmlns:p14="http://schemas.microsoft.com/office/powerpoint/2010/main" val="358558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303220" y="788053"/>
            <a:ext cx="7459616" cy="5372601"/>
          </a:xfrm>
          <a:prstGeom prst="rect">
            <a:avLst/>
          </a:prstGeom>
        </p:spPr>
      </p:pic>
      <p:sp>
        <p:nvSpPr>
          <p:cNvPr id="4" name="TextovéPole 3"/>
          <p:cNvSpPr txBox="1"/>
          <p:nvPr/>
        </p:nvSpPr>
        <p:spPr>
          <a:xfrm>
            <a:off x="1514764" y="175491"/>
            <a:ext cx="9317038" cy="461665"/>
          </a:xfrm>
          <a:prstGeom prst="rect">
            <a:avLst/>
          </a:prstGeom>
          <a:noFill/>
        </p:spPr>
        <p:txBody>
          <a:bodyPr wrap="none" rtlCol="0">
            <a:spAutoFit/>
          </a:bodyPr>
          <a:lstStyle/>
          <a:p>
            <a:r>
              <a:rPr lang="cs-CZ" dirty="0"/>
              <a:t>Vývoj a predikce hrubé míry úmrtnosti ve světě v letech 1950-2050</a:t>
            </a:r>
          </a:p>
        </p:txBody>
      </p:sp>
    </p:spTree>
    <p:extLst>
      <p:ext uri="{BB962C8B-B14F-4D97-AF65-F5344CB8AC3E}">
        <p14:creationId xmlns:p14="http://schemas.microsoft.com/office/powerpoint/2010/main" val="3220064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480291"/>
            <a:ext cx="10753200" cy="5551054"/>
          </a:xfrm>
        </p:spPr>
        <p:txBody>
          <a:bodyPr/>
          <a:lstStyle/>
          <a:p>
            <a:pPr>
              <a:buFont typeface="Arial" panose="020B0604020202020204" pitchFamily="34" charset="0"/>
              <a:buChar char="•"/>
            </a:pPr>
            <a:r>
              <a:rPr lang="cs-CZ" sz="2000" b="1" dirty="0"/>
              <a:t>2) Mechanický pohyb (mobilita) zahrnuje všechny prostorové přesuny obyvatelstva</a:t>
            </a:r>
            <a:r>
              <a:rPr lang="cs-CZ" sz="2000" dirty="0"/>
              <a:t>. Největší pozornost je věnována </a:t>
            </a:r>
            <a:r>
              <a:rPr lang="cs-CZ" sz="2000" b="1" dirty="0"/>
              <a:t>migračním pohybům </a:t>
            </a:r>
            <a:r>
              <a:rPr lang="cs-CZ" sz="2000" dirty="0"/>
              <a:t>zahrnujících </a:t>
            </a:r>
            <a:r>
              <a:rPr lang="cs-CZ" sz="2000" b="1" i="1" dirty="0"/>
              <a:t>imigraci </a:t>
            </a:r>
            <a:r>
              <a:rPr lang="cs-CZ" sz="2000" b="1" dirty="0"/>
              <a:t>a</a:t>
            </a:r>
            <a:r>
              <a:rPr lang="cs-CZ" sz="2000" b="1" i="1" dirty="0"/>
              <a:t> emigraci</a:t>
            </a:r>
            <a:r>
              <a:rPr lang="cs-CZ" sz="2000" b="1" dirty="0"/>
              <a:t> </a:t>
            </a:r>
            <a:r>
              <a:rPr lang="cs-CZ" sz="2000" dirty="0"/>
              <a:t>obyvatel. </a:t>
            </a:r>
          </a:p>
          <a:p>
            <a:pPr>
              <a:buFont typeface="Arial" panose="020B0604020202020204" pitchFamily="34" charset="0"/>
              <a:buChar char="•"/>
            </a:pPr>
            <a:r>
              <a:rPr lang="cs-CZ" sz="2000" dirty="0"/>
              <a:t>Podle poměru těchto složek dochází buď k</a:t>
            </a:r>
            <a:r>
              <a:rPr lang="cs-CZ" sz="2000" b="1" dirty="0"/>
              <a:t> migračnímu přírůstku, nebo úbytku obyvatelstva</a:t>
            </a:r>
            <a:r>
              <a:rPr lang="cs-CZ" sz="2000" dirty="0"/>
              <a:t>.</a:t>
            </a:r>
          </a:p>
          <a:p>
            <a:pPr>
              <a:buFont typeface="Arial" panose="020B0604020202020204" pitchFamily="34" charset="0"/>
              <a:buChar char="•"/>
            </a:pPr>
            <a:endParaRPr lang="cs-CZ" sz="2000" dirty="0"/>
          </a:p>
          <a:p>
            <a:pPr>
              <a:buFont typeface="Arial" panose="020B0604020202020204" pitchFamily="34" charset="0"/>
              <a:buChar char="•"/>
            </a:pPr>
            <a:r>
              <a:rPr lang="cs-CZ" sz="2000" b="1" dirty="0"/>
              <a:t>Dílčími součástmi mechanického pohybu jsou:</a:t>
            </a:r>
          </a:p>
          <a:p>
            <a:pPr>
              <a:buFontTx/>
              <a:buChar char="-"/>
            </a:pPr>
            <a:r>
              <a:rPr lang="cs-CZ" sz="2000" dirty="0"/>
              <a:t>Migrace (stěhování)</a:t>
            </a:r>
          </a:p>
          <a:p>
            <a:pPr>
              <a:buFontTx/>
              <a:buChar char="-"/>
            </a:pPr>
            <a:r>
              <a:rPr lang="cs-CZ" sz="2000" dirty="0"/>
              <a:t>Pravidelný pohyb (denní dojížďka za prací a do škol)</a:t>
            </a:r>
          </a:p>
          <a:p>
            <a:pPr>
              <a:buFontTx/>
              <a:buChar char="-"/>
            </a:pPr>
            <a:r>
              <a:rPr lang="cs-CZ" sz="2000" dirty="0"/>
              <a:t>Dočasný pohyb (sezónní pohyby, příp. nedenní dojížďka za prací, příp. do internátních škol, vysokých škol...)</a:t>
            </a:r>
          </a:p>
          <a:p>
            <a:pPr>
              <a:buFontTx/>
              <a:buChar char="-"/>
            </a:pPr>
            <a:r>
              <a:rPr lang="cs-CZ" sz="2000" dirty="0"/>
              <a:t>Nepravidelný pohyb (rekreace, služební cesty, nákupy, služby…)</a:t>
            </a:r>
          </a:p>
          <a:p>
            <a:pPr>
              <a:buFont typeface="Arial" panose="020B0604020202020204" pitchFamily="34" charset="0"/>
              <a:buChar char="•"/>
            </a:pPr>
            <a:endParaRPr lang="cs-CZ" sz="2000" dirty="0"/>
          </a:p>
        </p:txBody>
      </p:sp>
    </p:spTree>
    <p:extLst>
      <p:ext uri="{BB962C8B-B14F-4D97-AF65-F5344CB8AC3E}">
        <p14:creationId xmlns:p14="http://schemas.microsoft.com/office/powerpoint/2010/main" val="36698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213632" y="721706"/>
            <a:ext cx="7743168" cy="5429712"/>
          </a:xfrm>
          <a:prstGeom prst="rect">
            <a:avLst/>
          </a:prstGeom>
        </p:spPr>
      </p:pic>
      <p:sp>
        <p:nvSpPr>
          <p:cNvPr id="4" name="TextovéPole 3"/>
          <p:cNvSpPr txBox="1"/>
          <p:nvPr/>
        </p:nvSpPr>
        <p:spPr>
          <a:xfrm>
            <a:off x="1398163" y="157018"/>
            <a:ext cx="9374105" cy="830997"/>
          </a:xfrm>
          <a:prstGeom prst="rect">
            <a:avLst/>
          </a:prstGeom>
          <a:noFill/>
        </p:spPr>
        <p:txBody>
          <a:bodyPr wrap="none" rtlCol="0">
            <a:spAutoFit/>
          </a:bodyPr>
          <a:lstStyle/>
          <a:p>
            <a:r>
              <a:rPr lang="cs-CZ" dirty="0"/>
              <a:t>Vývoj a predikce hrubé míry úmrtnosti v Evropě v letech 1950-2050</a:t>
            </a:r>
          </a:p>
          <a:p>
            <a:endParaRPr lang="cs-CZ" dirty="0"/>
          </a:p>
        </p:txBody>
      </p:sp>
    </p:spTree>
    <p:extLst>
      <p:ext uri="{BB962C8B-B14F-4D97-AF65-F5344CB8AC3E}">
        <p14:creationId xmlns:p14="http://schemas.microsoft.com/office/powerpoint/2010/main" val="3455163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461818"/>
            <a:ext cx="10753200" cy="5370182"/>
          </a:xfrm>
        </p:spPr>
        <p:txBody>
          <a:bodyPr/>
          <a:lstStyle/>
          <a:p>
            <a:pPr>
              <a:buFont typeface="Arial" panose="020B0604020202020204" pitchFamily="34" charset="0"/>
              <a:buChar char="•"/>
            </a:pPr>
            <a:r>
              <a:rPr lang="cs-CZ" sz="2400" dirty="0"/>
              <a:t>Zřejmé jsou rozdíly mezi zeměmi západní a východní Evropy. </a:t>
            </a:r>
          </a:p>
          <a:p>
            <a:pPr>
              <a:buFont typeface="Arial" panose="020B0604020202020204" pitchFamily="34" charset="0"/>
              <a:buChar char="•"/>
            </a:pPr>
            <a:endParaRPr lang="cs-CZ" sz="2400" dirty="0"/>
          </a:p>
          <a:p>
            <a:pPr>
              <a:buFont typeface="Arial" panose="020B0604020202020204" pitchFamily="34" charset="0"/>
              <a:buChar char="•"/>
            </a:pPr>
            <a:r>
              <a:rPr lang="cs-CZ" sz="2400" dirty="0"/>
              <a:t>Zatímco na </a:t>
            </a:r>
            <a:r>
              <a:rPr lang="cs-CZ" sz="2400" b="1" dirty="0"/>
              <a:t>počátku 50. let byla vyšší hrubá míra úmrtnosti zaznamenána v zemích se socialistickým zřízením</a:t>
            </a:r>
            <a:r>
              <a:rPr lang="cs-CZ" sz="2400" dirty="0"/>
              <a:t>, již </a:t>
            </a:r>
            <a:r>
              <a:rPr lang="cs-CZ" sz="2400" b="1" dirty="0"/>
              <a:t>během jedné dekády došlo k výraznému poklesu</a:t>
            </a:r>
            <a:r>
              <a:rPr lang="cs-CZ" sz="2400" dirty="0"/>
              <a:t> až k hranici 9 promile (z původních 12,5). </a:t>
            </a:r>
          </a:p>
          <a:p>
            <a:pPr>
              <a:buFont typeface="Arial" panose="020B0604020202020204" pitchFamily="34" charset="0"/>
              <a:buChar char="•"/>
            </a:pPr>
            <a:endParaRPr lang="cs-CZ" sz="2400" dirty="0"/>
          </a:p>
          <a:p>
            <a:pPr>
              <a:buFont typeface="Arial" panose="020B0604020202020204" pitchFamily="34" charset="0"/>
              <a:buChar char="•"/>
            </a:pPr>
            <a:r>
              <a:rPr lang="cs-CZ" sz="2400" dirty="0"/>
              <a:t>Důvody skutečně výrazného poklesu v 60. letech bylo nové společenské klima plné nadšení, aktivity a interpersonální blízkosti („soudružství“), spolu s mohutným rozmachem vzdělávacích aktivit a imunizačních opatření.</a:t>
            </a:r>
          </a:p>
        </p:txBody>
      </p:sp>
    </p:spTree>
    <p:extLst>
      <p:ext uri="{BB962C8B-B14F-4D97-AF65-F5344CB8AC3E}">
        <p14:creationId xmlns:p14="http://schemas.microsoft.com/office/powerpoint/2010/main" val="691243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85090" y="785091"/>
            <a:ext cx="10688109" cy="5046909"/>
          </a:xfrm>
        </p:spPr>
        <p:txBody>
          <a:bodyPr/>
          <a:lstStyle/>
          <a:p>
            <a:pPr>
              <a:buFont typeface="Arial" panose="020B0604020202020204" pitchFamily="34" charset="0"/>
              <a:buChar char="•"/>
            </a:pPr>
            <a:r>
              <a:rPr lang="cs-CZ" b="1" dirty="0"/>
              <a:t>Mimořádná pozornost </a:t>
            </a:r>
            <a:r>
              <a:rPr lang="cs-CZ" dirty="0"/>
              <a:t>je v rámci mortality přisuzována </a:t>
            </a:r>
            <a:r>
              <a:rPr lang="cs-CZ" b="1" dirty="0"/>
              <a:t>úmrtnosti dětí</a:t>
            </a:r>
            <a:r>
              <a:rPr lang="cs-CZ" dirty="0"/>
              <a:t>, kde se vyvíjí úsilí o poznání její příčiny a snahy o její snížení. Statisticky se vykazuje především:</a:t>
            </a:r>
          </a:p>
          <a:p>
            <a:pPr>
              <a:buFont typeface="Arial" panose="020B0604020202020204" pitchFamily="34" charset="0"/>
              <a:buChar char="•"/>
            </a:pPr>
            <a:endParaRPr lang="cs-CZ" dirty="0"/>
          </a:p>
          <a:p>
            <a:pPr lvl="0"/>
            <a:r>
              <a:rPr lang="cs-CZ" dirty="0"/>
              <a:t>dětská úmrtnost do 5 let věku (nebo ve věku 5-14 let),</a:t>
            </a:r>
          </a:p>
          <a:p>
            <a:pPr lvl="0"/>
            <a:r>
              <a:rPr lang="cs-CZ" b="1" dirty="0"/>
              <a:t>kojenecká úmrtnost (do 1 roku dítěte),</a:t>
            </a:r>
          </a:p>
          <a:p>
            <a:pPr lvl="0"/>
            <a:r>
              <a:rPr lang="cs-CZ" dirty="0"/>
              <a:t>novorozenecká úmrtnost (0 - 27 dní stáří dítěte).</a:t>
            </a:r>
          </a:p>
          <a:p>
            <a:endParaRPr lang="cs-CZ" dirty="0"/>
          </a:p>
        </p:txBody>
      </p:sp>
    </p:spTree>
    <p:extLst>
      <p:ext uri="{BB962C8B-B14F-4D97-AF65-F5344CB8AC3E}">
        <p14:creationId xmlns:p14="http://schemas.microsoft.com/office/powerpoint/2010/main" val="2287496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720000" y="526473"/>
                <a:ext cx="10753200" cy="5305527"/>
              </a:xfrm>
            </p:spPr>
            <p:txBody>
              <a:bodyPr/>
              <a:lstStyle/>
              <a:p>
                <a:r>
                  <a:rPr lang="cs-CZ" sz="2400" dirty="0"/>
                  <a:t>Pro měření </a:t>
                </a:r>
                <a:r>
                  <a:rPr lang="cs-CZ" sz="2400" b="1" i="1" dirty="0"/>
                  <a:t>kojenecké úmrtnosti</a:t>
                </a:r>
                <a:r>
                  <a:rPr lang="cs-CZ" sz="2400" b="1" dirty="0"/>
                  <a:t> </a:t>
                </a:r>
                <a:r>
                  <a:rPr lang="cs-CZ" sz="2400" dirty="0"/>
                  <a:t>(ku) se užívá ukazatel zvaný </a:t>
                </a:r>
                <a:r>
                  <a:rPr lang="cs-CZ" sz="2400" b="1" i="1" dirty="0"/>
                  <a:t>kvocient kojenecké úmrtnosti</a:t>
                </a:r>
                <a:r>
                  <a:rPr lang="cs-CZ" sz="2400" dirty="0"/>
                  <a:t>, který je definován jako počet zemřelých ve stáří do jednoho roku na 1000 živě narozených téhož kalendářního roku.</a:t>
                </a:r>
              </a:p>
              <a:p>
                <a:pPr marL="72000" indent="0" algn="ctr">
                  <a:buNone/>
                </a:pPr>
                <a14:m>
                  <m:oMath xmlns:m="http://schemas.openxmlformats.org/officeDocument/2006/math">
                    <m:r>
                      <a:rPr lang="cs-CZ" sz="2400" b="1" i="1">
                        <a:latin typeface="Cambria Math" panose="02040503050406030204" pitchFamily="18" charset="0"/>
                      </a:rPr>
                      <m:t>𝒌𝒖</m:t>
                    </m:r>
                    <m:r>
                      <a:rPr lang="cs-CZ" sz="2400" b="1">
                        <a:latin typeface="Cambria Math" panose="02040503050406030204" pitchFamily="18" charset="0"/>
                      </a:rPr>
                      <m:t>=</m:t>
                    </m:r>
                    <m:f>
                      <m:fPr>
                        <m:ctrlPr>
                          <a:rPr lang="cs-CZ" sz="2400" b="1" i="1">
                            <a:latin typeface="Cambria Math" panose="02040503050406030204" pitchFamily="18" charset="0"/>
                          </a:rPr>
                        </m:ctrlPr>
                      </m:fPr>
                      <m:num>
                        <m:sSub>
                          <m:sSubPr>
                            <m:ctrlPr>
                              <a:rPr lang="cs-CZ" sz="2400" b="1" i="1">
                                <a:latin typeface="Cambria Math" panose="02040503050406030204" pitchFamily="18" charset="0"/>
                              </a:rPr>
                            </m:ctrlPr>
                          </m:sSubPr>
                          <m:e>
                            <m:r>
                              <a:rPr lang="cs-CZ" sz="2400" b="1" i="1">
                                <a:latin typeface="Cambria Math" panose="02040503050406030204" pitchFamily="18" charset="0"/>
                              </a:rPr>
                              <m:t>𝑫</m:t>
                            </m:r>
                          </m:e>
                          <m:sub>
                            <m:r>
                              <a:rPr lang="cs-CZ" sz="2400" b="1" i="1">
                                <a:latin typeface="Cambria Math" panose="02040503050406030204" pitchFamily="18" charset="0"/>
                              </a:rPr>
                              <m:t>𝟎</m:t>
                            </m:r>
                          </m:sub>
                        </m:sSub>
                      </m:num>
                      <m:den>
                        <m:sSup>
                          <m:sSupPr>
                            <m:ctrlPr>
                              <a:rPr lang="cs-CZ" sz="2400" b="1" i="1">
                                <a:latin typeface="Cambria Math" panose="02040503050406030204" pitchFamily="18" charset="0"/>
                              </a:rPr>
                            </m:ctrlPr>
                          </m:sSupPr>
                          <m:e>
                            <m:r>
                              <a:rPr lang="cs-CZ" sz="2400" b="1" i="1">
                                <a:latin typeface="Cambria Math" panose="02040503050406030204" pitchFamily="18" charset="0"/>
                              </a:rPr>
                              <m:t>𝑵</m:t>
                            </m:r>
                          </m:e>
                          <m:sup>
                            <m:r>
                              <a:rPr lang="cs-CZ" sz="2400" b="1" i="1">
                                <a:latin typeface="Cambria Math" panose="02040503050406030204" pitchFamily="18" charset="0"/>
                              </a:rPr>
                              <m:t>𝒗</m:t>
                            </m:r>
                          </m:sup>
                        </m:sSup>
                      </m:den>
                    </m:f>
                    <m:r>
                      <a:rPr lang="cs-CZ" sz="2400" b="1" i="1">
                        <a:latin typeface="Cambria Math" panose="02040503050406030204" pitchFamily="18" charset="0"/>
                      </a:rPr>
                      <m:t>∗</m:t>
                    </m:r>
                    <m:r>
                      <a:rPr lang="cs-CZ" sz="2400" b="1" i="1">
                        <a:latin typeface="Cambria Math" panose="02040503050406030204" pitchFamily="18" charset="0"/>
                      </a:rPr>
                      <m:t>𝟏𝟎𝟎𝟎</m:t>
                    </m:r>
                    <m:r>
                      <a:rPr lang="cs-CZ" sz="2400" b="1" i="1">
                        <a:latin typeface="Cambria Math" panose="02040503050406030204" pitchFamily="18" charset="0"/>
                      </a:rPr>
                      <m:t> (</m:t>
                    </m:r>
                    <m:r>
                      <a:rPr lang="cs-CZ" sz="2400">
                        <a:latin typeface="Cambria Math" panose="02040503050406030204" pitchFamily="18" charset="0"/>
                      </a:rPr>
                      <m:t>‰</m:t>
                    </m:r>
                  </m:oMath>
                </a14:m>
                <a:r>
                  <a:rPr lang="cs-CZ" sz="2400" dirty="0"/>
                  <a:t>)</a:t>
                </a:r>
              </a:p>
              <a:p>
                <a:endParaRPr lang="cs-CZ" sz="2400" dirty="0"/>
              </a:p>
              <a:p>
                <a:r>
                  <a:rPr lang="cs-CZ" sz="2400" b="1" dirty="0"/>
                  <a:t> </a:t>
                </a:r>
                <a:r>
                  <a:rPr lang="cs-CZ" sz="2400" dirty="0"/>
                  <a:t>Obdobným způsobem se vypočte </a:t>
                </a:r>
                <a:r>
                  <a:rPr lang="cs-CZ" sz="2400" b="1" i="1" dirty="0"/>
                  <a:t>kvocient novorozenecké úmrtnosti</a:t>
                </a:r>
                <a:r>
                  <a:rPr lang="cs-CZ" sz="2400" b="1" dirty="0"/>
                  <a:t> </a:t>
                </a:r>
                <a:r>
                  <a:rPr lang="cs-CZ" sz="2400" dirty="0"/>
                  <a:t>(nu), tedy počet zemřelých v průběhu prvních 28 dní po porodu na 1000 živě narozených téhož kalendářního roku. </a:t>
                </a:r>
              </a:p>
              <a:p>
                <a:pPr marL="72000" indent="0" algn="ctr">
                  <a:buNone/>
                </a:pPr>
                <a14:m>
                  <m:oMath xmlns:m="http://schemas.openxmlformats.org/officeDocument/2006/math">
                    <m:r>
                      <a:rPr lang="cs-CZ" sz="2400" b="1" i="1">
                        <a:latin typeface="Cambria Math" panose="02040503050406030204" pitchFamily="18" charset="0"/>
                      </a:rPr>
                      <m:t>𝒏𝒖</m:t>
                    </m:r>
                    <m:r>
                      <a:rPr lang="cs-CZ" sz="2400" b="1">
                        <a:latin typeface="Cambria Math" panose="02040503050406030204" pitchFamily="18" charset="0"/>
                      </a:rPr>
                      <m:t>=</m:t>
                    </m:r>
                    <m:f>
                      <m:fPr>
                        <m:ctrlPr>
                          <a:rPr lang="cs-CZ" sz="2400" b="1" i="1">
                            <a:latin typeface="Cambria Math" panose="02040503050406030204" pitchFamily="18" charset="0"/>
                          </a:rPr>
                        </m:ctrlPr>
                      </m:fPr>
                      <m:num>
                        <m:sSub>
                          <m:sSubPr>
                            <m:ctrlPr>
                              <a:rPr lang="cs-CZ" sz="2400" b="1" i="1">
                                <a:latin typeface="Cambria Math" panose="02040503050406030204" pitchFamily="18" charset="0"/>
                              </a:rPr>
                            </m:ctrlPr>
                          </m:sSubPr>
                          <m:e>
                            <m:r>
                              <a:rPr lang="cs-CZ" sz="2400" b="1" i="1">
                                <a:latin typeface="Cambria Math" panose="02040503050406030204" pitchFamily="18" charset="0"/>
                              </a:rPr>
                              <m:t>𝑫</m:t>
                            </m:r>
                          </m:e>
                          <m:sub>
                            <m:r>
                              <a:rPr lang="cs-CZ" sz="2400" b="1" i="1">
                                <a:latin typeface="Cambria Math" panose="02040503050406030204" pitchFamily="18" charset="0"/>
                              </a:rPr>
                              <m:t>𝟎</m:t>
                            </m:r>
                            <m:r>
                              <a:rPr lang="cs-CZ" sz="2400" b="1" i="1">
                                <a:latin typeface="Cambria Math" panose="02040503050406030204" pitchFamily="18" charset="0"/>
                              </a:rPr>
                              <m:t>−</m:t>
                            </m:r>
                            <m:r>
                              <a:rPr lang="cs-CZ" sz="2400" b="1" i="1">
                                <a:latin typeface="Cambria Math" panose="02040503050406030204" pitchFamily="18" charset="0"/>
                              </a:rPr>
                              <m:t>𝟐𝟕</m:t>
                            </m:r>
                          </m:sub>
                        </m:sSub>
                      </m:num>
                      <m:den>
                        <m:sSup>
                          <m:sSupPr>
                            <m:ctrlPr>
                              <a:rPr lang="cs-CZ" sz="2400" b="1" i="1">
                                <a:latin typeface="Cambria Math" panose="02040503050406030204" pitchFamily="18" charset="0"/>
                              </a:rPr>
                            </m:ctrlPr>
                          </m:sSupPr>
                          <m:e>
                            <m:r>
                              <a:rPr lang="cs-CZ" sz="2400" b="1" i="1">
                                <a:latin typeface="Cambria Math" panose="02040503050406030204" pitchFamily="18" charset="0"/>
                              </a:rPr>
                              <m:t>𝑵</m:t>
                            </m:r>
                          </m:e>
                          <m:sup>
                            <m:r>
                              <a:rPr lang="cs-CZ" sz="2400" b="1" i="1">
                                <a:latin typeface="Cambria Math" panose="02040503050406030204" pitchFamily="18" charset="0"/>
                              </a:rPr>
                              <m:t>𝒗</m:t>
                            </m:r>
                          </m:sup>
                        </m:sSup>
                      </m:den>
                    </m:f>
                    <m:r>
                      <a:rPr lang="cs-CZ" sz="2400" b="1" i="1">
                        <a:latin typeface="Cambria Math" panose="02040503050406030204" pitchFamily="18" charset="0"/>
                      </a:rPr>
                      <m:t>∗</m:t>
                    </m:r>
                    <m:r>
                      <a:rPr lang="cs-CZ" sz="2400" b="1" i="1">
                        <a:latin typeface="Cambria Math" panose="02040503050406030204" pitchFamily="18" charset="0"/>
                      </a:rPr>
                      <m:t>𝟏𝟎𝟎𝟎</m:t>
                    </m:r>
                  </m:oMath>
                </a14:m>
                <a:r>
                  <a:rPr lang="cs-CZ" sz="2400" b="1" dirty="0"/>
                  <a:t> </a:t>
                </a:r>
                <a:r>
                  <a:rPr lang="cs-CZ" sz="2400" dirty="0"/>
                  <a:t>(‰)</a:t>
                </a:r>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720000" y="526473"/>
                <a:ext cx="10753200" cy="5305527"/>
              </a:xfrm>
              <a:blipFill>
                <a:blip r:embed="rId2"/>
                <a:stretch>
                  <a:fillRect l="-907" r="-1927" b="-2755"/>
                </a:stretch>
              </a:blipFill>
            </p:spPr>
            <p:txBody>
              <a:bodyPr/>
              <a:lstStyle/>
              <a:p>
                <a:r>
                  <a:rPr lang="cs-CZ">
                    <a:noFill/>
                  </a:rPr>
                  <a:t> </a:t>
                </a:r>
              </a:p>
            </p:txBody>
          </p:sp>
        </mc:Fallback>
      </mc:AlternateContent>
    </p:spTree>
    <p:extLst>
      <p:ext uri="{BB962C8B-B14F-4D97-AF65-F5344CB8AC3E}">
        <p14:creationId xmlns:p14="http://schemas.microsoft.com/office/powerpoint/2010/main" val="3657853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46545" y="517236"/>
            <a:ext cx="10826655" cy="5314764"/>
          </a:xfrm>
        </p:spPr>
        <p:txBody>
          <a:bodyPr/>
          <a:lstStyle/>
          <a:p>
            <a:pPr>
              <a:buFont typeface="Arial" panose="020B0604020202020204" pitchFamily="34" charset="0"/>
              <a:buChar char="•"/>
            </a:pPr>
            <a:endParaRPr lang="cs-CZ" sz="2400" dirty="0"/>
          </a:p>
          <a:p>
            <a:pPr>
              <a:buFont typeface="Arial" panose="020B0604020202020204" pitchFamily="34" charset="0"/>
              <a:buChar char="•"/>
            </a:pPr>
            <a:r>
              <a:rPr lang="cs-CZ" sz="2400" dirty="0"/>
              <a:t>Nejčastěji se však v praxi pracuje s </a:t>
            </a:r>
            <a:r>
              <a:rPr lang="cs-CZ" sz="2400" b="1" i="1" dirty="0"/>
              <a:t>kvocientem kojenecké úmrtnosti</a:t>
            </a:r>
            <a:r>
              <a:rPr lang="cs-CZ" sz="2400" dirty="0"/>
              <a:t>, který je k dispozici v celosvětovém měřítku a je </a:t>
            </a:r>
            <a:r>
              <a:rPr lang="cs-CZ" sz="2400" b="1" dirty="0"/>
              <a:t>považován za jednu ze základních charakteristik, jež vystihuje ekonomickou, společenskou a kulturní úroveň dané země</a:t>
            </a:r>
            <a:r>
              <a:rPr lang="cs-CZ" sz="2400" dirty="0"/>
              <a:t>. </a:t>
            </a:r>
          </a:p>
          <a:p>
            <a:pPr>
              <a:buFont typeface="Arial" panose="020B0604020202020204" pitchFamily="34" charset="0"/>
              <a:buChar char="•"/>
            </a:pPr>
            <a:endParaRPr lang="cs-CZ" sz="2400" dirty="0"/>
          </a:p>
          <a:p>
            <a:pPr>
              <a:buFont typeface="Arial" panose="020B0604020202020204" pitchFamily="34" charset="0"/>
              <a:buChar char="•"/>
            </a:pPr>
            <a:r>
              <a:rPr lang="cs-CZ" sz="2400" b="1" dirty="0"/>
              <a:t>Ve vyspělých zemích</a:t>
            </a:r>
            <a:r>
              <a:rPr lang="cs-CZ" sz="2400" dirty="0"/>
              <a:t>, které nemají významné kulturní či náboženské „předsudky“ </a:t>
            </a:r>
            <a:r>
              <a:rPr lang="cs-CZ" sz="2400" b="1" dirty="0"/>
              <a:t>je vždy vyšší u chlapců než u děvčat</a:t>
            </a:r>
            <a:r>
              <a:rPr lang="cs-CZ" sz="2400" dirty="0"/>
              <a:t>, což souvisí s biologickým faktorem poměru pohlaví při narození, které hovoří ve prospěch chlapců.</a:t>
            </a:r>
          </a:p>
          <a:p>
            <a:endParaRPr lang="cs-CZ" dirty="0"/>
          </a:p>
        </p:txBody>
      </p:sp>
    </p:spTree>
    <p:extLst>
      <p:ext uri="{BB962C8B-B14F-4D97-AF65-F5344CB8AC3E}">
        <p14:creationId xmlns:p14="http://schemas.microsoft.com/office/powerpoint/2010/main" val="2528131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1847395" y="1120840"/>
            <a:ext cx="8155587" cy="4818142"/>
          </a:xfrm>
          <a:prstGeom prst="rect">
            <a:avLst/>
          </a:prstGeom>
        </p:spPr>
      </p:pic>
      <p:sp>
        <p:nvSpPr>
          <p:cNvPr id="4" name="TextovéPole 3"/>
          <p:cNvSpPr txBox="1"/>
          <p:nvPr/>
        </p:nvSpPr>
        <p:spPr>
          <a:xfrm>
            <a:off x="1738849" y="416323"/>
            <a:ext cx="8372677" cy="830997"/>
          </a:xfrm>
          <a:prstGeom prst="rect">
            <a:avLst/>
          </a:prstGeom>
          <a:noFill/>
        </p:spPr>
        <p:txBody>
          <a:bodyPr wrap="none" rtlCol="0">
            <a:spAutoFit/>
          </a:bodyPr>
          <a:lstStyle/>
          <a:p>
            <a:r>
              <a:rPr lang="cs-CZ" dirty="0"/>
              <a:t>Specifická úmrtnost podle pohlaví a věku (modelový příklad)</a:t>
            </a:r>
          </a:p>
          <a:p>
            <a:endParaRPr lang="cs-CZ" dirty="0"/>
          </a:p>
        </p:txBody>
      </p:sp>
    </p:spTree>
    <p:extLst>
      <p:ext uri="{BB962C8B-B14F-4D97-AF65-F5344CB8AC3E}">
        <p14:creationId xmlns:p14="http://schemas.microsoft.com/office/powerpoint/2010/main" val="1248061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511886" y="720435"/>
            <a:ext cx="7186656" cy="5403273"/>
          </a:xfrm>
          <a:prstGeom prst="rect">
            <a:avLst/>
          </a:prstGeom>
        </p:spPr>
      </p:pic>
      <p:sp>
        <p:nvSpPr>
          <p:cNvPr id="4" name="TextovéPole 3"/>
          <p:cNvSpPr txBox="1"/>
          <p:nvPr/>
        </p:nvSpPr>
        <p:spPr>
          <a:xfrm>
            <a:off x="1699491" y="120073"/>
            <a:ext cx="9200532" cy="830997"/>
          </a:xfrm>
          <a:prstGeom prst="rect">
            <a:avLst/>
          </a:prstGeom>
          <a:noFill/>
        </p:spPr>
        <p:txBody>
          <a:bodyPr wrap="none" rtlCol="0">
            <a:spAutoFit/>
          </a:bodyPr>
          <a:lstStyle/>
          <a:p>
            <a:r>
              <a:rPr lang="cs-CZ" dirty="0"/>
              <a:t>Vývoj a predikce kojenecké úmrtnosti ve světě v letech 1950-2050</a:t>
            </a:r>
          </a:p>
          <a:p>
            <a:endParaRPr lang="cs-CZ" dirty="0"/>
          </a:p>
        </p:txBody>
      </p:sp>
    </p:spTree>
    <p:extLst>
      <p:ext uri="{BB962C8B-B14F-4D97-AF65-F5344CB8AC3E}">
        <p14:creationId xmlns:p14="http://schemas.microsoft.com/office/powerpoint/2010/main" val="2549116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18400" y="306548"/>
            <a:ext cx="10753200" cy="5743270"/>
          </a:xfrm>
        </p:spPr>
        <p:txBody>
          <a:bodyPr/>
          <a:lstStyle/>
          <a:p>
            <a:pPr>
              <a:buFont typeface="Arial" panose="020B0604020202020204" pitchFamily="34" charset="0"/>
              <a:buChar char="•"/>
            </a:pPr>
            <a:r>
              <a:rPr lang="cs-CZ" sz="2000" dirty="0"/>
              <a:t>Jak ukazuje předchozí obrázek, </a:t>
            </a:r>
            <a:r>
              <a:rPr lang="cs-CZ" sz="2000" b="1" dirty="0"/>
              <a:t>kojenecká úmrtnost v čase dlouhodobě výrazně klesá</a:t>
            </a:r>
            <a:r>
              <a:rPr lang="cs-CZ" sz="2000" dirty="0"/>
              <a:t>. Důvodem je </a:t>
            </a:r>
            <a:r>
              <a:rPr lang="cs-CZ" sz="2000" b="1" dirty="0"/>
              <a:t>poválečný hospodářský růst spojený mj. se zlepšující se zdravotní a sociální péčí a obecně růstem životní úrovně</a:t>
            </a:r>
            <a:r>
              <a:rPr lang="cs-CZ" sz="2000" dirty="0"/>
              <a:t>. </a:t>
            </a:r>
          </a:p>
          <a:p>
            <a:pPr>
              <a:buFont typeface="Arial" panose="020B0604020202020204" pitchFamily="34" charset="0"/>
              <a:buChar char="•"/>
            </a:pPr>
            <a:r>
              <a:rPr lang="cs-CZ" sz="2000" dirty="0"/>
              <a:t>Dynamickým pozitivním vývojem prošly a procházejí všechny kontinenty, z extrémně vysokých hodnot, překračujících v případě Asie a Afriky 150 ‰, se </a:t>
            </a:r>
            <a:r>
              <a:rPr lang="cs-CZ" sz="2000" b="1" dirty="0"/>
              <a:t>všechny kontinenty na konci 2. desetiletí tohoto století dostaly pod 50 ‰</a:t>
            </a:r>
            <a:r>
              <a:rPr lang="cs-CZ" sz="2000" dirty="0"/>
              <a:t>. </a:t>
            </a:r>
          </a:p>
          <a:p>
            <a:pPr>
              <a:buFont typeface="Arial" panose="020B0604020202020204" pitchFamily="34" charset="0"/>
              <a:buChar char="•"/>
            </a:pPr>
            <a:r>
              <a:rPr lang="cs-CZ" sz="2000" b="1" dirty="0"/>
              <a:t>Absolutně nejvíce, o 130-140 ‰ si polepšily právě Asie a Afrika</a:t>
            </a:r>
            <a:r>
              <a:rPr lang="cs-CZ" sz="2000" dirty="0"/>
              <a:t>, k </a:t>
            </a:r>
            <a:r>
              <a:rPr lang="cs-CZ" sz="2000" b="1" dirty="0"/>
              <a:t>největšímu relativnímu poklesu </a:t>
            </a:r>
            <a:r>
              <a:rPr lang="cs-CZ" sz="2000" dirty="0"/>
              <a:t>(na 1/18 původní hodnoty) došlo u </a:t>
            </a:r>
            <a:r>
              <a:rPr lang="cs-CZ" sz="2000" b="1" dirty="0"/>
              <a:t>Evropy</a:t>
            </a:r>
            <a:r>
              <a:rPr lang="cs-CZ" sz="2000" dirty="0"/>
              <a:t>, která se aktuálně zastavila na </a:t>
            </a:r>
            <a:r>
              <a:rPr lang="cs-CZ" sz="2000" b="1" dirty="0"/>
              <a:t>4 ‰</a:t>
            </a:r>
            <a:r>
              <a:rPr lang="cs-CZ" sz="2000" dirty="0"/>
              <a:t>. </a:t>
            </a:r>
          </a:p>
          <a:p>
            <a:pPr>
              <a:buFont typeface="Arial" panose="020B0604020202020204" pitchFamily="34" charset="0"/>
              <a:buChar char="•"/>
            </a:pPr>
            <a:endParaRPr lang="cs-CZ" sz="2000" dirty="0"/>
          </a:p>
          <a:p>
            <a:pPr>
              <a:buFont typeface="Arial" panose="020B0604020202020204" pitchFamily="34" charset="0"/>
              <a:buChar char="•"/>
            </a:pPr>
            <a:r>
              <a:rPr lang="cs-CZ" sz="2000" b="1" dirty="0"/>
              <a:t>Predikce do roku 2050 předpokládá další pokles u všech kontinentů na zhruba polovinu současných hodnot</a:t>
            </a:r>
            <a:r>
              <a:rPr lang="cs-CZ" sz="2000" dirty="0"/>
              <a:t>, tzn., že nejhůře na tom budou stále země saharské a subsaharské Afriky.</a:t>
            </a:r>
          </a:p>
          <a:p>
            <a:endParaRPr lang="cs-CZ" dirty="0"/>
          </a:p>
        </p:txBody>
      </p:sp>
    </p:spTree>
    <p:extLst>
      <p:ext uri="{BB962C8B-B14F-4D97-AF65-F5344CB8AC3E}">
        <p14:creationId xmlns:p14="http://schemas.microsoft.com/office/powerpoint/2010/main" val="1541400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54182" y="258618"/>
            <a:ext cx="10863600" cy="5360945"/>
          </a:xfrm>
        </p:spPr>
        <p:txBody>
          <a:bodyPr/>
          <a:lstStyle/>
          <a:p>
            <a:pPr>
              <a:buFont typeface="Arial" panose="020B0604020202020204" pitchFamily="34" charset="0"/>
              <a:buChar char="•"/>
            </a:pPr>
            <a:r>
              <a:rPr lang="cs-CZ" sz="2400" b="1" dirty="0"/>
              <a:t>Hodnoty porodnosti a úmrtnosti</a:t>
            </a:r>
            <a:r>
              <a:rPr lang="cs-CZ" sz="2400" dirty="0"/>
              <a:t>, ale i dalších dynamických charakteristik, jsou v posledních letech </a:t>
            </a:r>
            <a:r>
              <a:rPr lang="cs-CZ" sz="2400" b="1" dirty="0"/>
              <a:t>stále více ovlivňovány </a:t>
            </a:r>
            <a:r>
              <a:rPr lang="cs-CZ" sz="2400" dirty="0"/>
              <a:t>primárně </a:t>
            </a:r>
            <a:r>
              <a:rPr lang="cs-CZ" sz="2400" b="1" i="1" dirty="0"/>
              <a:t>věkovou strukturou daných populací</a:t>
            </a:r>
            <a:r>
              <a:rPr lang="cs-CZ" sz="2400" dirty="0"/>
              <a:t> a nikoliv samotnou výší počtu narozených a zemřelých. </a:t>
            </a:r>
          </a:p>
          <a:p>
            <a:pPr>
              <a:buFont typeface="Arial" panose="020B0604020202020204" pitchFamily="34" charset="0"/>
              <a:buChar char="•"/>
            </a:pPr>
            <a:endParaRPr lang="cs-CZ" sz="2400" dirty="0"/>
          </a:p>
          <a:p>
            <a:pPr>
              <a:buFont typeface="Arial" panose="020B0604020202020204" pitchFamily="34" charset="0"/>
              <a:buChar char="•"/>
            </a:pPr>
            <a:r>
              <a:rPr lang="cs-CZ" sz="2400" dirty="0"/>
              <a:t>Tento trend se nezmění ani v budoucnosti, </a:t>
            </a:r>
            <a:r>
              <a:rPr lang="cs-CZ" sz="2400" b="1" dirty="0"/>
              <a:t>silné poválečné ročníky se v Evropě dostanou do věku, kdy již budou ve zvýšené míře umírat </a:t>
            </a:r>
            <a:r>
              <a:rPr lang="cs-CZ" sz="2400" dirty="0"/>
              <a:t>a současná extrémně nízká míra úmrtnosti se bude zvyšovat. </a:t>
            </a:r>
          </a:p>
          <a:p>
            <a:pPr>
              <a:buFont typeface="Arial" panose="020B0604020202020204" pitchFamily="34" charset="0"/>
              <a:buChar char="•"/>
            </a:pPr>
            <a:endParaRPr lang="cs-CZ" sz="2400" dirty="0"/>
          </a:p>
          <a:p>
            <a:pPr>
              <a:buFont typeface="Arial" panose="020B0604020202020204" pitchFamily="34" charset="0"/>
              <a:buChar char="•"/>
            </a:pPr>
            <a:r>
              <a:rPr lang="cs-CZ" sz="2400" dirty="0"/>
              <a:t>V České republice nebo Slovensku se v budoucnu o vyšší úmrtnost postarají také populačně silné ročníky ze 70. let. </a:t>
            </a:r>
          </a:p>
          <a:p>
            <a:endParaRPr lang="cs-CZ" dirty="0"/>
          </a:p>
        </p:txBody>
      </p:sp>
    </p:spTree>
    <p:extLst>
      <p:ext uri="{BB962C8B-B14F-4D97-AF65-F5344CB8AC3E}">
        <p14:creationId xmlns:p14="http://schemas.microsoft.com/office/powerpoint/2010/main" val="3424418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28073" y="489527"/>
            <a:ext cx="10845127" cy="5643418"/>
          </a:xfrm>
        </p:spPr>
        <p:txBody>
          <a:bodyPr/>
          <a:lstStyle/>
          <a:p>
            <a:r>
              <a:rPr lang="cs-CZ" sz="2400" dirty="0"/>
              <a:t>Schopnost charakterizovat úroveň úmrtnosti má i ukazatel </a:t>
            </a:r>
            <a:r>
              <a:rPr lang="cs-CZ" sz="2400" b="1" i="1" dirty="0"/>
              <a:t>naděje dožití</a:t>
            </a:r>
            <a:r>
              <a:rPr lang="cs-CZ" sz="2400" b="1" dirty="0"/>
              <a:t> (</a:t>
            </a:r>
            <a:r>
              <a:rPr lang="cs-CZ" sz="2400" b="1" i="1" dirty="0"/>
              <a:t>střední délky života</a:t>
            </a:r>
            <a:r>
              <a:rPr lang="cs-CZ" sz="2400" b="1" dirty="0"/>
              <a:t>, někdy také </a:t>
            </a:r>
            <a:r>
              <a:rPr lang="cs-CZ" sz="2400" b="1" i="1" dirty="0"/>
              <a:t>očekávaná délka života</a:t>
            </a:r>
            <a:r>
              <a:rPr lang="cs-CZ" sz="2400" b="1" dirty="0"/>
              <a:t>)</a:t>
            </a:r>
            <a:r>
              <a:rPr lang="cs-CZ" sz="2400" dirty="0"/>
              <a:t>. </a:t>
            </a:r>
          </a:p>
          <a:p>
            <a:endParaRPr lang="cs-CZ" sz="2400" dirty="0"/>
          </a:p>
          <a:p>
            <a:r>
              <a:rPr lang="cs-CZ" sz="2400" dirty="0"/>
              <a:t>Naděje dožití vyjadřuje </a:t>
            </a:r>
            <a:r>
              <a:rPr lang="cs-CZ" sz="2400" b="1" dirty="0"/>
              <a:t>počet let, který v průměru ještě prožije osoba ve věku X</a:t>
            </a:r>
            <a:r>
              <a:rPr lang="cs-CZ" sz="2400" dirty="0"/>
              <a:t>. Jedná se o </a:t>
            </a:r>
            <a:r>
              <a:rPr lang="cs-CZ" sz="2400" b="1" dirty="0"/>
              <a:t>ukazatel hypotetický</a:t>
            </a:r>
            <a:r>
              <a:rPr lang="cs-CZ" sz="2400" dirty="0"/>
              <a:t>, vycházející z </a:t>
            </a:r>
            <a:r>
              <a:rPr lang="cs-CZ" sz="2400" b="1" dirty="0"/>
              <a:t>předpokladu zachování stávajících úmrtnostních poměrů</a:t>
            </a:r>
            <a:r>
              <a:rPr lang="cs-CZ" sz="2400" dirty="0"/>
              <a:t>, vyjadřuje úmrtnostní situaci v daném roce. </a:t>
            </a:r>
          </a:p>
          <a:p>
            <a:endParaRPr lang="cs-CZ" sz="2400" dirty="0"/>
          </a:p>
          <a:p>
            <a:r>
              <a:rPr lang="cs-CZ" sz="2400" b="1" dirty="0"/>
              <a:t>Skutečnou míru úmrtnosti </a:t>
            </a:r>
            <a:r>
              <a:rPr lang="cs-CZ" sz="2400" dirty="0"/>
              <a:t>každé jednotlivé věkové kohorty l</a:t>
            </a:r>
            <a:r>
              <a:rPr lang="cs-CZ" sz="2400" b="1" dirty="0"/>
              <a:t>ze ovšem reálně odhadnout jen velmi obtížně</a:t>
            </a:r>
            <a:r>
              <a:rPr lang="cs-CZ" sz="2400" dirty="0"/>
              <a:t>. </a:t>
            </a:r>
          </a:p>
        </p:txBody>
      </p:sp>
    </p:spTree>
    <p:extLst>
      <p:ext uri="{BB962C8B-B14F-4D97-AF65-F5344CB8AC3E}">
        <p14:creationId xmlns:p14="http://schemas.microsoft.com/office/powerpoint/2010/main" val="2026560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27636" y="620584"/>
            <a:ext cx="10753200" cy="5069016"/>
          </a:xfrm>
        </p:spPr>
        <p:txBody>
          <a:bodyPr/>
          <a:lstStyle/>
          <a:p>
            <a:pPr>
              <a:buFont typeface="Arial" panose="020B0604020202020204" pitchFamily="34" charset="0"/>
              <a:buChar char="•"/>
            </a:pPr>
            <a:r>
              <a:rPr lang="cs-CZ" sz="2400" b="1" dirty="0"/>
              <a:t>3) Sociálně-ekonomický pohyb zahrnuje přesuny obyvatelstva mezi sociálními útvary</a:t>
            </a:r>
            <a:r>
              <a:rPr lang="cs-CZ" sz="2400" dirty="0"/>
              <a:t>, jako jsou např. </a:t>
            </a:r>
            <a:r>
              <a:rPr lang="cs-CZ" sz="2400" i="1" dirty="0"/>
              <a:t>změny rodinného stavu, zaměstnání, úrovně vzdělání, sociální příslušnosti, kulturních skupin</a:t>
            </a:r>
            <a:r>
              <a:rPr lang="cs-CZ" sz="2400" dirty="0"/>
              <a:t> atd. Výsledkem jsou </a:t>
            </a:r>
            <a:r>
              <a:rPr lang="cs-CZ" sz="2400" b="1" dirty="0"/>
              <a:t>změny ve struktuře obyvatelstva podle jejich sociálních (sociokulturních) a ekonomických znaků</a:t>
            </a:r>
            <a:r>
              <a:rPr lang="cs-CZ" sz="2400" dirty="0"/>
              <a:t>. </a:t>
            </a:r>
          </a:p>
          <a:p>
            <a:pPr>
              <a:buFont typeface="Arial" panose="020B0604020202020204" pitchFamily="34" charset="0"/>
              <a:buChar char="•"/>
            </a:pPr>
            <a:endParaRPr lang="cs-CZ" sz="2400" dirty="0"/>
          </a:p>
          <a:p>
            <a:pPr>
              <a:buFont typeface="Arial" panose="020B0604020202020204" pitchFamily="34" charset="0"/>
              <a:buChar char="•"/>
            </a:pPr>
            <a:r>
              <a:rPr lang="cs-CZ" sz="2400" dirty="0"/>
              <a:t>Do této kategorie by bylo </a:t>
            </a:r>
            <a:r>
              <a:rPr lang="cs-CZ" sz="2400" b="1" dirty="0"/>
              <a:t>vhodnější řadit výše zmíněné pomocné ukazatele přirozeného pohybu – sňatečnost a rozvodovost </a:t>
            </a:r>
            <a:r>
              <a:rPr lang="cs-CZ" sz="2400" dirty="0"/>
              <a:t>(případně i potratovost), které mají spíše společensko-kulturní charakter. </a:t>
            </a:r>
          </a:p>
          <a:p>
            <a:endParaRPr lang="cs-CZ" dirty="0"/>
          </a:p>
        </p:txBody>
      </p:sp>
    </p:spTree>
    <p:extLst>
      <p:ext uri="{BB962C8B-B14F-4D97-AF65-F5344CB8AC3E}">
        <p14:creationId xmlns:p14="http://schemas.microsoft.com/office/powerpoint/2010/main" val="3532042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988291"/>
            <a:ext cx="10753200" cy="4843709"/>
          </a:xfrm>
        </p:spPr>
        <p:txBody>
          <a:bodyPr/>
          <a:lstStyle/>
          <a:p>
            <a:r>
              <a:rPr lang="cs-CZ" sz="2400" dirty="0"/>
              <a:t>Pokud budou </a:t>
            </a:r>
            <a:r>
              <a:rPr lang="cs-CZ" sz="2400" b="1" dirty="0"/>
              <a:t>zachovány současné trendy </a:t>
            </a:r>
            <a:r>
              <a:rPr lang="cs-CZ" sz="2400" dirty="0"/>
              <a:t>související se zvyšováním životní úrovně, zlepšováním životního stylu, kvalitnějším vzděláváním, vyšší možností přístupu ke zdravotnickým službám apod., </a:t>
            </a:r>
            <a:r>
              <a:rPr lang="cs-CZ" sz="2400" b="1" dirty="0"/>
              <a:t>skutečná délka života bude vyšší než očekávaná délka života</a:t>
            </a:r>
            <a:r>
              <a:rPr lang="cs-CZ" sz="2400" dirty="0"/>
              <a:t>. </a:t>
            </a:r>
          </a:p>
          <a:p>
            <a:endParaRPr lang="cs-CZ" sz="2400" dirty="0"/>
          </a:p>
          <a:p>
            <a:r>
              <a:rPr lang="cs-CZ" sz="2400" dirty="0"/>
              <a:t>Ta je vypočítána pomocí současných a minulých hodnot měr úmrtnosti.</a:t>
            </a:r>
          </a:p>
          <a:p>
            <a:endParaRPr lang="cs-CZ" sz="2400" dirty="0"/>
          </a:p>
          <a:p>
            <a:pPr marL="72000" indent="0">
              <a:buNone/>
            </a:pPr>
            <a:r>
              <a:rPr lang="cs-CZ" sz="2400" b="1" i="1" dirty="0">
                <a:solidFill>
                  <a:srgbClr val="FF0000"/>
                </a:solidFill>
              </a:rPr>
              <a:t>V čem spočívá hlavní rozdíl mezi modelovou nadějí dožití a skutečnou délkou života?</a:t>
            </a:r>
          </a:p>
          <a:p>
            <a:endParaRPr lang="cs-CZ" dirty="0"/>
          </a:p>
        </p:txBody>
      </p:sp>
    </p:spTree>
    <p:extLst>
      <p:ext uri="{BB962C8B-B14F-4D97-AF65-F5344CB8AC3E}">
        <p14:creationId xmlns:p14="http://schemas.microsoft.com/office/powerpoint/2010/main" val="1073857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26473" y="369454"/>
            <a:ext cx="10946727" cy="6110545"/>
          </a:xfrm>
        </p:spPr>
        <p:txBody>
          <a:bodyPr/>
          <a:lstStyle/>
          <a:p>
            <a:pPr>
              <a:buFont typeface="Arial" panose="020B0604020202020204" pitchFamily="34" charset="0"/>
              <a:buChar char="•"/>
            </a:pPr>
            <a:r>
              <a:rPr lang="cs-CZ" sz="2400" b="1" dirty="0"/>
              <a:t>Nejčastěji se udává střední délka života ve věku 0, tedy při narození </a:t>
            </a:r>
            <a:r>
              <a:rPr lang="cs-CZ" sz="2400" dirty="0"/>
              <a:t>(ale může být sledována také v jakémkoliv jiném věku) a odděleně za obě pohlaví. </a:t>
            </a:r>
          </a:p>
          <a:p>
            <a:pPr>
              <a:buFont typeface="Arial" panose="020B0604020202020204" pitchFamily="34" charset="0"/>
              <a:buChar char="•"/>
            </a:pPr>
            <a:r>
              <a:rPr lang="cs-CZ" sz="2400" dirty="0"/>
              <a:t>Naděje dožití patří mezi jeden z mezinárodně sledovaných ukazatelů a podobně jako kojenecká úmrtnost je </a:t>
            </a:r>
            <a:r>
              <a:rPr lang="cs-CZ" sz="2400" b="1" dirty="0"/>
              <a:t>ukazatelem vyjadřujícím ekonomickou a společenskou vyspělost státu</a:t>
            </a:r>
            <a:r>
              <a:rPr lang="cs-CZ" sz="2400" dirty="0"/>
              <a:t>. </a:t>
            </a:r>
          </a:p>
          <a:p>
            <a:pPr>
              <a:buFont typeface="Arial" panose="020B0604020202020204" pitchFamily="34" charset="0"/>
              <a:buChar char="•"/>
            </a:pPr>
            <a:endParaRPr lang="cs-CZ" sz="2400" b="1" dirty="0"/>
          </a:p>
          <a:p>
            <a:pPr>
              <a:buFont typeface="Arial" panose="020B0604020202020204" pitchFamily="34" charset="0"/>
              <a:buChar char="•"/>
            </a:pPr>
            <a:r>
              <a:rPr lang="cs-CZ" sz="2400" b="1" dirty="0"/>
              <a:t>Prudký růst naděje dožití </a:t>
            </a:r>
            <a:r>
              <a:rPr lang="cs-CZ" sz="2400" dirty="0"/>
              <a:t>byl ve světě zaznamenán </a:t>
            </a:r>
            <a:r>
              <a:rPr lang="cs-CZ" sz="2400" b="1" dirty="0"/>
              <a:t>až v období posledních 100-150 let</a:t>
            </a:r>
            <a:r>
              <a:rPr lang="cs-CZ" sz="2400" dirty="0"/>
              <a:t>, přičemž </a:t>
            </a:r>
            <a:r>
              <a:rPr lang="cs-CZ" sz="2400" b="1" dirty="0"/>
              <a:t>hlavní nárůsty se týkaly především vyspělých zemí</a:t>
            </a:r>
            <a:r>
              <a:rPr lang="cs-CZ" sz="2400" dirty="0"/>
              <a:t>. </a:t>
            </a:r>
          </a:p>
          <a:p>
            <a:pPr>
              <a:buFont typeface="Arial" panose="020B0604020202020204" pitchFamily="34" charset="0"/>
              <a:buChar char="•"/>
            </a:pPr>
            <a:r>
              <a:rPr lang="cs-CZ" sz="2400" dirty="0"/>
              <a:t>Ve světě se začíná také projevovat proces</a:t>
            </a:r>
            <a:r>
              <a:rPr lang="cs-CZ" sz="2400" b="1" i="1" dirty="0"/>
              <a:t> stárnutí populace</a:t>
            </a:r>
            <a:r>
              <a:rPr lang="cs-CZ" sz="2400" dirty="0"/>
              <a:t>, zvyšuje se střední délka života a </a:t>
            </a:r>
            <a:r>
              <a:rPr lang="cs-CZ" sz="2400" b="1" dirty="0"/>
              <a:t>roste počet a podíl osob ve věku nad 65 let</a:t>
            </a:r>
            <a:r>
              <a:rPr lang="cs-CZ" sz="2400" dirty="0"/>
              <a:t>.</a:t>
            </a:r>
          </a:p>
          <a:p>
            <a:endParaRPr lang="cs-CZ" dirty="0"/>
          </a:p>
        </p:txBody>
      </p:sp>
    </p:spTree>
    <p:extLst>
      <p:ext uri="{BB962C8B-B14F-4D97-AF65-F5344CB8AC3E}">
        <p14:creationId xmlns:p14="http://schemas.microsoft.com/office/powerpoint/2010/main" val="11758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708120" y="1062183"/>
            <a:ext cx="10639096" cy="4673600"/>
          </a:xfrm>
          <a:prstGeom prst="rect">
            <a:avLst/>
          </a:prstGeom>
        </p:spPr>
      </p:pic>
      <p:sp>
        <p:nvSpPr>
          <p:cNvPr id="4" name="TextovéPole 3"/>
          <p:cNvSpPr txBox="1"/>
          <p:nvPr/>
        </p:nvSpPr>
        <p:spPr>
          <a:xfrm>
            <a:off x="868219" y="406400"/>
            <a:ext cx="9875845" cy="830997"/>
          </a:xfrm>
          <a:prstGeom prst="rect">
            <a:avLst/>
          </a:prstGeom>
          <a:noFill/>
        </p:spPr>
        <p:txBody>
          <a:bodyPr wrap="none" rtlCol="0">
            <a:spAutoFit/>
          </a:bodyPr>
          <a:lstStyle/>
          <a:p>
            <a:r>
              <a:rPr lang="cs-CZ" dirty="0"/>
              <a:t>Svět - naděje dožití a další charakteristiky věkové struktury v roce 2018</a:t>
            </a:r>
          </a:p>
          <a:p>
            <a:endParaRPr lang="cs-CZ" dirty="0"/>
          </a:p>
        </p:txBody>
      </p:sp>
    </p:spTree>
    <p:extLst>
      <p:ext uri="{BB962C8B-B14F-4D97-AF65-F5344CB8AC3E}">
        <p14:creationId xmlns:p14="http://schemas.microsoft.com/office/powerpoint/2010/main" val="1111049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434109"/>
            <a:ext cx="10688109" cy="5148509"/>
          </a:xfrm>
        </p:spPr>
        <p:txBody>
          <a:bodyPr/>
          <a:lstStyle/>
          <a:p>
            <a:pPr>
              <a:buFont typeface="Arial" panose="020B0604020202020204" pitchFamily="34" charset="0"/>
              <a:buChar char="•"/>
            </a:pPr>
            <a:r>
              <a:rPr lang="cs-CZ" dirty="0"/>
              <a:t>V </a:t>
            </a:r>
            <a:r>
              <a:rPr lang="cs-CZ" dirty="0" err="1"/>
              <a:t>makroprostorovém</a:t>
            </a:r>
            <a:r>
              <a:rPr lang="cs-CZ" dirty="0"/>
              <a:t> měřítku je dosahováno </a:t>
            </a:r>
            <a:r>
              <a:rPr lang="cs-CZ" b="1" dirty="0"/>
              <a:t>nejvyšší naděje dožití, kromě Austrálie, v Severní Americe, Evropě a Oceánii</a:t>
            </a:r>
            <a:r>
              <a:rPr lang="cs-CZ" dirty="0"/>
              <a:t>, oproti </a:t>
            </a:r>
            <a:r>
              <a:rPr lang="cs-CZ" b="1" dirty="0"/>
              <a:t>dlouhodobě nejnižším, ale nejvíce relativně rostoucím hodnotám v Africe</a:t>
            </a:r>
            <a:r>
              <a:rPr lang="cs-CZ" dirty="0"/>
              <a:t>. </a:t>
            </a:r>
          </a:p>
          <a:p>
            <a:pPr>
              <a:buFont typeface="Arial" panose="020B0604020202020204" pitchFamily="34" charset="0"/>
              <a:buChar char="•"/>
            </a:pPr>
            <a:endParaRPr lang="cs-CZ" dirty="0"/>
          </a:p>
          <a:p>
            <a:pPr>
              <a:buFont typeface="Arial" panose="020B0604020202020204" pitchFamily="34" charset="0"/>
              <a:buChar char="•"/>
            </a:pPr>
            <a:r>
              <a:rPr lang="cs-CZ" dirty="0"/>
              <a:t>Z poměrně nízkých hodnot v polovině minulého století (průměr světa 45-48 let u obou pohlaví) a velkého rozpětí je predikován </a:t>
            </a:r>
            <a:r>
              <a:rPr lang="cs-CZ" b="1" dirty="0"/>
              <a:t>nárůst naděje dožití až k 80 rokům u mužů a 85 u žen </a:t>
            </a:r>
            <a:r>
              <a:rPr lang="cs-CZ" dirty="0"/>
              <a:t>a svírání pomyslných nůžek mezi kontinenty.</a:t>
            </a:r>
          </a:p>
          <a:p>
            <a:endParaRPr lang="cs-CZ" dirty="0"/>
          </a:p>
        </p:txBody>
      </p:sp>
    </p:spTree>
    <p:extLst>
      <p:ext uri="{BB962C8B-B14F-4D97-AF65-F5344CB8AC3E}">
        <p14:creationId xmlns:p14="http://schemas.microsoft.com/office/powerpoint/2010/main" val="2882125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91127" y="600364"/>
            <a:ext cx="10882073" cy="5231636"/>
          </a:xfrm>
        </p:spPr>
        <p:txBody>
          <a:bodyPr/>
          <a:lstStyle/>
          <a:p>
            <a:pPr>
              <a:buFont typeface="Arial" panose="020B0604020202020204" pitchFamily="34" charset="0"/>
              <a:buChar char="•"/>
            </a:pPr>
            <a:r>
              <a:rPr lang="cs-CZ" sz="2000" dirty="0"/>
              <a:t>Pro </a:t>
            </a:r>
            <a:r>
              <a:rPr lang="cs-CZ" sz="2000" b="1" dirty="0"/>
              <a:t>naději dožití </a:t>
            </a:r>
            <a:r>
              <a:rPr lang="cs-CZ" sz="2000" dirty="0"/>
              <a:t>jsou charakteristické poměrně </a:t>
            </a:r>
            <a:r>
              <a:rPr lang="cs-CZ" sz="2000" b="1" dirty="0"/>
              <a:t>velké rozdíly v její výši pro muže a ženy</a:t>
            </a:r>
            <a:r>
              <a:rPr lang="cs-CZ" sz="2000" dirty="0"/>
              <a:t>. </a:t>
            </a:r>
          </a:p>
          <a:p>
            <a:pPr>
              <a:buFont typeface="Arial" panose="020B0604020202020204" pitchFamily="34" charset="0"/>
              <a:buChar char="•"/>
            </a:pPr>
            <a:endParaRPr lang="cs-CZ" sz="2000" dirty="0"/>
          </a:p>
          <a:p>
            <a:pPr>
              <a:buFont typeface="Arial" panose="020B0604020202020204" pitchFamily="34" charset="0"/>
              <a:buChar char="•"/>
            </a:pPr>
            <a:r>
              <a:rPr lang="cs-CZ" sz="2000" dirty="0"/>
              <a:t>Ve </a:t>
            </a:r>
            <a:r>
              <a:rPr lang="cs-CZ" sz="2000" b="1" dirty="0"/>
              <a:t>vyspělých zemích </a:t>
            </a:r>
            <a:r>
              <a:rPr lang="cs-CZ" sz="2000" dirty="0"/>
              <a:t>je to všeobecný jev, rozdíl </a:t>
            </a:r>
            <a:r>
              <a:rPr lang="cs-CZ" sz="2000" b="1" dirty="0"/>
              <a:t>tvoří 5-10 roků ve prospěch ženské části populace</a:t>
            </a:r>
            <a:r>
              <a:rPr lang="cs-CZ" sz="2000" dirty="0"/>
              <a:t> (nejvíce v Evropě – kolem 8 let). </a:t>
            </a:r>
          </a:p>
          <a:p>
            <a:pPr>
              <a:buFont typeface="Arial" panose="020B0604020202020204" pitchFamily="34" charset="0"/>
              <a:buChar char="•"/>
            </a:pPr>
            <a:endParaRPr lang="cs-CZ" sz="2000" dirty="0"/>
          </a:p>
          <a:p>
            <a:pPr>
              <a:buFont typeface="Arial" panose="020B0604020202020204" pitchFamily="34" charset="0"/>
              <a:buChar char="•"/>
            </a:pPr>
            <a:r>
              <a:rPr lang="cs-CZ" sz="2000" b="1" dirty="0"/>
              <a:t>V posledních letech se však tento rozdíl začíná vyrovnávat</a:t>
            </a:r>
            <a:r>
              <a:rPr lang="cs-CZ" sz="2000" dirty="0"/>
              <a:t>, a to především zlepšenými úmrtnostními poměry u mužské části populace a tento trend se předpokládá i do budoucna. </a:t>
            </a:r>
          </a:p>
          <a:p>
            <a:pPr>
              <a:buFont typeface="Arial" panose="020B0604020202020204" pitchFamily="34" charset="0"/>
              <a:buChar char="•"/>
            </a:pPr>
            <a:endParaRPr lang="cs-CZ" sz="2000" dirty="0"/>
          </a:p>
          <a:p>
            <a:pPr>
              <a:buFont typeface="Arial" panose="020B0604020202020204" pitchFamily="34" charset="0"/>
              <a:buChar char="•"/>
            </a:pPr>
            <a:r>
              <a:rPr lang="cs-CZ" sz="2000" dirty="0"/>
              <a:t>Na druhé straně se </a:t>
            </a:r>
            <a:r>
              <a:rPr lang="cs-CZ" sz="2000" b="1" dirty="0"/>
              <a:t>v některých rozvojových zemích (jižní Afrika, jižní Asie) </a:t>
            </a:r>
            <a:r>
              <a:rPr lang="cs-CZ" sz="2000" dirty="0"/>
              <a:t>v souvislosti s nižší ekonomickou vyspělostí, náboženskými a dalšími tradicemi, ale i dalšími vlivy (např. virus HIV) </a:t>
            </a:r>
            <a:r>
              <a:rPr lang="cs-CZ" sz="2000" b="1" dirty="0"/>
              <a:t>lze setkat s vyšší nadějí dožití u mužů</a:t>
            </a:r>
            <a:r>
              <a:rPr lang="cs-CZ" sz="2000" dirty="0"/>
              <a:t>. </a:t>
            </a:r>
          </a:p>
          <a:p>
            <a:endParaRPr lang="cs-CZ" dirty="0"/>
          </a:p>
        </p:txBody>
      </p:sp>
    </p:spTree>
    <p:extLst>
      <p:ext uri="{BB962C8B-B14F-4D97-AF65-F5344CB8AC3E}">
        <p14:creationId xmlns:p14="http://schemas.microsoft.com/office/powerpoint/2010/main" val="970476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853369" y="646545"/>
            <a:ext cx="6419939" cy="5508859"/>
          </a:xfrm>
          <a:prstGeom prst="rect">
            <a:avLst/>
          </a:prstGeom>
        </p:spPr>
      </p:pic>
      <p:sp>
        <p:nvSpPr>
          <p:cNvPr id="4" name="TextovéPole 3"/>
          <p:cNvSpPr txBox="1"/>
          <p:nvPr/>
        </p:nvSpPr>
        <p:spPr>
          <a:xfrm>
            <a:off x="1791854" y="112284"/>
            <a:ext cx="9282349" cy="461665"/>
          </a:xfrm>
          <a:prstGeom prst="rect">
            <a:avLst/>
          </a:prstGeom>
          <a:noFill/>
        </p:spPr>
        <p:txBody>
          <a:bodyPr wrap="none" rtlCol="0">
            <a:spAutoFit/>
          </a:bodyPr>
          <a:lstStyle/>
          <a:p>
            <a:r>
              <a:rPr lang="cs-CZ" dirty="0"/>
              <a:t>Vývoj a predikce naděje dožití u mužů ve světě v letech 1950-2050</a:t>
            </a:r>
          </a:p>
        </p:txBody>
      </p:sp>
    </p:spTree>
    <p:extLst>
      <p:ext uri="{BB962C8B-B14F-4D97-AF65-F5344CB8AC3E}">
        <p14:creationId xmlns:p14="http://schemas.microsoft.com/office/powerpoint/2010/main" val="40972803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3020291" y="725189"/>
            <a:ext cx="5825243" cy="5728371"/>
          </a:xfrm>
          <a:prstGeom prst="rect">
            <a:avLst/>
          </a:prstGeom>
        </p:spPr>
      </p:pic>
      <p:sp>
        <p:nvSpPr>
          <p:cNvPr id="4" name="TextovéPole 3"/>
          <p:cNvSpPr txBox="1"/>
          <p:nvPr/>
        </p:nvSpPr>
        <p:spPr>
          <a:xfrm>
            <a:off x="1773381" y="193964"/>
            <a:ext cx="9014647" cy="830997"/>
          </a:xfrm>
          <a:prstGeom prst="rect">
            <a:avLst/>
          </a:prstGeom>
          <a:noFill/>
        </p:spPr>
        <p:txBody>
          <a:bodyPr wrap="none" rtlCol="0">
            <a:spAutoFit/>
          </a:bodyPr>
          <a:lstStyle/>
          <a:p>
            <a:r>
              <a:rPr lang="cs-CZ" dirty="0"/>
              <a:t>Vývoj a predikce naděje dožití u žen ve světě v letech 1950-2050</a:t>
            </a:r>
          </a:p>
          <a:p>
            <a:endParaRPr lang="cs-CZ" dirty="0"/>
          </a:p>
        </p:txBody>
      </p:sp>
    </p:spTree>
    <p:extLst>
      <p:ext uri="{BB962C8B-B14F-4D97-AF65-F5344CB8AC3E}">
        <p14:creationId xmlns:p14="http://schemas.microsoft.com/office/powerpoint/2010/main" val="3574730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720000" y="1377965"/>
            <a:ext cx="10753200" cy="4139998"/>
          </a:xfrm>
        </p:spPr>
        <p:txBody>
          <a:bodyPr/>
          <a:lstStyle/>
          <a:p>
            <a:pPr marL="72000" indent="0">
              <a:buNone/>
            </a:pPr>
            <a:endParaRPr lang="cs-CZ" dirty="0"/>
          </a:p>
          <a:p>
            <a:pPr marL="72000" indent="0">
              <a:buNone/>
            </a:pPr>
            <a:endParaRPr lang="cs-CZ" dirty="0"/>
          </a:p>
          <a:p>
            <a:pPr marL="72000" indent="0">
              <a:buNone/>
            </a:pPr>
            <a:r>
              <a:rPr lang="cs-CZ" sz="3200" b="1" i="1" dirty="0">
                <a:solidFill>
                  <a:srgbClr val="C00000"/>
                </a:solidFill>
              </a:rPr>
              <a:t>V kterých státech byste hledali nejvyšší naději dožití?</a:t>
            </a:r>
          </a:p>
        </p:txBody>
      </p:sp>
    </p:spTree>
    <p:extLst>
      <p:ext uri="{BB962C8B-B14F-4D97-AF65-F5344CB8AC3E}">
        <p14:creationId xmlns:p14="http://schemas.microsoft.com/office/powerpoint/2010/main" val="3671679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5216086" y="3152290"/>
            <a:ext cx="6529865" cy="3075710"/>
          </a:xfrm>
          <a:prstGeom prst="rect">
            <a:avLst/>
          </a:prstGeom>
        </p:spPr>
      </p:pic>
      <p:pic>
        <p:nvPicPr>
          <p:cNvPr id="4" name="Obrázek 3"/>
          <p:cNvPicPr>
            <a:picLocks noChangeAspect="1"/>
          </p:cNvPicPr>
          <p:nvPr/>
        </p:nvPicPr>
        <p:blipFill>
          <a:blip r:embed="rId3"/>
          <a:stretch>
            <a:fillRect/>
          </a:stretch>
        </p:blipFill>
        <p:spPr>
          <a:xfrm>
            <a:off x="536329" y="465489"/>
            <a:ext cx="5762251" cy="2546513"/>
          </a:xfrm>
          <a:prstGeom prst="rect">
            <a:avLst/>
          </a:prstGeom>
        </p:spPr>
      </p:pic>
      <p:sp>
        <p:nvSpPr>
          <p:cNvPr id="5" name="TextovéPole 4"/>
          <p:cNvSpPr txBox="1"/>
          <p:nvPr/>
        </p:nvSpPr>
        <p:spPr>
          <a:xfrm>
            <a:off x="6945745" y="665018"/>
            <a:ext cx="857927" cy="461665"/>
          </a:xfrm>
          <a:prstGeom prst="rect">
            <a:avLst/>
          </a:prstGeom>
          <a:noFill/>
        </p:spPr>
        <p:txBody>
          <a:bodyPr wrap="none" rtlCol="0">
            <a:spAutoFit/>
          </a:bodyPr>
          <a:lstStyle/>
          <a:p>
            <a:r>
              <a:rPr lang="cs-CZ" dirty="0"/>
              <a:t>2006</a:t>
            </a:r>
          </a:p>
        </p:txBody>
      </p:sp>
      <p:sp>
        <p:nvSpPr>
          <p:cNvPr id="6" name="TextovéPole 5"/>
          <p:cNvSpPr txBox="1"/>
          <p:nvPr/>
        </p:nvSpPr>
        <p:spPr>
          <a:xfrm>
            <a:off x="3749964" y="4904509"/>
            <a:ext cx="857927" cy="461665"/>
          </a:xfrm>
          <a:prstGeom prst="rect">
            <a:avLst/>
          </a:prstGeom>
          <a:noFill/>
        </p:spPr>
        <p:txBody>
          <a:bodyPr wrap="none" rtlCol="0">
            <a:spAutoFit/>
          </a:bodyPr>
          <a:lstStyle/>
          <a:p>
            <a:r>
              <a:rPr lang="cs-CZ" dirty="0"/>
              <a:t>2018</a:t>
            </a:r>
          </a:p>
        </p:txBody>
      </p:sp>
    </p:spTree>
    <p:extLst>
      <p:ext uri="{BB962C8B-B14F-4D97-AF65-F5344CB8AC3E}">
        <p14:creationId xmlns:p14="http://schemas.microsoft.com/office/powerpoint/2010/main" val="3768467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Dynamika obyvatelstva I.</a:t>
            </a:r>
          </a:p>
        </p:txBody>
      </p:sp>
      <p:sp>
        <p:nvSpPr>
          <p:cNvPr id="4" name="Zástupný symbol pro obsah 3"/>
          <p:cNvSpPr>
            <a:spLocks noGrp="1"/>
          </p:cNvSpPr>
          <p:nvPr>
            <p:ph idx="1"/>
          </p:nvPr>
        </p:nvSpPr>
        <p:spPr>
          <a:xfrm>
            <a:off x="637309" y="646545"/>
            <a:ext cx="10835891" cy="5185455"/>
          </a:xfrm>
        </p:spPr>
        <p:txBody>
          <a:bodyPr/>
          <a:lstStyle/>
          <a:p>
            <a:r>
              <a:rPr lang="cs-CZ" dirty="0"/>
              <a:t>Na střední délku života do jisté míry navazuje ukazatel </a:t>
            </a:r>
            <a:r>
              <a:rPr lang="cs-CZ" b="1" i="1" dirty="0"/>
              <a:t>délka života ve zdraví</a:t>
            </a:r>
            <a:r>
              <a:rPr lang="cs-CZ" b="1" dirty="0"/>
              <a:t> </a:t>
            </a:r>
            <a:r>
              <a:rPr lang="cs-CZ" dirty="0"/>
              <a:t>(</a:t>
            </a:r>
            <a:r>
              <a:rPr lang="cs-CZ" i="1" dirty="0" err="1"/>
              <a:t>Healthy</a:t>
            </a:r>
            <a:r>
              <a:rPr lang="cs-CZ" i="1" dirty="0"/>
              <a:t> </a:t>
            </a:r>
            <a:r>
              <a:rPr lang="cs-CZ" i="1" dirty="0" err="1"/>
              <a:t>Life</a:t>
            </a:r>
            <a:r>
              <a:rPr lang="cs-CZ" i="1" dirty="0"/>
              <a:t> </a:t>
            </a:r>
            <a:r>
              <a:rPr lang="cs-CZ" i="1" dirty="0" err="1"/>
              <a:t>Years</a:t>
            </a:r>
            <a:r>
              <a:rPr lang="cs-CZ" i="1" dirty="0"/>
              <a:t> (HLY); </a:t>
            </a:r>
            <a:r>
              <a:rPr lang="cs-CZ" dirty="0"/>
              <a:t>setkat se lze také s pojmem</a:t>
            </a:r>
            <a:r>
              <a:rPr lang="cs-CZ" i="1" dirty="0"/>
              <a:t> </a:t>
            </a:r>
            <a:r>
              <a:rPr lang="cs-CZ" i="1" dirty="0" err="1"/>
              <a:t>Years</a:t>
            </a:r>
            <a:r>
              <a:rPr lang="cs-CZ" i="1" dirty="0"/>
              <a:t> </a:t>
            </a:r>
            <a:r>
              <a:rPr lang="cs-CZ" i="1" dirty="0" err="1"/>
              <a:t>of</a:t>
            </a:r>
            <a:r>
              <a:rPr lang="cs-CZ" i="1" dirty="0"/>
              <a:t> </a:t>
            </a:r>
            <a:r>
              <a:rPr lang="cs-CZ" i="1" dirty="0" err="1"/>
              <a:t>Life</a:t>
            </a:r>
            <a:r>
              <a:rPr lang="cs-CZ" i="1" dirty="0"/>
              <a:t> </a:t>
            </a:r>
            <a:r>
              <a:rPr lang="cs-CZ" i="1" dirty="0" err="1"/>
              <a:t>Lost</a:t>
            </a:r>
            <a:r>
              <a:rPr lang="cs-CZ" i="1" dirty="0"/>
              <a:t> </a:t>
            </a:r>
            <a:r>
              <a:rPr lang="cs-CZ" dirty="0"/>
              <a:t>a</a:t>
            </a:r>
            <a:r>
              <a:rPr lang="cs-CZ" i="1" dirty="0"/>
              <a:t> </a:t>
            </a:r>
            <a:r>
              <a:rPr lang="cs-CZ" i="1" dirty="0" err="1"/>
              <a:t>Years</a:t>
            </a:r>
            <a:r>
              <a:rPr lang="cs-CZ" i="1" dirty="0"/>
              <a:t> </a:t>
            </a:r>
            <a:r>
              <a:rPr lang="cs-CZ" i="1" dirty="0" err="1"/>
              <a:t>of</a:t>
            </a:r>
            <a:r>
              <a:rPr lang="cs-CZ" i="1" dirty="0"/>
              <a:t> </a:t>
            </a:r>
            <a:r>
              <a:rPr lang="cs-CZ" i="1" dirty="0" err="1"/>
              <a:t>Health</a:t>
            </a:r>
            <a:r>
              <a:rPr lang="cs-CZ" i="1" dirty="0"/>
              <a:t> </a:t>
            </a:r>
            <a:r>
              <a:rPr lang="cs-CZ" i="1" dirty="0" err="1"/>
              <a:t>Lost</a:t>
            </a:r>
            <a:r>
              <a:rPr lang="cs-CZ" i="1" dirty="0"/>
              <a:t>, </a:t>
            </a:r>
            <a:r>
              <a:rPr lang="cs-CZ" dirty="0"/>
              <a:t>nebo s jejich kombinacemi), který je založen na těchto vstupních údajích:</a:t>
            </a:r>
          </a:p>
          <a:p>
            <a:pPr marL="72000" indent="0">
              <a:buNone/>
            </a:pPr>
            <a:endParaRPr lang="cs-CZ" dirty="0"/>
          </a:p>
          <a:p>
            <a:endParaRPr lang="cs-CZ" dirty="0"/>
          </a:p>
        </p:txBody>
      </p:sp>
      <p:pic>
        <p:nvPicPr>
          <p:cNvPr id="5" name="Obrázek 4"/>
          <p:cNvPicPr>
            <a:picLocks noChangeAspect="1"/>
          </p:cNvPicPr>
          <p:nvPr/>
        </p:nvPicPr>
        <p:blipFill>
          <a:blip r:embed="rId2"/>
          <a:stretch>
            <a:fillRect/>
          </a:stretch>
        </p:blipFill>
        <p:spPr>
          <a:xfrm>
            <a:off x="334771" y="3820333"/>
            <a:ext cx="11857230" cy="1545992"/>
          </a:xfrm>
          <a:prstGeom prst="rect">
            <a:avLst/>
          </a:prstGeom>
        </p:spPr>
      </p:pic>
    </p:spTree>
    <p:extLst>
      <p:ext uri="{BB962C8B-B14F-4D97-AF65-F5344CB8AC3E}">
        <p14:creationId xmlns:p14="http://schemas.microsoft.com/office/powerpoint/2010/main" val="141972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3" name="Nadpis 2"/>
          <p:cNvSpPr>
            <a:spLocks noGrp="1"/>
          </p:cNvSpPr>
          <p:nvPr>
            <p:ph type="title"/>
          </p:nvPr>
        </p:nvSpPr>
        <p:spPr>
          <a:xfrm>
            <a:off x="720000" y="359782"/>
            <a:ext cx="10753200" cy="451576"/>
          </a:xfrm>
        </p:spPr>
        <p:txBody>
          <a:bodyPr/>
          <a:lstStyle/>
          <a:p>
            <a:pPr algn="ctr"/>
            <a:r>
              <a:rPr lang="cs-CZ" dirty="0"/>
              <a:t>Porodnost a plodnost</a:t>
            </a:r>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646545" y="1062182"/>
                <a:ext cx="10826655" cy="4769818"/>
              </a:xfrm>
            </p:spPr>
            <p:txBody>
              <a:bodyPr/>
              <a:lstStyle/>
              <a:p>
                <a:pPr>
                  <a:buFont typeface="Arial" panose="020B0604020202020204" pitchFamily="34" charset="0"/>
                  <a:buChar char="•"/>
                </a:pPr>
                <a:r>
                  <a:rPr lang="cs-CZ" sz="2400" dirty="0"/>
                  <a:t>Nejobecnějším ukazatelem úrovně porodnosti je</a:t>
                </a:r>
                <a:r>
                  <a:rPr lang="cs-CZ" sz="2400" b="1" dirty="0"/>
                  <a:t> </a:t>
                </a:r>
                <a:r>
                  <a:rPr lang="cs-CZ" sz="2400" b="1" i="1" dirty="0"/>
                  <a:t>hrubá míra celkové porodnosti</a:t>
                </a:r>
                <a:r>
                  <a:rPr lang="cs-CZ" sz="2400" b="1" dirty="0"/>
                  <a:t> </a:t>
                </a:r>
                <a:r>
                  <a:rPr lang="cs-CZ" sz="2400" dirty="0"/>
                  <a:t>(</a:t>
                </a:r>
                <a:r>
                  <a:rPr lang="cs-CZ" sz="2400" dirty="0" err="1"/>
                  <a:t>hmcp</a:t>
                </a:r>
                <a:r>
                  <a:rPr lang="cs-CZ" sz="2400" dirty="0"/>
                  <a:t>), což je počet všech narozených na 1000 obyvatel středního stavu obyvatelstva (S) za 1 kalendářní rok.</a:t>
                </a:r>
              </a:p>
              <a:p>
                <a:pPr marL="72000" indent="0">
                  <a:buNone/>
                </a:pPr>
                <a14:m>
                  <m:oMathPara xmlns:m="http://schemas.openxmlformats.org/officeDocument/2006/math">
                    <m:oMathParaPr>
                      <m:jc m:val="centerGroup"/>
                    </m:oMathParaPr>
                    <m:oMath xmlns:m="http://schemas.openxmlformats.org/officeDocument/2006/math">
                      <m:r>
                        <a:rPr lang="cs-CZ" sz="2400" b="1" i="1">
                          <a:latin typeface="Cambria Math" panose="02040503050406030204" pitchFamily="18" charset="0"/>
                        </a:rPr>
                        <m:t>𝒉𝒎𝒄𝒑</m:t>
                      </m:r>
                      <m:r>
                        <a:rPr lang="cs-CZ" sz="2400" b="1">
                          <a:latin typeface="Cambria Math" panose="02040503050406030204" pitchFamily="18" charset="0"/>
                        </a:rPr>
                        <m:t>=</m:t>
                      </m:r>
                      <m:f>
                        <m:fPr>
                          <m:ctrlPr>
                            <a:rPr lang="cs-CZ" sz="2400" b="1" i="1">
                              <a:latin typeface="Cambria Math" panose="02040503050406030204" pitchFamily="18" charset="0"/>
                            </a:rPr>
                          </m:ctrlPr>
                        </m:fPr>
                        <m:num>
                          <m:r>
                            <a:rPr lang="cs-CZ" sz="2400" b="1" i="1">
                              <a:latin typeface="Cambria Math" panose="02040503050406030204" pitchFamily="18" charset="0"/>
                            </a:rPr>
                            <m:t>𝐍</m:t>
                          </m:r>
                        </m:num>
                        <m:den>
                          <m:acc>
                            <m:accPr>
                              <m:chr m:val="̅"/>
                              <m:ctrlPr>
                                <a:rPr lang="cs-CZ" sz="2400" b="1" i="1">
                                  <a:latin typeface="Cambria Math" panose="02040503050406030204" pitchFamily="18" charset="0"/>
                                </a:rPr>
                              </m:ctrlPr>
                            </m:accPr>
                            <m:e>
                              <m:r>
                                <a:rPr lang="cs-CZ" sz="2400" b="1" i="1">
                                  <a:latin typeface="Cambria Math" panose="02040503050406030204" pitchFamily="18" charset="0"/>
                                </a:rPr>
                                <m:t>𝑺</m:t>
                              </m:r>
                            </m:e>
                          </m:acc>
                        </m:den>
                      </m:f>
                      <m:r>
                        <a:rPr lang="cs-CZ" sz="2400" b="1" i="1">
                          <a:latin typeface="Cambria Math" panose="02040503050406030204" pitchFamily="18" charset="0"/>
                        </a:rPr>
                        <m:t>∗</m:t>
                      </m:r>
                      <m:r>
                        <a:rPr lang="cs-CZ" sz="2400" b="1" i="1">
                          <a:latin typeface="Cambria Math" panose="02040503050406030204" pitchFamily="18" charset="0"/>
                        </a:rPr>
                        <m:t>𝟏𝟎𝟎𝟎</m:t>
                      </m:r>
                      <m:r>
                        <a:rPr lang="cs-CZ" sz="2400" b="1" i="1">
                          <a:latin typeface="Cambria Math" panose="02040503050406030204" pitchFamily="18" charset="0"/>
                        </a:rPr>
                        <m:t> (</m:t>
                      </m:r>
                      <m:r>
                        <a:rPr lang="cs-CZ" sz="2400">
                          <a:latin typeface="Cambria Math" panose="02040503050406030204" pitchFamily="18" charset="0"/>
                        </a:rPr>
                        <m:t>‰)</m:t>
                      </m:r>
                    </m:oMath>
                  </m:oMathPara>
                </a14:m>
                <a:endParaRPr lang="cs-CZ" sz="2400" dirty="0"/>
              </a:p>
              <a:p>
                <a:pPr>
                  <a:buFont typeface="Arial" panose="020B0604020202020204" pitchFamily="34" charset="0"/>
                  <a:buChar char="•"/>
                </a:pPr>
                <a:r>
                  <a:rPr lang="cs-CZ" sz="2400" dirty="0"/>
                  <a:t>Pokud do čitatele zahrneme pouze živě narozené děti, lze analogicky definovat také </a:t>
                </a:r>
                <a:r>
                  <a:rPr lang="cs-CZ" sz="2400" b="1" i="1" dirty="0"/>
                  <a:t>hrubou míru živorodosti</a:t>
                </a:r>
                <a:r>
                  <a:rPr lang="cs-CZ" sz="2400" dirty="0"/>
                  <a:t>, respektive hrubou míru porodnosti (</a:t>
                </a:r>
                <a:r>
                  <a:rPr lang="cs-CZ" sz="2400" dirty="0" err="1"/>
                  <a:t>hmp</a:t>
                </a:r>
                <a:r>
                  <a:rPr lang="cs-CZ" sz="2400" dirty="0"/>
                  <a:t>), což je počet živě narozených na 1000 obyvatel středního stavu. </a:t>
                </a:r>
              </a:p>
              <a:p>
                <a:pPr marL="72000" indent="0" algn="ctr">
                  <a:buNone/>
                </a:pPr>
                <a14:m>
                  <m:oMath xmlns:m="http://schemas.openxmlformats.org/officeDocument/2006/math">
                    <m:r>
                      <a:rPr lang="cs-CZ" sz="2400" b="1" i="1">
                        <a:latin typeface="Cambria Math" panose="02040503050406030204" pitchFamily="18" charset="0"/>
                      </a:rPr>
                      <m:t>𝒉𝒎𝒑</m:t>
                    </m:r>
                    <m:r>
                      <a:rPr lang="cs-CZ" sz="2400" b="1">
                        <a:latin typeface="Cambria Math" panose="02040503050406030204" pitchFamily="18" charset="0"/>
                      </a:rPr>
                      <m:t>=</m:t>
                    </m:r>
                    <m:f>
                      <m:fPr>
                        <m:ctrlPr>
                          <a:rPr lang="cs-CZ" sz="2400" b="1" i="1">
                            <a:latin typeface="Cambria Math" panose="02040503050406030204" pitchFamily="18" charset="0"/>
                          </a:rPr>
                        </m:ctrlPr>
                      </m:fPr>
                      <m:num>
                        <m:sSup>
                          <m:sSupPr>
                            <m:ctrlPr>
                              <a:rPr lang="cs-CZ" sz="2400" b="1" i="1">
                                <a:latin typeface="Cambria Math" panose="02040503050406030204" pitchFamily="18" charset="0"/>
                              </a:rPr>
                            </m:ctrlPr>
                          </m:sSupPr>
                          <m:e>
                            <m:r>
                              <a:rPr lang="cs-CZ" sz="2400" b="1" i="1">
                                <a:latin typeface="Cambria Math" panose="02040503050406030204" pitchFamily="18" charset="0"/>
                              </a:rPr>
                              <m:t>𝐍</m:t>
                            </m:r>
                          </m:e>
                          <m:sup>
                            <m:r>
                              <a:rPr lang="cs-CZ" sz="2400" b="1" i="1">
                                <a:latin typeface="Cambria Math" panose="02040503050406030204" pitchFamily="18" charset="0"/>
                              </a:rPr>
                              <m:t>𝒗</m:t>
                            </m:r>
                          </m:sup>
                        </m:sSup>
                      </m:num>
                      <m:den>
                        <m:acc>
                          <m:accPr>
                            <m:chr m:val="̅"/>
                            <m:ctrlPr>
                              <a:rPr lang="cs-CZ" sz="2400" b="1" i="1">
                                <a:latin typeface="Cambria Math" panose="02040503050406030204" pitchFamily="18" charset="0"/>
                              </a:rPr>
                            </m:ctrlPr>
                          </m:accPr>
                          <m:e>
                            <m:r>
                              <a:rPr lang="cs-CZ" sz="2400" b="1" i="1">
                                <a:latin typeface="Cambria Math" panose="02040503050406030204" pitchFamily="18" charset="0"/>
                              </a:rPr>
                              <m:t>𝑺</m:t>
                            </m:r>
                          </m:e>
                        </m:acc>
                      </m:den>
                    </m:f>
                    <m:r>
                      <a:rPr lang="cs-CZ" sz="2400" b="1" i="1">
                        <a:latin typeface="Cambria Math" panose="02040503050406030204" pitchFamily="18" charset="0"/>
                      </a:rPr>
                      <m:t>∗</m:t>
                    </m:r>
                    <m:r>
                      <a:rPr lang="cs-CZ" sz="2400" b="1" i="1">
                        <a:latin typeface="Cambria Math" panose="02040503050406030204" pitchFamily="18" charset="0"/>
                      </a:rPr>
                      <m:t>𝟏𝟎𝟎𝟎</m:t>
                    </m:r>
                    <m:r>
                      <a:rPr lang="cs-CZ" sz="2400" b="1" i="1">
                        <a:latin typeface="Cambria Math" panose="02040503050406030204" pitchFamily="18" charset="0"/>
                      </a:rPr>
                      <m:t> (</m:t>
                    </m:r>
                    <m:r>
                      <a:rPr lang="cs-CZ" sz="2400">
                        <a:latin typeface="Cambria Math" panose="02040503050406030204" pitchFamily="18" charset="0"/>
                      </a:rPr>
                      <m:t>‰)</m:t>
                    </m:r>
                  </m:oMath>
                </a14:m>
                <a:r>
                  <a:rPr lang="cs-CZ" sz="2400" dirty="0"/>
                  <a:t>  </a:t>
                </a:r>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646545" y="1062182"/>
                <a:ext cx="10826655" cy="4769818"/>
              </a:xfrm>
              <a:blipFill>
                <a:blip r:embed="rId2"/>
                <a:stretch>
                  <a:fillRect l="-901" b="-6769"/>
                </a:stretch>
              </a:blipFill>
            </p:spPr>
            <p:txBody>
              <a:bodyPr/>
              <a:lstStyle/>
              <a:p>
                <a:r>
                  <a:rPr lang="cs-CZ">
                    <a:noFill/>
                  </a:rPr>
                  <a:t> </a:t>
                </a:r>
              </a:p>
            </p:txBody>
          </p:sp>
        </mc:Fallback>
      </mc:AlternateContent>
    </p:spTree>
    <p:extLst>
      <p:ext uri="{BB962C8B-B14F-4D97-AF65-F5344CB8AC3E}">
        <p14:creationId xmlns:p14="http://schemas.microsoft.com/office/powerpoint/2010/main" val="2757691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18836" y="471055"/>
            <a:ext cx="10854364" cy="5360945"/>
          </a:xfrm>
        </p:spPr>
        <p:txBody>
          <a:bodyPr/>
          <a:lstStyle/>
          <a:p>
            <a:r>
              <a:rPr lang="cs-CZ" sz="2400" dirty="0"/>
              <a:t>Ukazatel je definován </a:t>
            </a:r>
            <a:r>
              <a:rPr lang="cs-CZ" sz="2400" b="1" dirty="0"/>
              <a:t>počtem let, kdy se očekává, že osoba bude i nadále žít ve zdravém stavu, bez omezení a postižení</a:t>
            </a:r>
            <a:r>
              <a:rPr lang="cs-CZ" sz="2400" dirty="0"/>
              <a:t>. Je sestaven </a:t>
            </a:r>
            <a:r>
              <a:rPr lang="cs-CZ" sz="2400" b="1" dirty="0"/>
              <a:t>zvlášť pro muže a ženy při narození a ve věku 50 a 65 let</a:t>
            </a:r>
            <a:r>
              <a:rPr lang="cs-CZ" sz="2400" dirty="0"/>
              <a:t>. </a:t>
            </a:r>
          </a:p>
          <a:p>
            <a:r>
              <a:rPr lang="cs-CZ" sz="2400" dirty="0"/>
              <a:t>Je založen na </a:t>
            </a:r>
            <a:r>
              <a:rPr lang="cs-CZ" sz="2400" b="1" dirty="0"/>
              <a:t>věkově specifických podílech populace ve zdravém a nezdravém stavu a informacích o úmrtnosti specifické pro danou věkovou skupinu</a:t>
            </a:r>
            <a:r>
              <a:rPr lang="cs-CZ" sz="2400" dirty="0"/>
              <a:t>. </a:t>
            </a:r>
          </a:p>
          <a:p>
            <a:endParaRPr lang="cs-CZ" sz="2400" dirty="0"/>
          </a:p>
          <a:p>
            <a:r>
              <a:rPr lang="cs-CZ" sz="2400" dirty="0"/>
              <a:t>Ukazatel délky života prožité ve zdraví je v současné době obvykle počítán tzv. </a:t>
            </a:r>
            <a:r>
              <a:rPr lang="cs-CZ" sz="2400" dirty="0" err="1"/>
              <a:t>Sullivanovou</a:t>
            </a:r>
            <a:r>
              <a:rPr lang="cs-CZ" sz="2400" dirty="0"/>
              <a:t> metodou, kombinací úmrtnostních tabulek a věkově specifických podílů osob v populaci v dobrém zdravotním stavu. </a:t>
            </a:r>
          </a:p>
        </p:txBody>
      </p:sp>
    </p:spTree>
    <p:extLst>
      <p:ext uri="{BB962C8B-B14F-4D97-AF65-F5344CB8AC3E}">
        <p14:creationId xmlns:p14="http://schemas.microsoft.com/office/powerpoint/2010/main" val="27257345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00364" y="461818"/>
            <a:ext cx="10872836" cy="5370182"/>
          </a:xfrm>
        </p:spPr>
        <p:txBody>
          <a:bodyPr/>
          <a:lstStyle/>
          <a:p>
            <a:r>
              <a:rPr lang="cs-CZ" sz="2400" b="1" dirty="0"/>
              <a:t>V roce 2016 byl počet let zdravého života při narození v zemích EU odhadován na 64,2 roku u žen a 63,5 roku u mužů</a:t>
            </a:r>
            <a:r>
              <a:rPr lang="cs-CZ" sz="2400" dirty="0"/>
              <a:t>. </a:t>
            </a:r>
          </a:p>
          <a:p>
            <a:r>
              <a:rPr lang="cs-CZ" sz="2400" dirty="0"/>
              <a:t>Následující obrázek dokládá, že </a:t>
            </a:r>
            <a:r>
              <a:rPr lang="cs-CZ" sz="2400" b="1" dirty="0"/>
              <a:t>rozdíl mezi státem s nejvyšší hodnotou délky života ve zdraví</a:t>
            </a:r>
            <a:r>
              <a:rPr lang="cs-CZ" sz="2400" dirty="0"/>
              <a:t> - </a:t>
            </a:r>
            <a:r>
              <a:rPr lang="cs-CZ" sz="2400" b="1" dirty="0"/>
              <a:t>Švédskem</a:t>
            </a:r>
            <a:r>
              <a:rPr lang="cs-CZ" sz="2400" dirty="0"/>
              <a:t>, a s nejnižší - </a:t>
            </a:r>
            <a:r>
              <a:rPr lang="cs-CZ" sz="2400" b="1" dirty="0"/>
              <a:t>Lotyšskem, je u mužů i žen řádově celých 20 let.</a:t>
            </a:r>
            <a:r>
              <a:rPr lang="cs-CZ" sz="2400" dirty="0"/>
              <a:t> </a:t>
            </a:r>
          </a:p>
          <a:p>
            <a:r>
              <a:rPr lang="cs-CZ" sz="2400" b="1" dirty="0"/>
              <a:t>Vyšší než průměrnou hodnotou </a:t>
            </a:r>
            <a:r>
              <a:rPr lang="cs-CZ" sz="2400" dirty="0"/>
              <a:t>za EU se ze zemí bývalého východního bloku mohly prezentovat </a:t>
            </a:r>
            <a:r>
              <a:rPr lang="cs-CZ" sz="2400" b="1" dirty="0"/>
              <a:t>bulharské a polské ženy a bulharští muži</a:t>
            </a:r>
            <a:r>
              <a:rPr lang="cs-CZ" sz="2400" dirty="0"/>
              <a:t>. </a:t>
            </a:r>
          </a:p>
          <a:p>
            <a:r>
              <a:rPr lang="cs-CZ" sz="2400" dirty="0"/>
              <a:t>Poměrně zarážející bylo </a:t>
            </a:r>
            <a:r>
              <a:rPr lang="cs-CZ" sz="2400" b="1" dirty="0"/>
              <a:t>nelichotivé postavení vyspělého Finska </a:t>
            </a:r>
            <a:r>
              <a:rPr lang="cs-CZ" sz="2400" dirty="0"/>
              <a:t>ve spodní části pomyslného žebříčku. </a:t>
            </a:r>
          </a:p>
        </p:txBody>
      </p:sp>
    </p:spTree>
    <p:extLst>
      <p:ext uri="{BB962C8B-B14F-4D97-AF65-F5344CB8AC3E}">
        <p14:creationId xmlns:p14="http://schemas.microsoft.com/office/powerpoint/2010/main" val="27964006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646545" y="628072"/>
            <a:ext cx="10826655" cy="5037673"/>
          </a:xfrm>
        </p:spPr>
        <p:txBody>
          <a:bodyPr/>
          <a:lstStyle/>
          <a:p>
            <a:r>
              <a:rPr lang="cs-CZ" b="1" dirty="0"/>
              <a:t>Očekávaná délka života ve zdraví při narození vyjádřená procentuálním podílem z naděje dožití při narození bývá obvykle vyšší u mužů </a:t>
            </a:r>
            <a:r>
              <a:rPr lang="cs-CZ" dirty="0"/>
              <a:t>(z řady sociodemografických důvodů), což platí pro všechny státy EU. </a:t>
            </a:r>
          </a:p>
          <a:p>
            <a:r>
              <a:rPr lang="cs-CZ" dirty="0"/>
              <a:t>Pro ilustraci – pokud naděje dožití při narození činí obvykle ve prospěch žen 5-7 roků, potom v </a:t>
            </a:r>
            <a:r>
              <a:rPr lang="cs-CZ" b="1" dirty="0"/>
              <a:t>případě očekávané délky života ve zdraví </a:t>
            </a:r>
            <a:r>
              <a:rPr lang="cs-CZ" dirty="0"/>
              <a:t>při narození činí tento </a:t>
            </a:r>
            <a:r>
              <a:rPr lang="cs-CZ" b="1" dirty="0"/>
              <a:t>rozdíl ve prospěch žen pouze 2-3 roky.</a:t>
            </a:r>
          </a:p>
          <a:p>
            <a:endParaRPr lang="cs-CZ" dirty="0"/>
          </a:p>
        </p:txBody>
      </p:sp>
    </p:spTree>
    <p:extLst>
      <p:ext uri="{BB962C8B-B14F-4D97-AF65-F5344CB8AC3E}">
        <p14:creationId xmlns:p14="http://schemas.microsoft.com/office/powerpoint/2010/main" val="191466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455455" y="230910"/>
            <a:ext cx="7538290" cy="6622122"/>
          </a:xfrm>
          <a:prstGeom prst="rect">
            <a:avLst/>
          </a:prstGeom>
        </p:spPr>
      </p:pic>
    </p:spTree>
    <p:extLst>
      <p:ext uri="{BB962C8B-B14F-4D97-AF65-F5344CB8AC3E}">
        <p14:creationId xmlns:p14="http://schemas.microsoft.com/office/powerpoint/2010/main" val="8360407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91127" y="443345"/>
            <a:ext cx="10882073" cy="5388655"/>
          </a:xfrm>
        </p:spPr>
        <p:txBody>
          <a:bodyPr/>
          <a:lstStyle/>
          <a:p>
            <a:endParaRPr lang="cs-CZ" sz="2400" dirty="0"/>
          </a:p>
          <a:p>
            <a:r>
              <a:rPr lang="cs-CZ" sz="2400" b="1" dirty="0"/>
              <a:t>Česká republika zaznamenala v roce 2018 nejvyšší počet zemřelých </a:t>
            </a:r>
            <a:r>
              <a:rPr lang="cs-CZ" sz="2400" dirty="0"/>
              <a:t>(113 tis., hrubá míra úmrtnosti 10, 7 ‰) </a:t>
            </a:r>
            <a:r>
              <a:rPr lang="cs-CZ" sz="2400" b="1" dirty="0"/>
              <a:t>za posledních více než 20 let </a:t>
            </a:r>
            <a:r>
              <a:rPr lang="cs-CZ" sz="2400" dirty="0"/>
              <a:t>(od roku 1995), přičemž při pohledu na poslední dekádu lze sledovat </a:t>
            </a:r>
            <a:r>
              <a:rPr lang="cs-CZ" sz="2400" b="1" dirty="0"/>
              <a:t>celkový rostoucí trend počtu zemřelých, avšak do jisté míry je tento trend kontinuální</a:t>
            </a:r>
            <a:r>
              <a:rPr lang="cs-CZ" sz="2400" dirty="0"/>
              <a:t>. </a:t>
            </a:r>
          </a:p>
          <a:p>
            <a:endParaRPr lang="cs-CZ" sz="2400" dirty="0"/>
          </a:p>
          <a:p>
            <a:r>
              <a:rPr lang="cs-CZ" sz="2400" b="1" dirty="0"/>
              <a:t>Obecně však míra úmrtnosti roste s přibývajícím věkem a ve všech věkových skupinách převažuje úmrtnost mužů nad úmrtností stejně starých žen</a:t>
            </a:r>
            <a:r>
              <a:rPr lang="cs-CZ" sz="2400" dirty="0"/>
              <a:t>; výjimku tvoří pouze nejvyšší věkové kategorie kolem sta let. </a:t>
            </a:r>
          </a:p>
        </p:txBody>
      </p:sp>
    </p:spTree>
    <p:extLst>
      <p:ext uri="{BB962C8B-B14F-4D97-AF65-F5344CB8AC3E}">
        <p14:creationId xmlns:p14="http://schemas.microsoft.com/office/powerpoint/2010/main" val="6102294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397164" y="240145"/>
            <a:ext cx="11406909" cy="5591855"/>
          </a:xfrm>
        </p:spPr>
        <p:txBody>
          <a:bodyPr/>
          <a:lstStyle/>
          <a:p>
            <a:r>
              <a:rPr lang="cs-CZ" sz="2000" dirty="0"/>
              <a:t>Pokud zaměříme pozornost specifické míry, tak v </a:t>
            </a:r>
            <a:r>
              <a:rPr lang="cs-CZ" sz="2000" b="1" dirty="0"/>
              <a:t>oblasti kojenecké úmrtnosti se Česká republika řadí mezi prvních deset států světa s velmi nízkou hodnotou 2,6 ‰ </a:t>
            </a:r>
            <a:r>
              <a:rPr lang="cs-CZ" sz="2000" dirty="0"/>
              <a:t>(2,0 ‰ u děvčat, 3,2 ‰ u chlapců). </a:t>
            </a:r>
          </a:p>
          <a:p>
            <a:endParaRPr lang="cs-CZ" sz="2000" dirty="0"/>
          </a:p>
          <a:p>
            <a:r>
              <a:rPr lang="cs-CZ" sz="2000" b="1" dirty="0"/>
              <a:t>Velmi nízké hodnoty </a:t>
            </a:r>
            <a:r>
              <a:rPr lang="cs-CZ" sz="2000" dirty="0"/>
              <a:t>uvedených ukazatelů svědčí především </a:t>
            </a:r>
            <a:r>
              <a:rPr lang="cs-CZ" sz="2000" b="1" dirty="0"/>
              <a:t>o vysoké kvalitě prenatální a novorozenecké lékařské péče v ČR</a:t>
            </a:r>
            <a:r>
              <a:rPr lang="cs-CZ" sz="2000" dirty="0"/>
              <a:t>. Jedním z možných vysvětlení je </a:t>
            </a:r>
            <a:r>
              <a:rPr lang="cs-CZ" sz="2000" b="1" dirty="0"/>
              <a:t>kulturně podložená starostlivost rodičů spojená s pravidelnými návštěvami dětských lékařů a vysokou mírou ateismu</a:t>
            </a:r>
            <a:r>
              <a:rPr lang="cs-CZ" sz="2000" dirty="0"/>
              <a:t>. </a:t>
            </a:r>
          </a:p>
          <a:p>
            <a:endParaRPr lang="cs-CZ" sz="2000" dirty="0"/>
          </a:p>
          <a:p>
            <a:r>
              <a:rPr lang="cs-CZ" sz="2000" dirty="0"/>
              <a:t>Na přelomu 19. a 20. století umíralo před dosažením prvních narozenin v českých zemích asi 240-250 dětí z každého tisíce živě narozených dětí (ku 240-250 ‰), v 50. letech dosahovala kojenecká úmrtnost 25-50 ‰ a v roce 1987 to bylo ještě 12,1 ‰, což byla ve srovnání s ekonomicky vyspělými zeměmi hodnota vysoká.</a:t>
            </a:r>
            <a:r>
              <a:rPr lang="cs-CZ" sz="2000" b="1" u="sng" dirty="0"/>
              <a:t> </a:t>
            </a:r>
            <a:endParaRPr lang="cs-CZ" sz="2000" dirty="0"/>
          </a:p>
          <a:p>
            <a:r>
              <a:rPr lang="cs-CZ" dirty="0"/>
              <a:t> </a:t>
            </a:r>
          </a:p>
          <a:p>
            <a:endParaRPr lang="cs-CZ" dirty="0"/>
          </a:p>
        </p:txBody>
      </p:sp>
    </p:spTree>
    <p:extLst>
      <p:ext uri="{BB962C8B-B14F-4D97-AF65-F5344CB8AC3E}">
        <p14:creationId xmlns:p14="http://schemas.microsoft.com/office/powerpoint/2010/main" val="59025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ltLang="cs-CZ"/>
              <a:t>Dynamika obyvatelstva I.</a:t>
            </a:r>
            <a:endParaRPr lang="cs-CZ" altLang="cs-CZ" dirty="0"/>
          </a:p>
        </p:txBody>
      </p:sp>
      <p:pic>
        <p:nvPicPr>
          <p:cNvPr id="3" name="Obrázek 2"/>
          <p:cNvPicPr>
            <a:picLocks noChangeAspect="1"/>
          </p:cNvPicPr>
          <p:nvPr/>
        </p:nvPicPr>
        <p:blipFill>
          <a:blip r:embed="rId2"/>
          <a:stretch>
            <a:fillRect/>
          </a:stretch>
        </p:blipFill>
        <p:spPr>
          <a:xfrm>
            <a:off x="2429351" y="550983"/>
            <a:ext cx="7518213" cy="5677017"/>
          </a:xfrm>
          <a:prstGeom prst="rect">
            <a:avLst/>
          </a:prstGeom>
        </p:spPr>
      </p:pic>
      <p:sp>
        <p:nvSpPr>
          <p:cNvPr id="4" name="TextovéPole 3"/>
          <p:cNvSpPr txBox="1"/>
          <p:nvPr/>
        </p:nvSpPr>
        <p:spPr>
          <a:xfrm>
            <a:off x="1976582" y="89318"/>
            <a:ext cx="8635441" cy="461665"/>
          </a:xfrm>
          <a:prstGeom prst="rect">
            <a:avLst/>
          </a:prstGeom>
          <a:noFill/>
        </p:spPr>
        <p:txBody>
          <a:bodyPr wrap="none" rtlCol="0">
            <a:spAutoFit/>
          </a:bodyPr>
          <a:lstStyle/>
          <a:p>
            <a:r>
              <a:rPr lang="cs-CZ"/>
              <a:t>Vývoj a predikce hrubé míra porodnosti ve světě (1950-2050) </a:t>
            </a:r>
          </a:p>
        </p:txBody>
      </p:sp>
    </p:spTree>
    <p:extLst>
      <p:ext uri="{BB962C8B-B14F-4D97-AF65-F5344CB8AC3E}">
        <p14:creationId xmlns:p14="http://schemas.microsoft.com/office/powerpoint/2010/main" val="427368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p:sp>
        <p:nvSpPr>
          <p:cNvPr id="4" name="Zástupný symbol pro obsah 3"/>
          <p:cNvSpPr>
            <a:spLocks noGrp="1"/>
          </p:cNvSpPr>
          <p:nvPr>
            <p:ph idx="1"/>
          </p:nvPr>
        </p:nvSpPr>
        <p:spPr>
          <a:xfrm>
            <a:off x="581891" y="443345"/>
            <a:ext cx="10891309" cy="5551055"/>
          </a:xfrm>
        </p:spPr>
        <p:txBody>
          <a:bodyPr/>
          <a:lstStyle/>
          <a:p>
            <a:pPr>
              <a:buFont typeface="Arial" panose="020B0604020202020204" pitchFamily="34" charset="0"/>
              <a:buChar char="•"/>
            </a:pPr>
            <a:r>
              <a:rPr lang="cs-CZ" sz="2400" dirty="0"/>
              <a:t>Sledování hrubé míry porodnosti v čase je klíčové pro sledování potřeb současných a zejména budoucích generací. </a:t>
            </a:r>
          </a:p>
          <a:p>
            <a:pPr>
              <a:buFont typeface="Arial" panose="020B0604020202020204" pitchFamily="34" charset="0"/>
              <a:buChar char="•"/>
            </a:pPr>
            <a:endParaRPr lang="cs-CZ" sz="2400" dirty="0"/>
          </a:p>
          <a:p>
            <a:pPr>
              <a:buFont typeface="Arial" panose="020B0604020202020204" pitchFamily="34" charset="0"/>
              <a:buChar char="•"/>
            </a:pPr>
            <a:r>
              <a:rPr lang="cs-CZ" sz="2400" b="1" dirty="0"/>
              <a:t>Již v roce 1950 bylo možné pozorovat trend klesající míry porodnosti</a:t>
            </a:r>
            <a:r>
              <a:rPr lang="cs-CZ" sz="2400" dirty="0"/>
              <a:t>, přičemž </a:t>
            </a:r>
            <a:r>
              <a:rPr lang="cs-CZ" sz="2400" b="1" dirty="0"/>
              <a:t>nejvyšších hodnot dosahoval a pravděpodobně bude dosahovat i v roce 2050 africký kontinent</a:t>
            </a:r>
            <a:r>
              <a:rPr lang="cs-CZ" sz="2400" dirty="0"/>
              <a:t>. </a:t>
            </a:r>
          </a:p>
          <a:p>
            <a:pPr>
              <a:buFont typeface="Arial" panose="020B0604020202020204" pitchFamily="34" charset="0"/>
              <a:buChar char="•"/>
            </a:pPr>
            <a:endParaRPr lang="cs-CZ" sz="2400" dirty="0"/>
          </a:p>
          <a:p>
            <a:pPr>
              <a:buFont typeface="Arial" panose="020B0604020202020204" pitchFamily="34" charset="0"/>
              <a:buChar char="•"/>
            </a:pPr>
            <a:r>
              <a:rPr lang="cs-CZ" sz="2400" dirty="0"/>
              <a:t>Ačkoliv byl v letech 1950 až 2015 v Africe zaznamenán pokles porodnosti zhruba o 15 ‰, v porovnání s Evropou se stále jedná o trojnásobnou hodnotu. </a:t>
            </a:r>
          </a:p>
          <a:p>
            <a:endParaRPr lang="cs-CZ" dirty="0"/>
          </a:p>
        </p:txBody>
      </p:sp>
    </p:spTree>
    <p:extLst>
      <p:ext uri="{BB962C8B-B14F-4D97-AF65-F5344CB8AC3E}">
        <p14:creationId xmlns:p14="http://schemas.microsoft.com/office/powerpoint/2010/main" val="3112583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Dynamika obyvatelstva I.</a:t>
            </a:r>
            <a:endParaRPr lang="cs-CZ" dirty="0"/>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636872" y="278837"/>
                <a:ext cx="10753200" cy="5475417"/>
              </a:xfrm>
            </p:spPr>
            <p:txBody>
              <a:bodyPr/>
              <a:lstStyle/>
              <a:p>
                <a:r>
                  <a:rPr lang="cs-CZ" sz="2400" b="1" i="1" dirty="0"/>
                  <a:t>Plodnost</a:t>
                </a:r>
                <a:r>
                  <a:rPr lang="cs-CZ" sz="2400" b="1" dirty="0"/>
                  <a:t> (</a:t>
                </a:r>
                <a:r>
                  <a:rPr lang="cs-CZ" sz="2400" b="1" i="1" dirty="0"/>
                  <a:t>fertilita</a:t>
                </a:r>
                <a:r>
                  <a:rPr lang="cs-CZ" sz="2400" b="1" dirty="0"/>
                  <a:t>) se užívá pro hlubší analýzu reprodukce obyvatelstva</a:t>
                </a:r>
                <a:r>
                  <a:rPr lang="cs-CZ" sz="2400" dirty="0"/>
                  <a:t>. Na rozdíl od hrubé míry porodnosti ji lze lépe využít i pro menší územní jednotky. Výpočet ukazatele je založen na porovnání počtu živě narozených dětí s počtem žen v reprodukčním věku (15-49 let). </a:t>
                </a:r>
              </a:p>
              <a:p>
                <a:endParaRPr lang="cs-CZ" sz="2400" i="1" dirty="0"/>
              </a:p>
              <a:p>
                <a:r>
                  <a:rPr lang="cs-CZ" sz="2400" b="1" i="1" dirty="0"/>
                  <a:t>Obecná míra plodnosti</a:t>
                </a:r>
                <a:r>
                  <a:rPr lang="cs-CZ" sz="2400" b="1" dirty="0"/>
                  <a:t> </a:t>
                </a:r>
                <a:r>
                  <a:rPr lang="cs-CZ" sz="2400" dirty="0"/>
                  <a:t>(f) se tedy vyjadřuje jako počet živě narozených na 1000 žen v reprodukčním (fertilním) věku.</a:t>
                </a:r>
              </a:p>
              <a:p>
                <a:pPr marL="72000" indent="0">
                  <a:buNone/>
                </a:pPr>
                <a14:m>
                  <m:oMathPara xmlns:m="http://schemas.openxmlformats.org/officeDocument/2006/math">
                    <m:oMathParaPr>
                      <m:jc m:val="centerGroup"/>
                    </m:oMathParaPr>
                    <m:oMath xmlns:m="http://schemas.openxmlformats.org/officeDocument/2006/math">
                      <m:r>
                        <a:rPr lang="cs-CZ" b="1" i="1">
                          <a:latin typeface="Cambria Math" panose="02040503050406030204" pitchFamily="18" charset="0"/>
                        </a:rPr>
                        <m:t>𝒇</m:t>
                      </m:r>
                      <m:r>
                        <a:rPr lang="cs-CZ" b="1">
                          <a:latin typeface="Cambria Math" panose="02040503050406030204" pitchFamily="18" charset="0"/>
                        </a:rPr>
                        <m:t>=</m:t>
                      </m:r>
                      <m:f>
                        <m:fPr>
                          <m:ctrlPr>
                            <a:rPr lang="cs-CZ" b="1" i="1">
                              <a:latin typeface="Cambria Math" panose="02040503050406030204" pitchFamily="18" charset="0"/>
                            </a:rPr>
                          </m:ctrlPr>
                        </m:fPr>
                        <m:num>
                          <m:sSup>
                            <m:sSupPr>
                              <m:ctrlPr>
                                <a:rPr lang="cs-CZ" b="1" i="1">
                                  <a:latin typeface="Cambria Math" panose="02040503050406030204" pitchFamily="18" charset="0"/>
                                </a:rPr>
                              </m:ctrlPr>
                            </m:sSupPr>
                            <m:e>
                              <m:r>
                                <a:rPr lang="cs-CZ" b="1" i="1">
                                  <a:latin typeface="Cambria Math" panose="02040503050406030204" pitchFamily="18" charset="0"/>
                                </a:rPr>
                                <m:t>𝐍</m:t>
                              </m:r>
                            </m:e>
                            <m:sup>
                              <m:r>
                                <a:rPr lang="cs-CZ" b="1" i="1">
                                  <a:latin typeface="Cambria Math" panose="02040503050406030204" pitchFamily="18" charset="0"/>
                                </a:rPr>
                                <m:t>𝐯</m:t>
                              </m:r>
                            </m:sup>
                          </m:sSup>
                        </m:num>
                        <m:den>
                          <m:sSub>
                            <m:sSubPr>
                              <m:ctrlPr>
                                <a:rPr lang="cs-CZ" b="1" i="1">
                                  <a:latin typeface="Cambria Math" panose="02040503050406030204" pitchFamily="18" charset="0"/>
                                </a:rPr>
                              </m:ctrlPr>
                            </m:sSubPr>
                            <m:e>
                              <m:r>
                                <a:rPr lang="cs-CZ" b="1" i="1">
                                  <a:latin typeface="Cambria Math" panose="02040503050406030204" pitchFamily="18" charset="0"/>
                                </a:rPr>
                                <m:t>𝑭</m:t>
                              </m:r>
                            </m:e>
                            <m:sub>
                              <m:r>
                                <a:rPr lang="cs-CZ" b="1" i="1">
                                  <a:latin typeface="Cambria Math" panose="02040503050406030204" pitchFamily="18" charset="0"/>
                                </a:rPr>
                                <m:t>𝟏𝟓</m:t>
                              </m:r>
                              <m:r>
                                <a:rPr lang="cs-CZ" b="1" i="1">
                                  <a:latin typeface="Cambria Math" panose="02040503050406030204" pitchFamily="18" charset="0"/>
                                </a:rPr>
                                <m:t>−</m:t>
                              </m:r>
                              <m:r>
                                <a:rPr lang="cs-CZ" b="1" i="1">
                                  <a:latin typeface="Cambria Math" panose="02040503050406030204" pitchFamily="18" charset="0"/>
                                </a:rPr>
                                <m:t>𝟒𝟗</m:t>
                              </m:r>
                            </m:sub>
                          </m:sSub>
                        </m:den>
                      </m:f>
                      <m:r>
                        <a:rPr lang="cs-CZ" b="1" i="1">
                          <a:latin typeface="Cambria Math" panose="02040503050406030204" pitchFamily="18" charset="0"/>
                        </a:rPr>
                        <m:t>∗</m:t>
                      </m:r>
                      <m:r>
                        <a:rPr lang="cs-CZ" b="1" i="1">
                          <a:latin typeface="Cambria Math" panose="02040503050406030204" pitchFamily="18" charset="0"/>
                        </a:rPr>
                        <m:t>𝟏𝟎𝟎𝟎</m:t>
                      </m:r>
                      <m:r>
                        <a:rPr lang="cs-CZ" b="1" i="1">
                          <a:latin typeface="Cambria Math" panose="02040503050406030204" pitchFamily="18" charset="0"/>
                        </a:rPr>
                        <m:t> (</m:t>
                      </m:r>
                      <m:r>
                        <a:rPr lang="cs-CZ" b="1">
                          <a:latin typeface="Cambria Math" panose="02040503050406030204" pitchFamily="18" charset="0"/>
                        </a:rPr>
                        <m:t>‰)</m:t>
                      </m:r>
                    </m:oMath>
                  </m:oMathPara>
                </a14:m>
                <a:endParaRPr lang="cs-CZ" dirty="0"/>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636872" y="278837"/>
                <a:ext cx="10753200" cy="5475417"/>
              </a:xfrm>
              <a:blipFill>
                <a:blip r:embed="rId2"/>
                <a:stretch>
                  <a:fillRect l="-907" r="-1474"/>
                </a:stretch>
              </a:blipFill>
            </p:spPr>
            <p:txBody>
              <a:bodyPr/>
              <a:lstStyle/>
              <a:p>
                <a:r>
                  <a:rPr lang="cs-CZ">
                    <a:noFill/>
                  </a:rPr>
                  <a:t> </a:t>
                </a:r>
              </a:p>
            </p:txBody>
          </p:sp>
        </mc:Fallback>
      </mc:AlternateContent>
    </p:spTree>
    <p:extLst>
      <p:ext uri="{BB962C8B-B14F-4D97-AF65-F5344CB8AC3E}">
        <p14:creationId xmlns:p14="http://schemas.microsoft.com/office/powerpoint/2010/main" val="3317075692"/>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šablona-nový vizuál</Template>
  <TotalTime>1740</TotalTime>
  <Words>4200</Words>
  <Application>Microsoft Office PowerPoint</Application>
  <PresentationFormat>Širokoúhlá obrazovka</PresentationFormat>
  <Paragraphs>296</Paragraphs>
  <Slides>65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65</vt:i4>
      </vt:variant>
    </vt:vector>
  </HeadingPairs>
  <TitlesOfParts>
    <vt:vector size="70" baseType="lpstr">
      <vt:lpstr>Arial</vt:lpstr>
      <vt:lpstr>Cambria Math</vt:lpstr>
      <vt:lpstr>Tahoma</vt:lpstr>
      <vt:lpstr>Wingdings</vt:lpstr>
      <vt:lpstr>Prezentace_MU_CZ</vt:lpstr>
      <vt:lpstr>Přednáška č. 4 </vt:lpstr>
      <vt:lpstr>DYNAMIKA OBYVATELSTVA</vt:lpstr>
      <vt:lpstr>Prezentace aplikace PowerPoint</vt:lpstr>
      <vt:lpstr>Prezentace aplikace PowerPoint</vt:lpstr>
      <vt:lpstr>Prezentace aplikace PowerPoint</vt:lpstr>
      <vt:lpstr>Porodnost a plodnost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Úmrtnost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Kunc</dc:creator>
  <cp:lastModifiedBy>Aneta Krajíčková</cp:lastModifiedBy>
  <cp:revision>83</cp:revision>
  <cp:lastPrinted>1601-01-01T00:00:00Z</cp:lastPrinted>
  <dcterms:created xsi:type="dcterms:W3CDTF">2019-09-26T15:38:03Z</dcterms:created>
  <dcterms:modified xsi:type="dcterms:W3CDTF">2020-03-12T13:47:00Z</dcterms:modified>
</cp:coreProperties>
</file>