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2" r:id="rId3"/>
    <p:sldId id="305" r:id="rId4"/>
    <p:sldId id="309" r:id="rId5"/>
    <p:sldId id="310" r:id="rId6"/>
    <p:sldId id="307" r:id="rId7"/>
    <p:sldId id="308" r:id="rId8"/>
    <p:sldId id="31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>
        <p:scale>
          <a:sx n="72" d="100"/>
          <a:sy n="72" d="100"/>
        </p:scale>
        <p:origin x="-1164" y="22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MVVS  - seminář 2: </a:t>
            </a:r>
            <a:br>
              <a:rPr lang="cs-CZ" altLang="cs-CZ" dirty="0" smtClean="0"/>
            </a:br>
            <a:r>
              <a:rPr lang="cs-CZ" altLang="cs-CZ" dirty="0" smtClean="0"/>
              <a:t>Analýzy </a:t>
            </a:r>
            <a:r>
              <a:rPr lang="cs-CZ" altLang="cs-CZ" dirty="0"/>
              <a:t>vnitřního prostředí </a:t>
            </a:r>
            <a:br>
              <a:rPr lang="cs-CZ" altLang="cs-CZ" dirty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2400" b="0" dirty="0"/>
              <a:t>SIMONA ŠKARABELOVÁ</a:t>
            </a:r>
            <a:br>
              <a:rPr lang="cs-CZ" altLang="cs-CZ" sz="2400" b="0" dirty="0"/>
            </a:br>
            <a:r>
              <a:rPr lang="cs-CZ" altLang="cs-CZ" sz="2400" b="0" dirty="0"/>
              <a:t>FILIP </a:t>
            </a:r>
            <a:r>
              <a:rPr lang="cs-CZ" altLang="cs-CZ" sz="2400" b="0" dirty="0" smtClean="0"/>
              <a:t>HRŮZA</a:t>
            </a:r>
            <a:br>
              <a:rPr lang="cs-CZ" altLang="cs-CZ" sz="2400" b="0" dirty="0" smtClean="0"/>
            </a:br>
            <a:r>
              <a:rPr lang="cs-CZ" altLang="cs-CZ" sz="2400" b="0" dirty="0"/>
              <a:t>	</a:t>
            </a:r>
            <a:r>
              <a:rPr lang="cs-CZ" altLang="cs-CZ" sz="2400" b="0" dirty="0" smtClean="0"/>
              <a:t>					Jaro </a:t>
            </a:r>
            <a:r>
              <a:rPr lang="cs-CZ" altLang="cs-CZ" sz="2400" b="0" dirty="0" smtClean="0"/>
              <a:t>2020</a:t>
            </a:r>
            <a:endParaRPr lang="cs-CZ" altLang="cs-CZ" sz="2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752979"/>
            <a:ext cx="8086635" cy="882389"/>
          </a:xfrm>
        </p:spPr>
        <p:txBody>
          <a:bodyPr/>
          <a:lstStyle/>
          <a:p>
            <a:r>
              <a:rPr lang="cs-CZ" altLang="cs-CZ" dirty="0"/>
              <a:t>Analýzy vnitřního prostředí </a:t>
            </a:r>
            <a:r>
              <a:rPr lang="cs-CZ" altLang="cs-CZ" dirty="0" smtClean="0"/>
              <a:t> - vnitřní prostředí může organizace ovlivnit!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1740877"/>
            <a:ext cx="8082321" cy="4507523"/>
          </a:xfrm>
        </p:spPr>
        <p:txBody>
          <a:bodyPr/>
          <a:lstStyle/>
          <a:p>
            <a:pPr marL="0" indent="0">
              <a:buNone/>
            </a:pPr>
            <a:r>
              <a:rPr lang="cs-CZ" altLang="cs-CZ" b="1" dirty="0" smtClean="0"/>
              <a:t>Co máte udělat?</a:t>
            </a:r>
          </a:p>
          <a:p>
            <a:r>
              <a:rPr lang="cs-CZ" altLang="cs-CZ" dirty="0" smtClean="0"/>
              <a:t>Analýza </a:t>
            </a:r>
            <a:r>
              <a:rPr lang="cs-CZ" altLang="cs-CZ" dirty="0"/>
              <a:t>portfolia - produkty a zákazníci </a:t>
            </a:r>
            <a:endParaRPr lang="cs-CZ" altLang="cs-CZ" dirty="0" smtClean="0"/>
          </a:p>
          <a:p>
            <a:pPr lvl="1"/>
            <a:r>
              <a:rPr lang="cs-CZ" altLang="cs-CZ" b="1" dirty="0" smtClean="0"/>
              <a:t>Matice </a:t>
            </a:r>
            <a:r>
              <a:rPr lang="cs-CZ" altLang="cs-CZ" b="1" dirty="0"/>
              <a:t>šíře sortimentu </a:t>
            </a:r>
            <a:r>
              <a:rPr lang="cs-CZ" altLang="cs-CZ" dirty="0" smtClean="0"/>
              <a:t>- ANO</a:t>
            </a:r>
          </a:p>
          <a:p>
            <a:r>
              <a:rPr lang="cs-CZ" altLang="cs-CZ" dirty="0" smtClean="0"/>
              <a:t>Analýza strategie (je/není): NE</a:t>
            </a:r>
          </a:p>
          <a:p>
            <a:r>
              <a:rPr lang="cs-CZ" altLang="cs-CZ" b="1" dirty="0" smtClean="0"/>
              <a:t>Analýza zdrojů </a:t>
            </a:r>
            <a:r>
              <a:rPr lang="cs-CZ" altLang="cs-CZ" dirty="0" smtClean="0"/>
              <a:t>- ANO: </a:t>
            </a:r>
          </a:p>
          <a:p>
            <a:pPr lvl="1"/>
            <a:r>
              <a:rPr lang="cs-CZ" altLang="cs-CZ" sz="2000" dirty="0" smtClean="0"/>
              <a:t>Lidé</a:t>
            </a:r>
          </a:p>
          <a:p>
            <a:pPr lvl="1"/>
            <a:r>
              <a:rPr lang="cs-CZ" altLang="cs-CZ" sz="2000" dirty="0" smtClean="0"/>
              <a:t>Procesy</a:t>
            </a:r>
          </a:p>
          <a:p>
            <a:pPr lvl="1"/>
            <a:r>
              <a:rPr lang="cs-CZ" altLang="cs-CZ" sz="2000" dirty="0" smtClean="0"/>
              <a:t>Know-how</a:t>
            </a:r>
          </a:p>
          <a:p>
            <a:pPr lvl="1"/>
            <a:r>
              <a:rPr lang="cs-CZ" altLang="cs-CZ" sz="2000" dirty="0" smtClean="0"/>
              <a:t>Značka</a:t>
            </a:r>
          </a:p>
          <a:p>
            <a:pPr lvl="1"/>
            <a:r>
              <a:rPr lang="cs-CZ" altLang="cs-CZ" sz="2000" dirty="0" smtClean="0"/>
              <a:t>Finanční </a:t>
            </a:r>
            <a:r>
              <a:rPr lang="cs-CZ" altLang="cs-CZ" sz="2000" dirty="0"/>
              <a:t>analýza (podklad pro </a:t>
            </a:r>
            <a:r>
              <a:rPr lang="cs-CZ" altLang="cs-CZ" sz="2000" dirty="0" err="1"/>
              <a:t>fundraising</a:t>
            </a:r>
            <a:r>
              <a:rPr lang="cs-CZ" altLang="cs-CZ" sz="2000" dirty="0"/>
              <a:t>) </a:t>
            </a:r>
            <a:endParaRPr lang="cs-CZ" sz="20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119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4205" y="852854"/>
            <a:ext cx="8699157" cy="483577"/>
          </a:xfrm>
        </p:spPr>
        <p:txBody>
          <a:bodyPr/>
          <a:lstStyle/>
          <a:p>
            <a:r>
              <a:rPr lang="it-IT" altLang="cs-CZ" dirty="0"/>
              <a:t>Analýza portfolia </a:t>
            </a:r>
            <a:r>
              <a:rPr lang="cs-CZ" altLang="cs-CZ" dirty="0" smtClean="0"/>
              <a:t>produktů a služeb organizace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2873" y="1595682"/>
            <a:ext cx="8082321" cy="4699610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 smtClean="0"/>
              <a:t>Jedním z nástrojů, který je využíván pro analýzu portfolia výrobků a služeb je:</a:t>
            </a:r>
          </a:p>
          <a:p>
            <a:pPr marL="0" indent="0">
              <a:buNone/>
            </a:pPr>
            <a:r>
              <a:rPr lang="it-IT" altLang="cs-CZ" b="1" dirty="0" smtClean="0">
                <a:solidFill>
                  <a:schemeClr val="tx2"/>
                </a:solidFill>
              </a:rPr>
              <a:t>MATICE ŠÍŘE SORTIMENTU </a:t>
            </a:r>
            <a:endParaRPr lang="cs-CZ" altLang="cs-CZ" b="1" dirty="0" smtClean="0">
              <a:solidFill>
                <a:schemeClr val="tx2"/>
              </a:solidFill>
            </a:endParaRPr>
          </a:p>
          <a:p>
            <a:r>
              <a:rPr lang="cs-CZ" altLang="cs-CZ" dirty="0" smtClean="0"/>
              <a:t>pomáhá </a:t>
            </a:r>
            <a:r>
              <a:rPr lang="cs-CZ" altLang="cs-CZ" dirty="0"/>
              <a:t>zpřehlednit </a:t>
            </a:r>
            <a:endParaRPr lang="cs-CZ" altLang="cs-CZ" dirty="0" smtClean="0"/>
          </a:p>
          <a:p>
            <a:pPr lvl="1"/>
            <a:r>
              <a:rPr lang="cs-CZ" altLang="cs-CZ" dirty="0" smtClean="0"/>
              <a:t>jaké </a:t>
            </a:r>
            <a:r>
              <a:rPr lang="cs-CZ" altLang="cs-CZ" dirty="0"/>
              <a:t>výrobky/služby </a:t>
            </a:r>
            <a:endParaRPr lang="cs-CZ" altLang="cs-CZ" dirty="0" smtClean="0"/>
          </a:p>
          <a:p>
            <a:pPr lvl="1"/>
            <a:r>
              <a:rPr lang="cs-CZ" altLang="cs-CZ" dirty="0" smtClean="0"/>
              <a:t>komu/jakým </a:t>
            </a:r>
            <a:r>
              <a:rPr lang="cs-CZ" altLang="cs-CZ" dirty="0"/>
              <a:t>tržním segmentům/cílovým skupinám </a:t>
            </a:r>
            <a:endParaRPr lang="cs-CZ" altLang="cs-CZ" dirty="0" smtClean="0"/>
          </a:p>
          <a:p>
            <a:pPr marL="0" indent="0">
              <a:buNone/>
            </a:pPr>
            <a:r>
              <a:rPr lang="cs-CZ" altLang="cs-CZ" dirty="0" smtClean="0"/>
              <a:t>…</a:t>
            </a:r>
            <a:r>
              <a:rPr lang="cs-CZ" altLang="cs-CZ" dirty="0"/>
              <a:t>jako organizace nabízím </a:t>
            </a:r>
            <a:endParaRPr lang="cs-CZ" altLang="cs-CZ" dirty="0" smtClean="0"/>
          </a:p>
          <a:p>
            <a:r>
              <a:rPr lang="cs-CZ" altLang="cs-CZ" dirty="0" smtClean="0"/>
              <a:t>To může pomoci rozhodnout, zda není čas zaměřit se jen na výběr některých produktů a služeb vzhledem ke konkurenci, a tím posílit své postavení na trhu</a:t>
            </a:r>
            <a:endParaRPr lang="cs-CZ" altLang="cs-CZ" dirty="0" smtClean="0"/>
          </a:p>
          <a:p>
            <a:r>
              <a:rPr lang="cs-CZ" altLang="cs-CZ" dirty="0" smtClean="0"/>
              <a:t>viz</a:t>
            </a:r>
            <a:r>
              <a:rPr lang="cs-CZ" altLang="cs-CZ" dirty="0"/>
              <a:t>. </a:t>
            </a:r>
            <a:r>
              <a:rPr lang="cs-CZ" altLang="cs-CZ" dirty="0" smtClean="0"/>
              <a:t>Příklad </a:t>
            </a:r>
            <a:r>
              <a:rPr lang="cs-CZ" altLang="cs-CZ" dirty="0" err="1" smtClean="0"/>
              <a:t>HaDivadla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131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9841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96815"/>
            <a:ext cx="8086635" cy="876424"/>
          </a:xfrm>
        </p:spPr>
        <p:txBody>
          <a:bodyPr/>
          <a:lstStyle/>
          <a:p>
            <a:r>
              <a:rPr lang="cs-CZ" dirty="0" smtClean="0"/>
              <a:t>V rámci analýzy zdrojů je vhodný tzv. audit zdrojů, který odpovídá na otázky: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zdroje má organizace k dispozici?</a:t>
            </a:r>
          </a:p>
          <a:p>
            <a:r>
              <a:rPr lang="cs-CZ" dirty="0" smtClean="0"/>
              <a:t>Jak efektivně jsou tyto zdroje využívány?</a:t>
            </a:r>
          </a:p>
          <a:p>
            <a:r>
              <a:rPr lang="cs-CZ" dirty="0" smtClean="0"/>
              <a:t>Jak flexibilní jsou zdroje v organizaci?</a:t>
            </a:r>
          </a:p>
          <a:p>
            <a:r>
              <a:rPr lang="cs-CZ" dirty="0" smtClean="0"/>
              <a:t>Zda jsou tyto zdroje vzájemně vyvážené?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i="1" dirty="0" smtClean="0"/>
              <a:t>(Košťan</a:t>
            </a:r>
            <a:r>
              <a:rPr lang="cs-CZ" i="1" dirty="0"/>
              <a:t>, P. (2002). Firemní strategie: Plánování a </a:t>
            </a:r>
            <a:r>
              <a:rPr lang="cs-CZ" i="1" dirty="0" smtClean="0"/>
              <a:t>	realizace</a:t>
            </a:r>
            <a:r>
              <a:rPr lang="cs-CZ" i="1" dirty="0"/>
              <a:t> (1. vyd.). Praha: </a:t>
            </a:r>
            <a:r>
              <a:rPr lang="cs-CZ" i="1" dirty="0" err="1"/>
              <a:t>Computer</a:t>
            </a:r>
            <a:r>
              <a:rPr lang="cs-CZ" i="1" dirty="0"/>
              <a:t> </a:t>
            </a:r>
            <a:r>
              <a:rPr lang="cs-CZ" i="1" dirty="0" err="1" smtClean="0"/>
              <a:t>Press</a:t>
            </a:r>
            <a:r>
              <a:rPr lang="cs-CZ" i="1" dirty="0" smtClean="0"/>
              <a:t>, s. 52)</a:t>
            </a:r>
            <a:endParaRPr lang="cs-CZ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27877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Analýzy </a:t>
            </a:r>
            <a:r>
              <a:rPr lang="cs-CZ" altLang="cs-CZ" dirty="0" smtClean="0"/>
              <a:t>zdrojů- ČEMU VĚNUJEME POZORNOST?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0243" y="2017713"/>
            <a:ext cx="8507186" cy="4114800"/>
          </a:xfrm>
        </p:spPr>
        <p:txBody>
          <a:bodyPr/>
          <a:lstStyle/>
          <a:p>
            <a:r>
              <a:rPr lang="cs-CZ" altLang="cs-CZ" dirty="0" smtClean="0"/>
              <a:t>LIDÉ (HR - zaměstnanci</a:t>
            </a:r>
            <a:r>
              <a:rPr lang="cs-CZ" altLang="cs-CZ" dirty="0"/>
              <a:t>, členové, </a:t>
            </a:r>
            <a:r>
              <a:rPr lang="cs-CZ" altLang="cs-CZ" dirty="0" smtClean="0"/>
              <a:t>dobrovolníci</a:t>
            </a:r>
            <a:r>
              <a:rPr lang="cs-CZ" altLang="cs-CZ" dirty="0" smtClean="0"/>
              <a:t>)</a:t>
            </a:r>
            <a:endParaRPr lang="cs-CZ" altLang="cs-CZ" dirty="0" smtClean="0"/>
          </a:p>
          <a:p>
            <a:r>
              <a:rPr lang="cs-CZ" altLang="cs-CZ" dirty="0" smtClean="0"/>
              <a:t>PROCESY (způsoby </a:t>
            </a:r>
            <a:r>
              <a:rPr lang="cs-CZ" altLang="cs-CZ" dirty="0"/>
              <a:t>poskytnutí </a:t>
            </a:r>
            <a:r>
              <a:rPr lang="cs-CZ" altLang="cs-CZ" dirty="0" smtClean="0"/>
              <a:t>služby, způsoby komunikace, apod. - jsou vhodně nastavené</a:t>
            </a:r>
            <a:r>
              <a:rPr lang="cs-CZ" altLang="cs-CZ" dirty="0"/>
              <a:t>?) </a:t>
            </a:r>
            <a:endParaRPr lang="cs-CZ" altLang="cs-CZ" dirty="0" smtClean="0"/>
          </a:p>
          <a:p>
            <a:r>
              <a:rPr lang="cs-CZ" altLang="cs-CZ" dirty="0" smtClean="0"/>
              <a:t>KNOW-HOW (Např</a:t>
            </a:r>
            <a:r>
              <a:rPr lang="cs-CZ" altLang="cs-CZ" dirty="0"/>
              <a:t>. ISO </a:t>
            </a:r>
            <a:r>
              <a:rPr lang="cs-CZ" altLang="cs-CZ" dirty="0" smtClean="0"/>
              <a:t>normy) </a:t>
            </a:r>
          </a:p>
          <a:p>
            <a:r>
              <a:rPr lang="cs-CZ" altLang="cs-CZ" dirty="0" smtClean="0"/>
              <a:t>ZNAČKA (jak </a:t>
            </a:r>
            <a:r>
              <a:rPr lang="cs-CZ" altLang="cs-CZ" dirty="0"/>
              <a:t>je silná, </a:t>
            </a:r>
            <a:r>
              <a:rPr lang="cs-CZ" altLang="cs-CZ" dirty="0" smtClean="0"/>
              <a:t>jak je vnímaná, co </a:t>
            </a:r>
            <a:r>
              <a:rPr lang="cs-CZ" altLang="cs-CZ" dirty="0"/>
              <a:t>zosobňuje, apod</a:t>
            </a:r>
            <a:r>
              <a:rPr lang="cs-CZ" altLang="cs-CZ" dirty="0" smtClean="0"/>
              <a:t>.) </a:t>
            </a:r>
          </a:p>
          <a:p>
            <a:r>
              <a:rPr lang="cs-CZ" altLang="cs-CZ" dirty="0" smtClean="0"/>
              <a:t>FINANČNÍ ANALÝZA (roční uzávěrka, stav majetku, finanční plány apod</a:t>
            </a:r>
            <a:r>
              <a:rPr lang="cs-CZ" altLang="cs-CZ" dirty="0" smtClean="0"/>
              <a:t>.)</a:t>
            </a:r>
          </a:p>
          <a:p>
            <a:pPr marL="0" indent="0"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- </a:t>
            </a:r>
            <a:r>
              <a:rPr lang="cs-CZ" altLang="cs-CZ" i="1" dirty="0" smtClean="0"/>
              <a:t>nastuduj popis k analýze jednotlivých zdrojů ve vzorové práci </a:t>
            </a:r>
            <a:r>
              <a:rPr lang="cs-CZ" altLang="cs-CZ" i="1" dirty="0" err="1" smtClean="0"/>
              <a:t>HaDivadla</a:t>
            </a:r>
            <a:endParaRPr lang="cs-CZ" altLang="cs-CZ" i="1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531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3105" y="771843"/>
            <a:ext cx="8086635" cy="1074542"/>
          </a:xfrm>
        </p:spPr>
        <p:txBody>
          <a:bodyPr/>
          <a:lstStyle/>
          <a:p>
            <a:pPr algn="ctr"/>
            <a:r>
              <a:rPr lang="cs-CZ" altLang="cs-CZ" dirty="0" smtClean="0"/>
              <a:t>Další možnost </a:t>
            </a:r>
            <a:r>
              <a:rPr lang="cs-CZ" altLang="cs-CZ" dirty="0" smtClean="0"/>
              <a:t>zpracování </a:t>
            </a:r>
            <a:r>
              <a:rPr lang="cs-CZ" altLang="cs-CZ" dirty="0"/>
              <a:t>analýzy </a:t>
            </a:r>
            <a:r>
              <a:rPr lang="cs-CZ" altLang="cs-CZ" dirty="0" smtClean="0"/>
              <a:t>mikroprostředí na základě analýzy zdrojů (př. </a:t>
            </a:r>
            <a:r>
              <a:rPr lang="cs-CZ" altLang="cs-CZ" dirty="0" err="1" smtClean="0"/>
              <a:t>HaDivadla</a:t>
            </a:r>
            <a:r>
              <a:rPr lang="cs-CZ" altLang="cs-CZ" dirty="0" smtClean="0"/>
              <a:t>)</a:t>
            </a:r>
            <a:br>
              <a:rPr lang="cs-CZ" altLang="cs-CZ" dirty="0" smtClean="0"/>
            </a:br>
            <a:r>
              <a:rPr lang="cs-CZ" altLang="cs-CZ" b="0" dirty="0" smtClean="0"/>
              <a:t>(lze zapracovat i výsledky z matice šíře sortimentu) </a:t>
            </a:r>
            <a:endParaRPr lang="cs-CZ" b="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7</a:t>
            </a:fld>
            <a:endParaRPr lang="cs-CZ" alt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77" y="1881554"/>
            <a:ext cx="8665308" cy="4891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348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345223"/>
            <a:ext cx="8082321" cy="4787290"/>
          </a:xfrm>
        </p:spPr>
        <p:txBody>
          <a:bodyPr/>
          <a:lstStyle/>
          <a:p>
            <a:r>
              <a:rPr lang="cs-CZ" dirty="0"/>
              <a:t>Z u vedené tabulky analýzy mikroprostředí vyplývá, že silné stránky organizace jsou především v kvalitě poskytovaných služeb a v pracovním nasazení členů vedení. Jako uspokojující hodnotíme číslem 3 kvalitu materiálního vybavení divadla (kulisy, kostýmy apod.), spokojenost veřejnosti, propagaci pořádaných akcí, vzájemné vztahy uvnitř organizace a celkový vzhled prostor </a:t>
            </a:r>
            <a:r>
              <a:rPr lang="cs-CZ" dirty="0" err="1"/>
              <a:t>HaDivadla</a:t>
            </a:r>
            <a:r>
              <a:rPr lang="cs-CZ" dirty="0"/>
              <a:t>. Jako nedostatečná se nám pak jeví úroveň propagace organizace, velikost veřejných prostor (především pak prostor jeviště a hlediště) a technické vybavení. Zcela nedostatečné jsou finanční možnosti organizace, které pramení z nedostatečné </a:t>
            </a:r>
            <a:r>
              <a:rPr lang="cs-CZ"/>
              <a:t>úrovně </a:t>
            </a:r>
            <a:r>
              <a:rPr lang="cs-CZ" smtClean="0"/>
              <a:t>propagace a </a:t>
            </a:r>
            <a:r>
              <a:rPr lang="cs-CZ" dirty="0"/>
              <a:t>nevyužívání grantů.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033676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331</TotalTime>
  <Words>385</Words>
  <Application>Microsoft Office PowerPoint</Application>
  <PresentationFormat>Předvádění na obrazovce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Prezentace_MU_CZ</vt:lpstr>
      <vt:lpstr>MVVS  - seminář 2:  Analýzy vnitřního prostředí   SIMONA ŠKARABELOVÁ FILIP HRŮZA       Jaro 2020</vt:lpstr>
      <vt:lpstr>Analýzy vnitřního prostředí  - vnitřní prostředí může organizace ovlivnit!</vt:lpstr>
      <vt:lpstr>Analýza portfolia produktů a služeb organizace</vt:lpstr>
      <vt:lpstr>Prezentace aplikace PowerPoint</vt:lpstr>
      <vt:lpstr>V rámci analýzy zdrojů je vhodný tzv. audit zdrojů, který odpovídá na otázky:</vt:lpstr>
      <vt:lpstr>Analýzy zdrojů- ČEMU VĚNUJEME POZORNOST?</vt:lpstr>
      <vt:lpstr>Další možnost zpracování analýzy mikroprostředí na základě analýzy zdrojů (př. HaDivadla) (lze zapracovat i výsledky z matice šíře sortimentu)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Hrůza Filip</dc:creator>
  <cp:lastModifiedBy>EPA</cp:lastModifiedBy>
  <cp:revision>48</cp:revision>
  <cp:lastPrinted>1601-01-01T00:00:00Z</cp:lastPrinted>
  <dcterms:created xsi:type="dcterms:W3CDTF">2015-11-23T07:04:47Z</dcterms:created>
  <dcterms:modified xsi:type="dcterms:W3CDTF">2020-03-11T13:28:09Z</dcterms:modified>
</cp:coreProperties>
</file>