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25"/>
  </p:notesMasterIdLst>
  <p:sldIdLst>
    <p:sldId id="283" r:id="rId3"/>
    <p:sldId id="284" r:id="rId4"/>
    <p:sldId id="310" r:id="rId5"/>
    <p:sldId id="305" r:id="rId6"/>
    <p:sldId id="311" r:id="rId7"/>
    <p:sldId id="285" r:id="rId8"/>
    <p:sldId id="286" r:id="rId9"/>
    <p:sldId id="287" r:id="rId10"/>
    <p:sldId id="288" r:id="rId11"/>
    <p:sldId id="289" r:id="rId12"/>
    <p:sldId id="290" r:id="rId13"/>
    <p:sldId id="306" r:id="rId14"/>
    <p:sldId id="291" r:id="rId15"/>
    <p:sldId id="307" r:id="rId16"/>
    <p:sldId id="292" r:id="rId17"/>
    <p:sldId id="309" r:id="rId18"/>
    <p:sldId id="308" r:id="rId19"/>
    <p:sldId id="293" r:id="rId20"/>
    <p:sldId id="294" r:id="rId21"/>
    <p:sldId id="295" r:id="rId22"/>
    <p:sldId id="296" r:id="rId23"/>
    <p:sldId id="28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0AD"/>
    <a:srgbClr val="57B7FF"/>
    <a:srgbClr val="A3D8FF"/>
    <a:srgbClr val="FD3D58"/>
    <a:srgbClr val="FEB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9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4073B-0733-4108-8F75-550646E1AE1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5E09B-6538-4744-AE50-85E100A35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1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E09B-6538-4744-AE50-85E100A355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1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60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60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0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60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860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>
              <a:solidFill>
                <a:srgbClr val="1C1C1C"/>
              </a:solidFill>
            </a:endParaRPr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>
                <a:solidFill>
                  <a:srgbClr val="1C1C1C"/>
                </a:solidFill>
              </a:rPr>
              <a:t>Základy ekonomie </a:t>
            </a:r>
            <a:endParaRPr lang="cs-CZ">
              <a:solidFill>
                <a:srgbClr val="1C1C1C"/>
              </a:solidFill>
            </a:endParaRPr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F8FBC1-7BAD-45F8-B15C-1445F1FA340A}" type="slidenum">
              <a:rPr lang="cs-CZ">
                <a:solidFill>
                  <a:srgbClr val="1C1C1C"/>
                </a:solidFill>
              </a:rPr>
              <a:pPr/>
              <a:t>‹#›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433A-9E12-42A6-897B-DADDDBD5BFD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36E80-44F6-41D3-BA1B-57C1AC97C29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6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782F9D-017A-4540-A222-9C99D73D76D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2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77A4C-98D2-48D8-AD17-4365240647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EBCD-46C7-4F51-8672-93093E3D5D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A72C1-851B-4B77-B1B1-F9D4E40FA36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CFB2-77AD-4A94-AE4F-331AEF81A3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CABE-634B-4849-B96D-32BA050A38B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7A8EB-37E0-4E1F-A20D-D2BB5B0C6B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3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C11BA-859B-4253-B42D-BFC3852C451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A5BD-E320-46EC-8AEA-0D6ADB23401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2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41C33-35D3-4DF4-96DD-65F1FF31BEA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cs-CZ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EKONOMIE VEŘEJNÉHO SEKTORU</a:t>
            </a:r>
            <a:endParaRPr lang="cs-CZ"/>
          </a:p>
        </p:txBody>
      </p:sp>
      <p:pic>
        <p:nvPicPr>
          <p:cNvPr id="19458" name="Picture 2" descr="Výsledek obrázku pro bees on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60" y="44624"/>
            <a:ext cx="4271020" cy="320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Internalizace externalit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Vede k tomu, že lidí berou v úvahu externí dopady svých činů</a:t>
            </a:r>
          </a:p>
          <a:p>
            <a:r>
              <a:rPr lang="cs-CZ" b="1" dirty="0">
                <a:solidFill>
                  <a:srgbClr val="C00000"/>
                </a:solidFill>
              </a:rPr>
              <a:t>Negativní</a:t>
            </a:r>
            <a:r>
              <a:rPr lang="cs-CZ" dirty="0"/>
              <a:t>: např. </a:t>
            </a:r>
            <a:r>
              <a:rPr lang="cs-CZ" dirty="0" smtClean="0"/>
              <a:t>zdanění (ekologická daň) </a:t>
            </a: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Pozitivní</a:t>
            </a:r>
            <a:r>
              <a:rPr lang="cs-CZ" dirty="0"/>
              <a:t>: např. subvence, průmyslová politika, patenty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Jiná řešení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Morální zásady a společenské sankce</a:t>
            </a:r>
          </a:p>
          <a:p>
            <a:r>
              <a:rPr lang="cs-CZ"/>
              <a:t>Charitativní organizace</a:t>
            </a:r>
          </a:p>
          <a:p>
            <a:r>
              <a:rPr lang="cs-CZ"/>
              <a:t>Integrace různých druhů podnikání</a:t>
            </a:r>
          </a:p>
          <a:p>
            <a:r>
              <a:rPr lang="cs-CZ"/>
              <a:t>Smlouvy mezi jednotlivými stranami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ýsledek obrázku pro ronald co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955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Externality a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82552"/>
            <a:ext cx="7772400" cy="4114800"/>
          </a:xfrm>
        </p:spPr>
        <p:txBody>
          <a:bodyPr/>
          <a:lstStyle/>
          <a:p>
            <a:r>
              <a:rPr lang="cs-CZ" dirty="0" smtClean="0"/>
              <a:t>Externality mohou vzniknout, </a:t>
            </a:r>
          </a:p>
          <a:p>
            <a:pPr marL="0" indent="0">
              <a:buNone/>
            </a:pPr>
            <a:r>
              <a:rPr lang="cs-CZ" dirty="0" smtClean="0"/>
              <a:t>pouze pokud nejsou jasně definovaná vlastnická práva.</a:t>
            </a:r>
          </a:p>
          <a:p>
            <a:r>
              <a:rPr lang="cs-CZ" dirty="0" smtClean="0"/>
              <a:t>Pokud vlastnická práva existují, může poškozený vymáhat náhradu škody.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Veřejná politika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Řeší externality, když výše uvedené soukromé akce selhávají vinou vysokých nákladů</a:t>
            </a:r>
          </a:p>
          <a:p>
            <a:pPr>
              <a:buFont typeface="Wingdings" pitchFamily="2" charset="2"/>
              <a:buNone/>
            </a:pPr>
            <a:r>
              <a:rPr lang="cs-CZ"/>
              <a:t>a. regulace = zákazy, povinnosti</a:t>
            </a:r>
          </a:p>
          <a:p>
            <a:pPr>
              <a:buFont typeface="Wingdings" pitchFamily="2" charset="2"/>
              <a:buNone/>
            </a:pPr>
            <a:r>
              <a:rPr lang="cs-CZ"/>
              <a:t>b. tržní řešení: daně, subvence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25602" name="Picture 2" descr="Výsledek obrázku pro maj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9911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624" y="926944"/>
            <a:ext cx="7793037" cy="146208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cs-CZ" kern="0" dirty="0" smtClean="0"/>
              <a:t>2. Veřejné statky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858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Nevylučitelnost </a:t>
            </a:r>
            <a:r>
              <a:rPr lang="cs-CZ" b="1" dirty="0"/>
              <a:t>ze spotřeby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 </a:t>
            </a:r>
            <a:r>
              <a:rPr lang="cs-CZ" dirty="0"/>
              <a:t>možné někomu zabránit, aby statek </a:t>
            </a:r>
            <a:r>
              <a:rPr lang="cs-CZ" dirty="0" smtClean="0"/>
              <a:t>využíval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AutoShape 6" descr="Výsledek obrázku pro firework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8" descr="Výsledek obrázku pro firework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4" name="Picture 10" descr="Výsledek obrázku pro fir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622948" cy="2710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Výsledek obrázku pro &amp;ccaron;okolá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96" y="3501008"/>
            <a:ext cx="4991100" cy="271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Nerivalita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když </a:t>
            </a:r>
            <a:r>
              <a:rPr lang="cs-CZ" dirty="0"/>
              <a:t>statek využívá jeden člověk, může i </a:t>
            </a:r>
            <a:r>
              <a:rPr lang="cs-CZ" dirty="0" smtClean="0"/>
              <a:t>jiný</a:t>
            </a:r>
          </a:p>
          <a:p>
            <a:endParaRPr lang="cs-CZ" dirty="0"/>
          </a:p>
        </p:txBody>
      </p:sp>
      <p:pic>
        <p:nvPicPr>
          <p:cNvPr id="28674" name="Picture 2" descr="Výsledek obrázku pro koncertní sál filharmo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98930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Výsledek obrázku pro radio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ýsledek obrázku pro radio"/>
          <p:cNvSpPr>
            <a:spLocks noChangeAspect="1" noChangeArrowheads="1"/>
          </p:cNvSpPr>
          <p:nvPr/>
        </p:nvSpPr>
        <p:spPr bwMode="auto">
          <a:xfrm>
            <a:off x="307975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8680" name="Picture 8" descr="Výsledek obrázku pro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14517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Soukromé statky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Soukromé statky jsou zároveň </a:t>
            </a:r>
          </a:p>
          <a:p>
            <a:pPr lvl="1"/>
            <a:r>
              <a:rPr lang="cs-CZ" dirty="0" smtClean="0"/>
              <a:t>vylučitelné </a:t>
            </a:r>
          </a:p>
          <a:p>
            <a:pPr lvl="1"/>
            <a:r>
              <a:rPr lang="cs-CZ" dirty="0" smtClean="0"/>
              <a:t>rivalitní.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7650" name="Picture 2" descr="Výsledek obrázku pro public 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657464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Černý pasažér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60848"/>
            <a:ext cx="7772400" cy="4114800"/>
          </a:xfrm>
        </p:spPr>
        <p:txBody>
          <a:bodyPr/>
          <a:lstStyle/>
          <a:p>
            <a:r>
              <a:rPr lang="cs-CZ" b="1" dirty="0"/>
              <a:t>Černý pasažér</a:t>
            </a:r>
            <a:r>
              <a:rPr lang="cs-CZ" dirty="0"/>
              <a:t> = osoba využívající prospěchu z nějakého statku, aniž by za to </a:t>
            </a:r>
            <a:r>
              <a:rPr lang="cs-CZ" dirty="0" smtClean="0"/>
              <a:t>platila.</a:t>
            </a:r>
          </a:p>
          <a:p>
            <a:r>
              <a:rPr lang="cs-CZ" dirty="0" smtClean="0"/>
              <a:t>Příčina</a:t>
            </a:r>
            <a:r>
              <a:rPr lang="cs-CZ" dirty="0"/>
              <a:t>, proč soukromé trhy nemohou zabezpečovat veřejné statky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29698" name="Picture 2" descr="Výsledek obrázku pro &amp;ccaron;erný pasa&amp;zcaron;é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31286"/>
            <a:ext cx="3622948" cy="203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veřejných statků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337425" cy="4114800"/>
          </a:xfrm>
        </p:spPr>
        <p:txBody>
          <a:bodyPr/>
          <a:lstStyle/>
          <a:p>
            <a:r>
              <a:rPr lang="cs-CZ"/>
              <a:t>Národní obrana</a:t>
            </a:r>
          </a:p>
          <a:p>
            <a:r>
              <a:rPr lang="cs-CZ"/>
              <a:t>Základní výzkum </a:t>
            </a:r>
            <a:r>
              <a:rPr lang="cs-CZ" sz="2400"/>
              <a:t>– všeobecné znalosti</a:t>
            </a:r>
          </a:p>
          <a:p>
            <a:r>
              <a:rPr lang="cs-CZ"/>
              <a:t>Boj proti chudobě</a:t>
            </a:r>
          </a:p>
          <a:p>
            <a:r>
              <a:rPr lang="cs-CZ"/>
              <a:t>Námořní majáky</a:t>
            </a:r>
          </a:p>
          <a:p>
            <a:endParaRPr lang="cs-CZ" sz="2800"/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60900" y="4541838"/>
          <a:ext cx="38084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3" imgW="4615000" imgH="1520000" progId="Photoshop.Image.9">
                  <p:embed/>
                </p:oleObj>
              </mc:Choice>
              <mc:Fallback>
                <p:oleObj name="Image" r:id="rId3" imgW="4615000" imgH="152000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541838"/>
                        <a:ext cx="3808413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Trhy jsou </a:t>
            </a:r>
            <a:r>
              <a:rPr lang="cs-CZ" sz="3200" b="1" u="sng" dirty="0">
                <a:solidFill>
                  <a:srgbClr val="FF0000"/>
                </a:solidFill>
              </a:rPr>
              <a:t>obvykle</a:t>
            </a:r>
            <a:r>
              <a:rPr lang="cs-CZ" sz="3200" dirty="0"/>
              <a:t> dobrým způsobem organizace ekonomické aktivity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„neviditelná ruka“ Adama Smithe vede k tomu, že lidí </a:t>
            </a:r>
            <a:r>
              <a:rPr lang="cs-CZ" dirty="0" smtClean="0"/>
              <a:t>sledováním svého vlastního zájmu </a:t>
            </a:r>
            <a:r>
              <a:rPr lang="cs-CZ" dirty="0"/>
              <a:t>na trhu, maximalizují celkový užitek </a:t>
            </a:r>
            <a:r>
              <a:rPr lang="cs-CZ" dirty="0" smtClean="0"/>
              <a:t>společnosti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x</a:t>
            </a:r>
          </a:p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b="1" dirty="0" smtClean="0"/>
              <a:t>TRŽNÍ SELHÁNÍ (?!?)</a:t>
            </a: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20482" name="Picture 2" descr="https://upload.wikimedia.org/wikipedia/commons/9/91/GregoryManki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4" y="393583"/>
            <a:ext cx="1144258" cy="1739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Důležitost vlastnických práv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Tržní alokace zdrojů z hlediska efektivnosti selhává, když nejsou dostatečně stanovena vlastnická práva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= stát může vyřešit</a:t>
            </a:r>
          </a:p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30722" name="Picture 2" descr="Výsledek obrázku pro klí&amp;ccaron;e od do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714750" cy="200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ze života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„Podle Pavla Béma kultura není veřejný statek. Primátor tvrdí: "kultura je privátní, soukromý statek" a také, že kultura je "strašně složitě </a:t>
            </a:r>
            <a:r>
              <a:rPr lang="cs-CZ" sz="2000" dirty="0" err="1"/>
              <a:t>objektivizovatelná</a:t>
            </a:r>
            <a:r>
              <a:rPr lang="cs-CZ" sz="2000" dirty="0"/>
              <a:t>. Vlastně to nejde". V souvislosti s nedávno transformovaným Dejvickým divadlem, a jeho podporou z veřejných zdrojů, se zamýšlí nad složitostí financování divadel: Jak to, že divadlo Sklep funguje s 200 tisícovou dotací a divadlo Archa s 20ti miliónovou?“</a:t>
            </a:r>
          </a:p>
          <a:p>
            <a:r>
              <a:rPr lang="cs-CZ" sz="1000" dirty="0"/>
              <a:t>http://www.proculture.cz/cultureinfo/kulturni-politika-v-cr/praha/kultura-v-praze-a-nazory-primatora-pavla-bema-625.html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1000" dirty="0"/>
              <a:t>http://kultura.kr-ustecky.cz/soubory/450018/uk_broura_kultura.pdf</a:t>
            </a:r>
          </a:p>
          <a:p>
            <a:endParaRPr lang="cs-CZ" sz="12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59039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620713"/>
            <a:ext cx="1042987" cy="1042987"/>
          </a:xfrm>
          <a:prstGeom prst="actionButtonHelp">
            <a:avLst/>
          </a:prstGeom>
          <a:solidFill>
            <a:schemeClr val="bg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 příště: </a:t>
            </a:r>
            <a:br>
              <a:rPr lang="cs-CZ" dirty="0" smtClean="0"/>
            </a:br>
            <a:r>
              <a:rPr lang="cs-CZ" dirty="0" smtClean="0"/>
              <a:t>5. Firma a spotřebitel</a:t>
            </a:r>
            <a:endParaRPr lang="cs-CZ" dirty="0"/>
          </a:p>
        </p:txBody>
      </p:sp>
      <p:pic>
        <p:nvPicPr>
          <p:cNvPr id="17410" name="Picture 2" descr="Výsledek obrázku pro charlie chaplin wor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9415"/>
            <a:ext cx="6048672" cy="4463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Ctnosti a neřesti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200" i="1" dirty="0" smtClean="0"/>
              <a:t>„Není </a:t>
            </a:r>
            <a:r>
              <a:rPr lang="cs-CZ" sz="2200" i="1" dirty="0"/>
              <a:t>to laskavost řezníka, sládka nebo pekaře, které vděčíme za to, že máme svůj oběd, ale je to jejich ohled na jejich vlastní zájem. Nespoléháme na jejich lidskost, ale na jejich sebelásku a nikdy jim nezdůrazňujeme naše potřeby, ale výhody, které plynou jim</a:t>
            </a:r>
            <a:r>
              <a:rPr lang="cs-CZ" sz="2200" i="1" dirty="0" smtClean="0"/>
              <a:t>.“ </a:t>
            </a:r>
          </a:p>
          <a:p>
            <a:pPr marL="0" indent="0">
              <a:buNone/>
            </a:pPr>
            <a:r>
              <a:rPr lang="cs-CZ" sz="2200" dirty="0" smtClean="0"/>
              <a:t>(Adam Smith)</a:t>
            </a:r>
            <a:r>
              <a:rPr lang="cs-CZ" sz="2200" i="1" dirty="0"/>
              <a:t/>
            </a:r>
            <a:br>
              <a:rPr lang="cs-CZ" sz="2200" i="1" dirty="0"/>
            </a:br>
            <a:endParaRPr lang="cs-CZ" sz="2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200" i="1" dirty="0" smtClean="0"/>
              <a:t>„Ctnost </a:t>
            </a:r>
            <a:r>
              <a:rPr lang="cs-CZ" sz="2200" i="1" dirty="0"/>
              <a:t>pouhá </a:t>
            </a:r>
            <a:r>
              <a:rPr lang="cs-CZ" sz="2200" i="1" dirty="0" smtClean="0"/>
              <a:t>nezpůsobí, by </a:t>
            </a:r>
            <a:r>
              <a:rPr lang="cs-CZ" sz="2200" i="1" dirty="0"/>
              <a:t>v lesku žil národ </a:t>
            </a:r>
            <a:r>
              <a:rPr lang="cs-CZ" sz="2200" i="1" dirty="0" smtClean="0"/>
              <a:t>celý. Věk </a:t>
            </a:r>
            <a:r>
              <a:rPr lang="cs-CZ" sz="2200" i="1" dirty="0"/>
              <a:t>zlatý kdo chtěl bys zavést </a:t>
            </a:r>
            <a:r>
              <a:rPr lang="cs-CZ" sz="2200" i="1" dirty="0" smtClean="0"/>
              <a:t>zas, ctností </a:t>
            </a:r>
            <a:br>
              <a:rPr lang="cs-CZ" sz="2200" i="1" dirty="0" smtClean="0"/>
            </a:br>
            <a:r>
              <a:rPr lang="cs-CZ" sz="2200" i="1" dirty="0" smtClean="0"/>
              <a:t>i </a:t>
            </a:r>
            <a:r>
              <a:rPr lang="cs-CZ" sz="2200" i="1" dirty="0"/>
              <a:t>neřestí zem spas</a:t>
            </a:r>
            <a:r>
              <a:rPr lang="cs-CZ" sz="2200" i="1" dirty="0" smtClean="0"/>
              <a:t>.“</a:t>
            </a:r>
            <a:endParaRPr lang="cs-CZ" sz="2200" i="1" dirty="0"/>
          </a:p>
          <a:p>
            <a:pPr marL="0" indent="0">
              <a:buNone/>
            </a:pPr>
            <a:r>
              <a:rPr lang="cs-CZ" sz="2200" dirty="0"/>
              <a:t>(Bernard de </a:t>
            </a:r>
            <a:r>
              <a:rPr lang="cs-CZ" sz="2200" dirty="0" err="1"/>
              <a:t>Mandeville</a:t>
            </a:r>
            <a:r>
              <a:rPr lang="cs-CZ" sz="2200" dirty="0"/>
              <a:t>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Selhávají trhy?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i="1" dirty="0" smtClean="0"/>
              <a:t>„Vládní </a:t>
            </a:r>
            <a:r>
              <a:rPr lang="cs-CZ" i="1" dirty="0"/>
              <a:t>selhání jsou větší a děsivější než selhání </a:t>
            </a:r>
            <a:r>
              <a:rPr lang="cs-CZ" i="1" dirty="0" smtClean="0"/>
              <a:t>tržní.“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cs-CZ" dirty="0" err="1" smtClean="0"/>
              <a:t>Milton</a:t>
            </a:r>
            <a:r>
              <a:rPr lang="cs-CZ" dirty="0" smtClean="0"/>
              <a:t> </a:t>
            </a:r>
            <a:r>
              <a:rPr lang="cs-CZ" dirty="0" err="1" smtClean="0"/>
              <a:t>Friedman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 smtClean="0"/>
              <a:t>„Klimatická změna představuje selhání trhu toho největšího rozsahu, který jsme kdy viděli.“</a:t>
            </a:r>
          </a:p>
          <a:p>
            <a:pPr marL="0" indent="0">
              <a:buNone/>
            </a:pPr>
            <a:r>
              <a:rPr lang="cs-CZ" dirty="0" smtClean="0"/>
              <a:t>   (Nicholas Stern)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2530" name="Picture 2" descr="Výsledek obrázku pro nicholas s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797152"/>
            <a:ext cx="289965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Výsledek obrázku pro milton fried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50405"/>
            <a:ext cx="3042669" cy="206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trhy nealokují vzácné zdroje efektivně?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dochází k tržnímu selhání:</a:t>
            </a:r>
          </a:p>
          <a:p>
            <a:pPr lvl="1"/>
            <a:r>
              <a:rPr lang="cs-CZ" dirty="0" smtClean="0"/>
              <a:t>Externality</a:t>
            </a:r>
          </a:p>
          <a:p>
            <a:pPr lvl="2"/>
            <a:r>
              <a:rPr lang="cs-CZ" dirty="0" smtClean="0"/>
              <a:t>Pozitivní</a:t>
            </a:r>
          </a:p>
          <a:p>
            <a:pPr lvl="2"/>
            <a:r>
              <a:rPr lang="cs-CZ" dirty="0" smtClean="0"/>
              <a:t>Negativní </a:t>
            </a:r>
          </a:p>
          <a:p>
            <a:pPr lvl="1"/>
            <a:r>
              <a:rPr lang="cs-CZ" dirty="0" smtClean="0"/>
              <a:t>Veřejné statky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Externality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Externality</a:t>
            </a:r>
            <a:r>
              <a:rPr lang="cs-CZ" dirty="0"/>
              <a:t> = dopad </a:t>
            </a:r>
            <a:r>
              <a:rPr lang="cs-CZ" dirty="0" smtClean="0"/>
              <a:t>konání</a:t>
            </a:r>
          </a:p>
          <a:p>
            <a:pPr marL="0" indent="0">
              <a:buNone/>
            </a:pPr>
            <a:r>
              <a:rPr lang="cs-CZ" dirty="0" smtClean="0"/>
              <a:t>jedné </a:t>
            </a:r>
            <a:r>
              <a:rPr lang="cs-CZ" dirty="0"/>
              <a:t>osoby na blahobyt jiné, aniž ta by za to zaplatila/byla odškodněna</a:t>
            </a:r>
          </a:p>
          <a:p>
            <a:r>
              <a:rPr lang="cs-CZ" dirty="0">
                <a:solidFill>
                  <a:srgbClr val="00B050"/>
                </a:solidFill>
              </a:rPr>
              <a:t>Pozitivní </a:t>
            </a:r>
            <a:r>
              <a:rPr lang="cs-CZ" dirty="0">
                <a:solidFill>
                  <a:schemeClr val="accent4"/>
                </a:solidFill>
              </a:rPr>
              <a:t>(přínos)</a:t>
            </a:r>
            <a:r>
              <a:rPr lang="cs-CZ" dirty="0"/>
              <a:t> X </a:t>
            </a:r>
            <a:r>
              <a:rPr lang="cs-CZ" dirty="0">
                <a:solidFill>
                  <a:srgbClr val="C00000"/>
                </a:solidFill>
              </a:rPr>
              <a:t>negativní</a:t>
            </a:r>
            <a:r>
              <a:rPr lang="cs-CZ" dirty="0"/>
              <a:t> (škoda)</a:t>
            </a:r>
          </a:p>
          <a:p>
            <a:r>
              <a:rPr lang="cs-CZ" dirty="0"/>
              <a:t>Způsobují neefektivnost trhu – blahobyt společnosti není maximální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23554" name="Picture 2" descr="Výsledek obrázku pro churchill cigaret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55" y="188640"/>
            <a:ext cx="1754410" cy="242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Negativní externality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9620" y="2182250"/>
            <a:ext cx="8826876" cy="4415102"/>
          </a:xfrm>
        </p:spPr>
        <p:txBody>
          <a:bodyPr/>
          <a:lstStyle/>
          <a:p>
            <a:r>
              <a:rPr lang="cs-CZ" sz="3200" dirty="0"/>
              <a:t>Výfukové plyny</a:t>
            </a:r>
          </a:p>
          <a:p>
            <a:r>
              <a:rPr lang="cs-CZ" sz="3200" dirty="0"/>
              <a:t>Cigaretový kouř</a:t>
            </a:r>
          </a:p>
          <a:p>
            <a:r>
              <a:rPr lang="cs-CZ" sz="3200" dirty="0"/>
              <a:t>Štěkající psi</a:t>
            </a:r>
          </a:p>
          <a:p>
            <a:r>
              <a:rPr lang="cs-CZ" sz="3200" dirty="0"/>
              <a:t>Hlasitá </a:t>
            </a:r>
            <a:r>
              <a:rPr lang="cs-CZ" sz="3200" dirty="0" smtClean="0"/>
              <a:t>hudba</a:t>
            </a:r>
          </a:p>
          <a:p>
            <a:r>
              <a:rPr lang="cs-CZ" sz="3200" dirty="0" smtClean="0"/>
              <a:t>…?</a:t>
            </a:r>
          </a:p>
          <a:p>
            <a:pPr marL="0" indent="0">
              <a:buNone/>
            </a:pPr>
            <a:r>
              <a:rPr lang="cs-CZ" sz="3200" dirty="0" smtClean="0"/>
              <a:t>K negativním externalitám dochází, pokud jedinec </a:t>
            </a:r>
            <a:r>
              <a:rPr lang="cs-CZ" sz="3200" u="sng" dirty="0" smtClean="0"/>
              <a:t>nenese plně náklady své činnosti</a:t>
            </a:r>
            <a:r>
              <a:rPr lang="cs-CZ" sz="3200" dirty="0" smtClean="0"/>
              <a:t>.</a:t>
            </a:r>
            <a:endParaRPr lang="cs-CZ" dirty="0"/>
          </a:p>
        </p:txBody>
      </p:sp>
      <p:pic>
        <p:nvPicPr>
          <p:cNvPr id="21506" name="Picture 2" descr="Výsledek obrázku pro market fail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991100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Pozitivní externality</a:t>
            </a:r>
          </a:p>
        </p:txBody>
      </p:sp>
      <p:pic>
        <p:nvPicPr>
          <p:cNvPr id="7171" name="Picture 3" descr="67701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714625"/>
            <a:ext cx="3810000" cy="272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Očkování</a:t>
            </a:r>
          </a:p>
          <a:p>
            <a:r>
              <a:rPr lang="cs-CZ" dirty="0"/>
              <a:t>Opravené historické budovy</a:t>
            </a:r>
          </a:p>
          <a:p>
            <a:r>
              <a:rPr lang="cs-CZ" dirty="0"/>
              <a:t>Výzkum nových technologií + </a:t>
            </a:r>
            <a:r>
              <a:rPr lang="cs-CZ" dirty="0" smtClean="0"/>
              <a:t>přelévání (</a:t>
            </a:r>
            <a:r>
              <a:rPr lang="cs-CZ" dirty="0" err="1" smtClean="0"/>
              <a:t>spillover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173" name="Picture 5" descr="MICSC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13525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Externality a neefektivnost trhu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Negativní</a:t>
            </a:r>
            <a:r>
              <a:rPr lang="cs-CZ" dirty="0"/>
              <a:t>: trhy produkují </a:t>
            </a:r>
            <a:r>
              <a:rPr lang="cs-CZ" dirty="0">
                <a:solidFill>
                  <a:srgbClr val="C00000"/>
                </a:solidFill>
              </a:rPr>
              <a:t>větší</a:t>
            </a:r>
            <a:r>
              <a:rPr lang="cs-CZ" dirty="0"/>
              <a:t> množství než je společensky žádoucí (nejsou zohledněny některé náklady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Pozitivní</a:t>
            </a:r>
            <a:r>
              <a:rPr lang="cs-CZ" dirty="0"/>
              <a:t>: trhy produkují </a:t>
            </a:r>
            <a:r>
              <a:rPr lang="cs-CZ" dirty="0">
                <a:solidFill>
                  <a:srgbClr val="00B050"/>
                </a:solidFill>
              </a:rPr>
              <a:t>menší</a:t>
            </a:r>
            <a:r>
              <a:rPr lang="cs-CZ" dirty="0"/>
              <a:t> množství než je společensky žádoucí (společenská hodnota je vyšší než individuální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44CFEB-6726-4FB8-A80E-830C5AEF11E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538</Words>
  <Application>Microsoft Office PowerPoint</Application>
  <PresentationFormat>Předvádění na obrazovce (4:3)</PresentationFormat>
  <Paragraphs>103</Paragraphs>
  <Slides>22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Směsice</vt:lpstr>
      <vt:lpstr>Image</vt:lpstr>
      <vt:lpstr>4 </vt:lpstr>
      <vt:lpstr>Trhy jsou obvykle dobrým způsobem organizace ekonomické aktivity</vt:lpstr>
      <vt:lpstr>Ctnosti a neřesti</vt:lpstr>
      <vt:lpstr>Selhávají trhy?</vt:lpstr>
      <vt:lpstr>Kdy trhy nealokují vzácné zdroje efektivně?</vt:lpstr>
      <vt:lpstr>1. Externality</vt:lpstr>
      <vt:lpstr>Negativní externality</vt:lpstr>
      <vt:lpstr>Pozitivní externality</vt:lpstr>
      <vt:lpstr>Externality a neefektivnost trhu</vt:lpstr>
      <vt:lpstr>Internalizace externalit</vt:lpstr>
      <vt:lpstr>Jiná řešení</vt:lpstr>
      <vt:lpstr>Externality a právo</vt:lpstr>
      <vt:lpstr>Veřejná politika </vt:lpstr>
      <vt:lpstr>Prezentace aplikace PowerPoint</vt:lpstr>
      <vt:lpstr>Nevylučitelnost ze spotřeby</vt:lpstr>
      <vt:lpstr>Nerivalita</vt:lpstr>
      <vt:lpstr>Soukromé statky</vt:lpstr>
      <vt:lpstr>Černý pasažér</vt:lpstr>
      <vt:lpstr>Příklady veřejných statků</vt:lpstr>
      <vt:lpstr>Důležitost vlastnických práv</vt:lpstr>
      <vt:lpstr>Příklad ze života</vt:lpstr>
      <vt:lpstr>Pokračování příště:  5. Firma a spotřebitel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admin</dc:creator>
  <cp:lastModifiedBy>Hana Lipovská</cp:lastModifiedBy>
  <cp:revision>32</cp:revision>
  <dcterms:created xsi:type="dcterms:W3CDTF">2012-10-11T18:23:25Z</dcterms:created>
  <dcterms:modified xsi:type="dcterms:W3CDTF">2019-03-11T19:38:33Z</dcterms:modified>
</cp:coreProperties>
</file>