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6"/>
  </p:notesMasterIdLst>
  <p:sldIdLst>
    <p:sldId id="394" r:id="rId2"/>
    <p:sldId id="395" r:id="rId3"/>
    <p:sldId id="398" r:id="rId4"/>
    <p:sldId id="399" r:id="rId5"/>
    <p:sldId id="400" r:id="rId6"/>
    <p:sldId id="401" r:id="rId7"/>
    <p:sldId id="402" r:id="rId8"/>
    <p:sldId id="421" r:id="rId9"/>
    <p:sldId id="404" r:id="rId10"/>
    <p:sldId id="405" r:id="rId11"/>
    <p:sldId id="407" r:id="rId12"/>
    <p:sldId id="406" r:id="rId13"/>
    <p:sldId id="408" r:id="rId14"/>
    <p:sldId id="422" r:id="rId15"/>
    <p:sldId id="409" r:id="rId16"/>
    <p:sldId id="410" r:id="rId17"/>
    <p:sldId id="420" r:id="rId18"/>
    <p:sldId id="411" r:id="rId19"/>
    <p:sldId id="412" r:id="rId20"/>
    <p:sldId id="413" r:id="rId21"/>
    <p:sldId id="414" r:id="rId22"/>
    <p:sldId id="415" r:id="rId23"/>
    <p:sldId id="416" r:id="rId24"/>
    <p:sldId id="41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>
      <p:cViewPr>
        <p:scale>
          <a:sx n="81" d="100"/>
          <a:sy n="81" d="100"/>
        </p:scale>
        <p:origin x="-16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0545\Downloads\vzonucr110816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'[vzonucr110816_1.xlsx]roky-years'!$D$6</c:f>
              <c:strCache>
                <c:ptCount val="1"/>
                <c:pt idx="0">
                  <c:v>Bilance
Balance
(FOB/CIF)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'[vzonucr110816_1.xlsx]roky-years'!$A$7:$A$18</c:f>
              <c:numCache>
                <c:formatCode>General</c:formatCode>
                <c:ptCount val="12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'[vzonucr110816_1.xlsx]roky-years'!$D$7:$D$18</c:f>
              <c:numCache>
                <c:formatCode>#,##0_ ;[Red]\-#,##0\ </c:formatCode>
                <c:ptCount val="12"/>
                <c:pt idx="1">
                  <c:v>5165</c:v>
                </c:pt>
                <c:pt idx="2">
                  <c:v>1801</c:v>
                </c:pt>
                <c:pt idx="3" formatCode="#,##0_ ;\-#,##0\ ">
                  <c:v>-21241</c:v>
                </c:pt>
                <c:pt idx="4" formatCode="#,##0_ ;\-#,##0\ ">
                  <c:v>-44332</c:v>
                </c:pt>
                <c:pt idx="5" formatCode="#,##0_ ;\-#,##0\ ">
                  <c:v>31064</c:v>
                </c:pt>
                <c:pt idx="6" formatCode="#,##0_ ;\-#,##0\ ">
                  <c:v>-20579</c:v>
                </c:pt>
                <c:pt idx="7" formatCode="#,##0_ ;\-#,##0\ ">
                  <c:v>11978</c:v>
                </c:pt>
                <c:pt idx="8" formatCode="#,##0_ ;\-#,##0\ ">
                  <c:v>64412</c:v>
                </c:pt>
                <c:pt idx="9" formatCode="#,##0_ ;\-#,##0\ ">
                  <c:v>106518</c:v>
                </c:pt>
                <c:pt idx="10" formatCode="#,##0_ ;\-#,##0\ ">
                  <c:v>146008</c:v>
                </c:pt>
                <c:pt idx="11">
                  <c:v>130977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1840"/>
        <c:axId val="123490304"/>
      </c:barChart>
      <c:lineChart>
        <c:grouping val="standard"/>
        <c:varyColors val="0"/>
        <c:ser>
          <c:idx val="0"/>
          <c:order val="0"/>
          <c:tx>
            <c:strRef>
              <c:f>'[vzonucr110816_1.xlsx]roky-years'!$B$6</c:f>
              <c:strCache>
                <c:ptCount val="1"/>
                <c:pt idx="0">
                  <c:v>Vývoz
Exports
(FOB)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'[vzonucr110816_1.xlsx]roky-years'!$A$7:$A$18</c:f>
              <c:numCache>
                <c:formatCode>General</c:formatCode>
                <c:ptCount val="12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'[vzonucr110816_1.xlsx]roky-years'!$B$7:$B$18</c:f>
              <c:numCache>
                <c:formatCode>#,##0_ ;[Red]\-#,##0\ </c:formatCode>
                <c:ptCount val="12"/>
                <c:pt idx="1">
                  <c:v>1883790</c:v>
                </c:pt>
                <c:pt idx="2">
                  <c:v>2091052</c:v>
                </c:pt>
                <c:pt idx="3">
                  <c:v>2314157</c:v>
                </c:pt>
                <c:pt idx="4">
                  <c:v>2279850</c:v>
                </c:pt>
                <c:pt idx="5">
                  <c:v>2033354</c:v>
                </c:pt>
                <c:pt idx="6">
                  <c:v>2334842</c:v>
                </c:pt>
                <c:pt idx="7">
                  <c:v>2570941</c:v>
                </c:pt>
                <c:pt idx="8">
                  <c:v>2725844</c:v>
                </c:pt>
                <c:pt idx="9">
                  <c:v>2786229</c:v>
                </c:pt>
                <c:pt idx="10">
                  <c:v>3149196</c:v>
                </c:pt>
                <c:pt idx="11">
                  <c:v>3262971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'[vzonucr110816_1.xlsx]roky-years'!$C$6</c:f>
              <c:strCache>
                <c:ptCount val="1"/>
                <c:pt idx="0">
                  <c:v>Dovoz
Imports
(CIF)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'[vzonucr110816_1.xlsx]roky-years'!$A$7:$A$18</c:f>
              <c:numCache>
                <c:formatCode>General</c:formatCode>
                <c:ptCount val="12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'[vzonucr110816_1.xlsx]roky-years'!$C$7:$C$18</c:f>
              <c:numCache>
                <c:formatCode>#,##0_ ;[Red]\-#,##0\ </c:formatCode>
                <c:ptCount val="12"/>
                <c:pt idx="1">
                  <c:v>1878625</c:v>
                </c:pt>
                <c:pt idx="2">
                  <c:v>2089252</c:v>
                </c:pt>
                <c:pt idx="3">
                  <c:v>2335398</c:v>
                </c:pt>
                <c:pt idx="4">
                  <c:v>2324182</c:v>
                </c:pt>
                <c:pt idx="5">
                  <c:v>2002287</c:v>
                </c:pt>
                <c:pt idx="6">
                  <c:v>2355421</c:v>
                </c:pt>
                <c:pt idx="7">
                  <c:v>2558964</c:v>
                </c:pt>
                <c:pt idx="8">
                  <c:v>2661432</c:v>
                </c:pt>
                <c:pt idx="9">
                  <c:v>2679710</c:v>
                </c:pt>
                <c:pt idx="10">
                  <c:v>3003188</c:v>
                </c:pt>
                <c:pt idx="11">
                  <c:v>3131994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86976"/>
        <c:axId val="123488512"/>
      </c:lineChart>
      <c:catAx>
        <c:axId val="1234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23488512"/>
        <c:crosses val="autoZero"/>
        <c:auto val="1"/>
        <c:lblAlgn val="ctr"/>
        <c:lblOffset val="100"/>
        <c:noMultiLvlLbl val="0"/>
      </c:catAx>
      <c:valAx>
        <c:axId val="123488512"/>
        <c:scaling>
          <c:orientation val="minMax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23486976"/>
        <c:crosses val="autoZero"/>
        <c:crossBetween val="between"/>
      </c:valAx>
      <c:valAx>
        <c:axId val="123490304"/>
        <c:scaling>
          <c:orientation val="minMax"/>
        </c:scaling>
        <c:delete val="0"/>
        <c:axPos val="r"/>
        <c:numFmt formatCode="#,##0_ ;[Red]\-#,##0\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23491840"/>
        <c:crosses val="max"/>
        <c:crossBetween val="between"/>
      </c:valAx>
      <c:catAx>
        <c:axId val="12349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49030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587C0-5F7D-439B-B832-2DA217A1D120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F2000A6-45C7-4220-A41C-880AEBBDC492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gm:t>
    </dgm:pt>
    <dgm:pt modelId="{81A39AAB-55AF-480D-A1E9-C38CB0F72BA8}" type="par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F0C89-CE9C-42D9-8892-DC3864B778D9}" type="sib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32266-85D8-4C08-8E81-9E19D405610C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gm:t>
    </dgm:pt>
    <dgm:pt modelId="{8B33F1A2-3654-4A2C-B0A8-BBC6F6B8F165}" type="par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BA446-9534-4FEB-8178-0F9AA83014A9}" type="sib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9D7D4-2FE1-406D-99C9-FC6F5562BB94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gm:t>
    </dgm:pt>
    <dgm:pt modelId="{8838985E-1B1F-40A0-9F4F-5A22E5D09594}" type="par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C3430-615F-44EB-A957-24C503E9037C}" type="sib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D12BA-A196-439D-ACF2-61F10D0F16D1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gm:t>
    </dgm:pt>
    <dgm:pt modelId="{0459C5D9-DA63-46C7-8256-94532B6AAA20}" type="par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A50AE-22B3-4D77-A854-61B36E76EB3D}" type="sib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F23E4-4246-4DA4-8593-BF741AFDE2EA}" type="pres">
      <dgm:prSet presAssocID="{A64587C0-5F7D-439B-B832-2DA217A1D12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5B17B9-1C6D-4AE4-84A1-5E4219142052}" type="pres">
      <dgm:prSet presAssocID="{A64587C0-5F7D-439B-B832-2DA217A1D120}" presName="dummyMaxCanvas" presStyleCnt="0"/>
      <dgm:spPr/>
      <dgm:t>
        <a:bodyPr/>
        <a:lstStyle/>
        <a:p>
          <a:endParaRPr lang="cs-CZ"/>
        </a:p>
      </dgm:t>
    </dgm:pt>
    <dgm:pt modelId="{E250CA0F-7EC1-4731-B1EC-01E239BF20E7}" type="pres">
      <dgm:prSet presAssocID="{A64587C0-5F7D-439B-B832-2DA217A1D120}" presName="parentComposite" presStyleCnt="0"/>
      <dgm:spPr/>
      <dgm:t>
        <a:bodyPr/>
        <a:lstStyle/>
        <a:p>
          <a:endParaRPr lang="cs-CZ"/>
        </a:p>
      </dgm:t>
    </dgm:pt>
    <dgm:pt modelId="{1877493C-EE01-439F-8275-4439BE93BB06}" type="pres">
      <dgm:prSet presAssocID="{A64587C0-5F7D-439B-B832-2DA217A1D12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547C6B4C-A23C-4572-A434-1D19FE5BAFB7}" type="pres">
      <dgm:prSet presAssocID="{A64587C0-5F7D-439B-B832-2DA217A1D12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96112E3D-CF56-4319-B710-DAB8E9996C6F}" type="pres">
      <dgm:prSet presAssocID="{A64587C0-5F7D-439B-B832-2DA217A1D120}" presName="childrenComposite" presStyleCnt="0"/>
      <dgm:spPr/>
      <dgm:t>
        <a:bodyPr/>
        <a:lstStyle/>
        <a:p>
          <a:endParaRPr lang="cs-CZ"/>
        </a:p>
      </dgm:t>
    </dgm:pt>
    <dgm:pt modelId="{27DEAEEE-067F-4D57-A6DC-17F6F4A30B48}" type="pres">
      <dgm:prSet presAssocID="{A64587C0-5F7D-439B-B832-2DA217A1D120}" presName="dummyMaxCanvas_ChildArea" presStyleCnt="0"/>
      <dgm:spPr/>
      <dgm:t>
        <a:bodyPr/>
        <a:lstStyle/>
        <a:p>
          <a:endParaRPr lang="cs-CZ"/>
        </a:p>
      </dgm:t>
    </dgm:pt>
    <dgm:pt modelId="{550F7A47-3684-4107-9DFD-ED54F2853B1B}" type="pres">
      <dgm:prSet presAssocID="{A64587C0-5F7D-439B-B832-2DA217A1D120}" presName="fulcrum" presStyleLbl="alignAccFollowNode1" presStyleIdx="2" presStyleCnt="4"/>
      <dgm:spPr/>
      <dgm:t>
        <a:bodyPr/>
        <a:lstStyle/>
        <a:p>
          <a:endParaRPr lang="cs-CZ"/>
        </a:p>
      </dgm:t>
    </dgm:pt>
    <dgm:pt modelId="{5815E169-7C42-4B44-8833-2F1A7EF015AA}" type="pres">
      <dgm:prSet presAssocID="{A64587C0-5F7D-439B-B832-2DA217A1D120}" presName="balance_11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C44FCE-0868-404B-A4CD-032CD21CF9C7}" type="pres">
      <dgm:prSet presAssocID="{A64587C0-5F7D-439B-B832-2DA217A1D120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85CD4B-9CBD-436B-85A5-44C9DA76B3E5}" type="pres">
      <dgm:prSet presAssocID="{A64587C0-5F7D-439B-B832-2DA217A1D120}" presName="right_11_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0494BA-0DAD-425F-89F2-12BB73DEAD41}" srcId="{A64587C0-5F7D-439B-B832-2DA217A1D120}" destId="{45E9D7D4-2FE1-406D-99C9-FC6F5562BB94}" srcOrd="1" destOrd="0" parTransId="{8838985E-1B1F-40A0-9F4F-5A22E5D09594}" sibTransId="{D36C3430-615F-44EB-A957-24C503E9037C}"/>
    <dgm:cxn modelId="{160B1C43-2585-4CA6-BD46-81262AD58BCA}" type="presOf" srcId="{40F32266-85D8-4C08-8E81-9E19D405610C}" destId="{E0C44FCE-0868-404B-A4CD-032CD21CF9C7}" srcOrd="0" destOrd="0" presId="urn:microsoft.com/office/officeart/2005/8/layout/balance1"/>
    <dgm:cxn modelId="{48191C45-A6C4-4BD7-8E67-7ECAB839E1C3}" type="presOf" srcId="{AF2000A6-45C7-4220-A41C-880AEBBDC492}" destId="{1877493C-EE01-439F-8275-4439BE93BB06}" srcOrd="0" destOrd="0" presId="urn:microsoft.com/office/officeart/2005/8/layout/balance1"/>
    <dgm:cxn modelId="{6D856529-916D-4410-BD5D-11CA22097A6B}" type="presOf" srcId="{45E9D7D4-2FE1-406D-99C9-FC6F5562BB94}" destId="{547C6B4C-A23C-4572-A434-1D19FE5BAFB7}" srcOrd="0" destOrd="0" presId="urn:microsoft.com/office/officeart/2005/8/layout/balance1"/>
    <dgm:cxn modelId="{B9DB953E-1C4E-482E-B1F5-E1055AFD87DB}" srcId="{A64587C0-5F7D-439B-B832-2DA217A1D120}" destId="{AF2000A6-45C7-4220-A41C-880AEBBDC492}" srcOrd="0" destOrd="0" parTransId="{81A39AAB-55AF-480D-A1E9-C38CB0F72BA8}" sibTransId="{46BF0C89-CE9C-42D9-8892-DC3864B778D9}"/>
    <dgm:cxn modelId="{A9250C07-7685-4658-80DE-58CE5DE6CC79}" srcId="{45E9D7D4-2FE1-406D-99C9-FC6F5562BB94}" destId="{D1AD12BA-A196-439D-ACF2-61F10D0F16D1}" srcOrd="0" destOrd="0" parTransId="{0459C5D9-DA63-46C7-8256-94532B6AAA20}" sibTransId="{4AAA50AE-22B3-4D77-A854-61B36E76EB3D}"/>
    <dgm:cxn modelId="{A36BEBDE-D15C-4D41-B090-B9501F29DFDE}" srcId="{AF2000A6-45C7-4220-A41C-880AEBBDC492}" destId="{40F32266-85D8-4C08-8E81-9E19D405610C}" srcOrd="0" destOrd="0" parTransId="{8B33F1A2-3654-4A2C-B0A8-BBC6F6B8F165}" sibTransId="{3FBBA446-9534-4FEB-8178-0F9AA83014A9}"/>
    <dgm:cxn modelId="{AA21AE9A-5121-4A1D-B614-01E78777A9C3}" type="presOf" srcId="{D1AD12BA-A196-439D-ACF2-61F10D0F16D1}" destId="{E085CD4B-9CBD-436B-85A5-44C9DA76B3E5}" srcOrd="0" destOrd="0" presId="urn:microsoft.com/office/officeart/2005/8/layout/balance1"/>
    <dgm:cxn modelId="{74984BD3-1D85-4A24-A116-A32212FA1A7B}" type="presOf" srcId="{A64587C0-5F7D-439B-B832-2DA217A1D120}" destId="{B8BF23E4-4246-4DA4-8593-BF741AFDE2EA}" srcOrd="0" destOrd="0" presId="urn:microsoft.com/office/officeart/2005/8/layout/balance1"/>
    <dgm:cxn modelId="{A0CEF5E1-A1FB-4B11-94BF-B3CE929B0084}" type="presParOf" srcId="{B8BF23E4-4246-4DA4-8593-BF741AFDE2EA}" destId="{BB5B17B9-1C6D-4AE4-84A1-5E4219142052}" srcOrd="0" destOrd="0" presId="urn:microsoft.com/office/officeart/2005/8/layout/balance1"/>
    <dgm:cxn modelId="{C6222167-01E1-4FDA-BBAF-DE57EA87B51A}" type="presParOf" srcId="{B8BF23E4-4246-4DA4-8593-BF741AFDE2EA}" destId="{E250CA0F-7EC1-4731-B1EC-01E239BF20E7}" srcOrd="1" destOrd="0" presId="urn:microsoft.com/office/officeart/2005/8/layout/balance1"/>
    <dgm:cxn modelId="{D0FD1A14-AAE8-4BF4-9A74-AC979402F572}" type="presParOf" srcId="{E250CA0F-7EC1-4731-B1EC-01E239BF20E7}" destId="{1877493C-EE01-439F-8275-4439BE93BB06}" srcOrd="0" destOrd="0" presId="urn:microsoft.com/office/officeart/2005/8/layout/balance1"/>
    <dgm:cxn modelId="{49627C41-C541-4B2B-951D-73CBE9C72FFE}" type="presParOf" srcId="{E250CA0F-7EC1-4731-B1EC-01E239BF20E7}" destId="{547C6B4C-A23C-4572-A434-1D19FE5BAFB7}" srcOrd="1" destOrd="0" presId="urn:microsoft.com/office/officeart/2005/8/layout/balance1"/>
    <dgm:cxn modelId="{AA3FEB2E-8B1B-4341-81E6-B7D01348B7A6}" type="presParOf" srcId="{B8BF23E4-4246-4DA4-8593-BF741AFDE2EA}" destId="{96112E3D-CF56-4319-B710-DAB8E9996C6F}" srcOrd="2" destOrd="0" presId="urn:microsoft.com/office/officeart/2005/8/layout/balance1"/>
    <dgm:cxn modelId="{5CCE8B8A-A806-4986-AF8D-616B8ECF2313}" type="presParOf" srcId="{96112E3D-CF56-4319-B710-DAB8E9996C6F}" destId="{27DEAEEE-067F-4D57-A6DC-17F6F4A30B48}" srcOrd="0" destOrd="0" presId="urn:microsoft.com/office/officeart/2005/8/layout/balance1"/>
    <dgm:cxn modelId="{B6074062-EA2B-4D1B-A072-BC2DD0CCCDA3}" type="presParOf" srcId="{96112E3D-CF56-4319-B710-DAB8E9996C6F}" destId="{550F7A47-3684-4107-9DFD-ED54F2853B1B}" srcOrd="1" destOrd="0" presId="urn:microsoft.com/office/officeart/2005/8/layout/balance1"/>
    <dgm:cxn modelId="{2814C7B8-5297-4EDA-ADA7-1671F1BC2AB9}" type="presParOf" srcId="{96112E3D-CF56-4319-B710-DAB8E9996C6F}" destId="{5815E169-7C42-4B44-8833-2F1A7EF015AA}" srcOrd="2" destOrd="0" presId="urn:microsoft.com/office/officeart/2005/8/layout/balance1"/>
    <dgm:cxn modelId="{2BF41960-802A-4272-AC45-2E9F7B1E6444}" type="presParOf" srcId="{96112E3D-CF56-4319-B710-DAB8E9996C6F}" destId="{E0C44FCE-0868-404B-A4CD-032CD21CF9C7}" srcOrd="3" destOrd="0" presId="urn:microsoft.com/office/officeart/2005/8/layout/balance1"/>
    <dgm:cxn modelId="{DC2CEFEE-F1AB-4559-8289-2354B2CA9BAC}" type="presParOf" srcId="{96112E3D-CF56-4319-B710-DAB8E9996C6F}" destId="{E085CD4B-9CBD-436B-85A5-44C9DA76B3E5}" srcOrd="4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587C0-5F7D-439B-B832-2DA217A1D12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AF2000A6-45C7-4220-A41C-880AEBBDC492}">
      <dgm:prSet phldrT="[Text]"/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gm:t>
    </dgm:pt>
    <dgm:pt modelId="{81A39AAB-55AF-480D-A1E9-C38CB0F72BA8}" type="par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F0C89-CE9C-42D9-8892-DC3864B778D9}" type="sib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32266-85D8-4C08-8E81-9E19D405610C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8B33F1A2-3654-4A2C-B0A8-BBC6F6B8F165}" type="par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BA446-9534-4FEB-8178-0F9AA83014A9}" type="sib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3F5AC4-C6AB-4899-8A1A-472584D483CE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54DF1E5B-3195-4F65-B688-5C15B2EFE064}" type="parTrans" cxnId="{C4F053D9-4E4A-4DAD-870F-52D04A93441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EE51B-7893-4DE1-9AB3-FFAC223AC836}" type="sibTrans" cxnId="{C4F053D9-4E4A-4DAD-870F-52D04A93441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9D7D4-2FE1-406D-99C9-FC6F5562BB94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gm:t>
    </dgm:pt>
    <dgm:pt modelId="{8838985E-1B1F-40A0-9F4F-5A22E5D09594}" type="par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C3430-615F-44EB-A957-24C503E9037C}" type="sib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D12BA-A196-439D-ACF2-61F10D0F16D1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0459C5D9-DA63-46C7-8256-94532B6AAA20}" type="par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A50AE-22B3-4D77-A854-61B36E76EB3D}" type="sib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F23E4-4246-4DA4-8593-BF741AFDE2EA}" type="pres">
      <dgm:prSet presAssocID="{A64587C0-5F7D-439B-B832-2DA217A1D12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5B17B9-1C6D-4AE4-84A1-5E4219142052}" type="pres">
      <dgm:prSet presAssocID="{A64587C0-5F7D-439B-B832-2DA217A1D120}" presName="dummyMaxCanvas" presStyleCnt="0"/>
      <dgm:spPr/>
      <dgm:t>
        <a:bodyPr/>
        <a:lstStyle/>
        <a:p>
          <a:endParaRPr lang="cs-CZ"/>
        </a:p>
      </dgm:t>
    </dgm:pt>
    <dgm:pt modelId="{E250CA0F-7EC1-4731-B1EC-01E239BF20E7}" type="pres">
      <dgm:prSet presAssocID="{A64587C0-5F7D-439B-B832-2DA217A1D120}" presName="parentComposite" presStyleCnt="0"/>
      <dgm:spPr/>
      <dgm:t>
        <a:bodyPr/>
        <a:lstStyle/>
        <a:p>
          <a:endParaRPr lang="cs-CZ"/>
        </a:p>
      </dgm:t>
    </dgm:pt>
    <dgm:pt modelId="{1877493C-EE01-439F-8275-4439BE93BB06}" type="pres">
      <dgm:prSet presAssocID="{A64587C0-5F7D-439B-B832-2DA217A1D12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547C6B4C-A23C-4572-A434-1D19FE5BAFB7}" type="pres">
      <dgm:prSet presAssocID="{A64587C0-5F7D-439B-B832-2DA217A1D12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96112E3D-CF56-4319-B710-DAB8E9996C6F}" type="pres">
      <dgm:prSet presAssocID="{A64587C0-5F7D-439B-B832-2DA217A1D120}" presName="childrenComposite" presStyleCnt="0"/>
      <dgm:spPr/>
      <dgm:t>
        <a:bodyPr/>
        <a:lstStyle/>
        <a:p>
          <a:endParaRPr lang="cs-CZ"/>
        </a:p>
      </dgm:t>
    </dgm:pt>
    <dgm:pt modelId="{27DEAEEE-067F-4D57-A6DC-17F6F4A30B48}" type="pres">
      <dgm:prSet presAssocID="{A64587C0-5F7D-439B-B832-2DA217A1D120}" presName="dummyMaxCanvas_ChildArea" presStyleCnt="0"/>
      <dgm:spPr/>
      <dgm:t>
        <a:bodyPr/>
        <a:lstStyle/>
        <a:p>
          <a:endParaRPr lang="cs-CZ"/>
        </a:p>
      </dgm:t>
    </dgm:pt>
    <dgm:pt modelId="{550F7A47-3684-4107-9DFD-ED54F2853B1B}" type="pres">
      <dgm:prSet presAssocID="{A64587C0-5F7D-439B-B832-2DA217A1D120}" presName="fulcrum" presStyleLbl="alignAccFollowNode1" presStyleIdx="2" presStyleCnt="4"/>
      <dgm:spPr/>
      <dgm:t>
        <a:bodyPr/>
        <a:lstStyle/>
        <a:p>
          <a:endParaRPr lang="cs-CZ"/>
        </a:p>
      </dgm:t>
    </dgm:pt>
    <dgm:pt modelId="{F5E3D2DF-C1B6-4E9E-8720-70B1323D2B2C}" type="pres">
      <dgm:prSet presAssocID="{A64587C0-5F7D-439B-B832-2DA217A1D120}" presName="balance_21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9E7983-021E-46A7-85C3-7D3F61C51E38}" type="pres">
      <dgm:prSet presAssocID="{A64587C0-5F7D-439B-B832-2DA217A1D120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849757-C98C-4B01-A878-D60412AECFA5}" type="pres">
      <dgm:prSet presAssocID="{A64587C0-5F7D-439B-B832-2DA217A1D120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CB5539-913E-4A68-BBE6-FD1609D29643}" type="pres">
      <dgm:prSet presAssocID="{A64587C0-5F7D-439B-B832-2DA217A1D120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812F3B-FA3F-4181-965E-7FD927058A46}" type="presOf" srcId="{AF2000A6-45C7-4220-A41C-880AEBBDC492}" destId="{1877493C-EE01-439F-8275-4439BE93BB06}" srcOrd="0" destOrd="0" presId="urn:microsoft.com/office/officeart/2005/8/layout/balance1"/>
    <dgm:cxn modelId="{650494BA-0DAD-425F-89F2-12BB73DEAD41}" srcId="{A64587C0-5F7D-439B-B832-2DA217A1D120}" destId="{45E9D7D4-2FE1-406D-99C9-FC6F5562BB94}" srcOrd="1" destOrd="0" parTransId="{8838985E-1B1F-40A0-9F4F-5A22E5D09594}" sibTransId="{D36C3430-615F-44EB-A957-24C503E9037C}"/>
    <dgm:cxn modelId="{26FE3F6F-560C-4945-BE7B-CB647AA5160E}" type="presOf" srcId="{D1AD12BA-A196-439D-ACF2-61F10D0F16D1}" destId="{05CB5539-913E-4A68-BBE6-FD1609D29643}" srcOrd="0" destOrd="0" presId="urn:microsoft.com/office/officeart/2005/8/layout/balance1"/>
    <dgm:cxn modelId="{C4F053D9-4E4A-4DAD-870F-52D04A93441B}" srcId="{AF2000A6-45C7-4220-A41C-880AEBBDC492}" destId="{063F5AC4-C6AB-4899-8A1A-472584D483CE}" srcOrd="1" destOrd="0" parTransId="{54DF1E5B-3195-4F65-B688-5C15B2EFE064}" sibTransId="{566EE51B-7893-4DE1-9AB3-FFAC223AC836}"/>
    <dgm:cxn modelId="{15679297-F4B6-4945-A66C-C7CD90CAC9FB}" type="presOf" srcId="{40F32266-85D8-4C08-8E81-9E19D405610C}" destId="{9F9E7983-021E-46A7-85C3-7D3F61C51E38}" srcOrd="0" destOrd="0" presId="urn:microsoft.com/office/officeart/2005/8/layout/balance1"/>
    <dgm:cxn modelId="{9EA933FE-E944-4B98-9D8D-01E02BDBEEC0}" type="presOf" srcId="{063F5AC4-C6AB-4899-8A1A-472584D483CE}" destId="{F0849757-C98C-4B01-A878-D60412AECFA5}" srcOrd="0" destOrd="0" presId="urn:microsoft.com/office/officeart/2005/8/layout/balance1"/>
    <dgm:cxn modelId="{A9250C07-7685-4658-80DE-58CE5DE6CC79}" srcId="{45E9D7D4-2FE1-406D-99C9-FC6F5562BB94}" destId="{D1AD12BA-A196-439D-ACF2-61F10D0F16D1}" srcOrd="0" destOrd="0" parTransId="{0459C5D9-DA63-46C7-8256-94532B6AAA20}" sibTransId="{4AAA50AE-22B3-4D77-A854-61B36E76EB3D}"/>
    <dgm:cxn modelId="{402BC23B-A9AB-4605-9025-23C3F9C98CF0}" type="presOf" srcId="{45E9D7D4-2FE1-406D-99C9-FC6F5562BB94}" destId="{547C6B4C-A23C-4572-A434-1D19FE5BAFB7}" srcOrd="0" destOrd="0" presId="urn:microsoft.com/office/officeart/2005/8/layout/balance1"/>
    <dgm:cxn modelId="{A36BEBDE-D15C-4D41-B090-B9501F29DFDE}" srcId="{AF2000A6-45C7-4220-A41C-880AEBBDC492}" destId="{40F32266-85D8-4C08-8E81-9E19D405610C}" srcOrd="0" destOrd="0" parTransId="{8B33F1A2-3654-4A2C-B0A8-BBC6F6B8F165}" sibTransId="{3FBBA446-9534-4FEB-8178-0F9AA83014A9}"/>
    <dgm:cxn modelId="{B9DB953E-1C4E-482E-B1F5-E1055AFD87DB}" srcId="{A64587C0-5F7D-439B-B832-2DA217A1D120}" destId="{AF2000A6-45C7-4220-A41C-880AEBBDC492}" srcOrd="0" destOrd="0" parTransId="{81A39AAB-55AF-480D-A1E9-C38CB0F72BA8}" sibTransId="{46BF0C89-CE9C-42D9-8892-DC3864B778D9}"/>
    <dgm:cxn modelId="{D3C52DF2-4A08-4CAB-A46C-F7DA3E6EFA2F}" type="presOf" srcId="{A64587C0-5F7D-439B-B832-2DA217A1D120}" destId="{B8BF23E4-4246-4DA4-8593-BF741AFDE2EA}" srcOrd="0" destOrd="0" presId="urn:microsoft.com/office/officeart/2005/8/layout/balance1"/>
    <dgm:cxn modelId="{44131C54-EE48-49A7-8050-0188289C0C71}" type="presParOf" srcId="{B8BF23E4-4246-4DA4-8593-BF741AFDE2EA}" destId="{BB5B17B9-1C6D-4AE4-84A1-5E4219142052}" srcOrd="0" destOrd="0" presId="urn:microsoft.com/office/officeart/2005/8/layout/balance1"/>
    <dgm:cxn modelId="{BDC476D6-1D6C-482B-803D-6E49AE26EF7F}" type="presParOf" srcId="{B8BF23E4-4246-4DA4-8593-BF741AFDE2EA}" destId="{E250CA0F-7EC1-4731-B1EC-01E239BF20E7}" srcOrd="1" destOrd="0" presId="urn:microsoft.com/office/officeart/2005/8/layout/balance1"/>
    <dgm:cxn modelId="{121DFF13-6656-42B3-AC8B-B3592400459F}" type="presParOf" srcId="{E250CA0F-7EC1-4731-B1EC-01E239BF20E7}" destId="{1877493C-EE01-439F-8275-4439BE93BB06}" srcOrd="0" destOrd="0" presId="urn:microsoft.com/office/officeart/2005/8/layout/balance1"/>
    <dgm:cxn modelId="{D87D3556-42A6-45FD-95D1-6E073FC907FE}" type="presParOf" srcId="{E250CA0F-7EC1-4731-B1EC-01E239BF20E7}" destId="{547C6B4C-A23C-4572-A434-1D19FE5BAFB7}" srcOrd="1" destOrd="0" presId="urn:microsoft.com/office/officeart/2005/8/layout/balance1"/>
    <dgm:cxn modelId="{3DA30AFB-BF91-4DF1-8D86-207D0F0314C4}" type="presParOf" srcId="{B8BF23E4-4246-4DA4-8593-BF741AFDE2EA}" destId="{96112E3D-CF56-4319-B710-DAB8E9996C6F}" srcOrd="2" destOrd="0" presId="urn:microsoft.com/office/officeart/2005/8/layout/balance1"/>
    <dgm:cxn modelId="{264590DF-6BB8-427C-9545-DEECD868A46D}" type="presParOf" srcId="{96112E3D-CF56-4319-B710-DAB8E9996C6F}" destId="{27DEAEEE-067F-4D57-A6DC-17F6F4A30B48}" srcOrd="0" destOrd="0" presId="urn:microsoft.com/office/officeart/2005/8/layout/balance1"/>
    <dgm:cxn modelId="{AD62E401-F0DB-48BD-9B74-4CB1E4472704}" type="presParOf" srcId="{96112E3D-CF56-4319-B710-DAB8E9996C6F}" destId="{550F7A47-3684-4107-9DFD-ED54F2853B1B}" srcOrd="1" destOrd="0" presId="urn:microsoft.com/office/officeart/2005/8/layout/balance1"/>
    <dgm:cxn modelId="{0D987B9D-FC05-447A-8676-34ABA8E04BCE}" type="presParOf" srcId="{96112E3D-CF56-4319-B710-DAB8E9996C6F}" destId="{F5E3D2DF-C1B6-4E9E-8720-70B1323D2B2C}" srcOrd="2" destOrd="0" presId="urn:microsoft.com/office/officeart/2005/8/layout/balance1"/>
    <dgm:cxn modelId="{5370D40E-1C53-4046-8E2D-67A255F2D280}" type="presParOf" srcId="{96112E3D-CF56-4319-B710-DAB8E9996C6F}" destId="{9F9E7983-021E-46A7-85C3-7D3F61C51E38}" srcOrd="3" destOrd="0" presId="urn:microsoft.com/office/officeart/2005/8/layout/balance1"/>
    <dgm:cxn modelId="{BD7E5E2A-1725-4D42-BD24-73B0379E16AE}" type="presParOf" srcId="{96112E3D-CF56-4319-B710-DAB8E9996C6F}" destId="{F0849757-C98C-4B01-A878-D60412AECFA5}" srcOrd="4" destOrd="0" presId="urn:microsoft.com/office/officeart/2005/8/layout/balance1"/>
    <dgm:cxn modelId="{33ABB274-DE7B-4995-A2C6-A707E6868500}" type="presParOf" srcId="{96112E3D-CF56-4319-B710-DAB8E9996C6F}" destId="{05CB5539-913E-4A68-BBE6-FD1609D29643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587C0-5F7D-439B-B832-2DA217A1D120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F2000A6-45C7-4220-A41C-880AEBBDC492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gm:t>
    </dgm:pt>
    <dgm:pt modelId="{81A39AAB-55AF-480D-A1E9-C38CB0F72BA8}" type="par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F0C89-CE9C-42D9-8892-DC3864B778D9}" type="sibTrans" cxnId="{B9DB953E-1C4E-482E-B1F5-E1055AFD87DB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32266-85D8-4C08-8E81-9E19D405610C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8B33F1A2-3654-4A2C-B0A8-BBC6F6B8F165}" type="par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BA446-9534-4FEB-8178-0F9AA83014A9}" type="sibTrans" cxnId="{A36BEBDE-D15C-4D41-B090-B9501F29DFDE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9D7D4-2FE1-406D-99C9-FC6F5562BB94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gm:t>
    </dgm:pt>
    <dgm:pt modelId="{8838985E-1B1F-40A0-9F4F-5A22E5D09594}" type="par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C3430-615F-44EB-A957-24C503E9037C}" type="sibTrans" cxnId="{650494BA-0DAD-425F-89F2-12BB73DEAD4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D12BA-A196-439D-ACF2-61F10D0F16D1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0459C5D9-DA63-46C7-8256-94532B6AAA20}" type="par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A50AE-22B3-4D77-A854-61B36E76EB3D}" type="sibTrans" cxnId="{A9250C07-7685-4658-80DE-58CE5DE6CC79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3C427-392B-4E3E-8B54-6D131F834748}">
      <dgm:prSet phldrT="[Text]"/>
      <dgm:spPr/>
      <dgm:t>
        <a:bodyPr/>
        <a:lstStyle/>
        <a:p>
          <a:r>
            <a:rPr lang="cs-CZ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gm:t>
    </dgm:pt>
    <dgm:pt modelId="{AE35BEBA-E0DE-4ED9-99EF-995329E947F1}" type="parTrans" cxnId="{73C1AA89-5F2C-4A3D-8383-F5E18024D7E8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D603A-67A4-41DD-A7C5-4F6110BBC7FC}" type="sibTrans" cxnId="{73C1AA89-5F2C-4A3D-8383-F5E18024D7E8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F23E4-4246-4DA4-8593-BF741AFDE2EA}" type="pres">
      <dgm:prSet presAssocID="{A64587C0-5F7D-439B-B832-2DA217A1D12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5B17B9-1C6D-4AE4-84A1-5E4219142052}" type="pres">
      <dgm:prSet presAssocID="{A64587C0-5F7D-439B-B832-2DA217A1D120}" presName="dummyMaxCanvas" presStyleCnt="0"/>
      <dgm:spPr/>
      <dgm:t>
        <a:bodyPr/>
        <a:lstStyle/>
        <a:p>
          <a:endParaRPr lang="cs-CZ"/>
        </a:p>
      </dgm:t>
    </dgm:pt>
    <dgm:pt modelId="{E250CA0F-7EC1-4731-B1EC-01E239BF20E7}" type="pres">
      <dgm:prSet presAssocID="{A64587C0-5F7D-439B-B832-2DA217A1D120}" presName="parentComposite" presStyleCnt="0"/>
      <dgm:spPr/>
      <dgm:t>
        <a:bodyPr/>
        <a:lstStyle/>
        <a:p>
          <a:endParaRPr lang="cs-CZ"/>
        </a:p>
      </dgm:t>
    </dgm:pt>
    <dgm:pt modelId="{1877493C-EE01-439F-8275-4439BE93BB06}" type="pres">
      <dgm:prSet presAssocID="{A64587C0-5F7D-439B-B832-2DA217A1D12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547C6B4C-A23C-4572-A434-1D19FE5BAFB7}" type="pres">
      <dgm:prSet presAssocID="{A64587C0-5F7D-439B-B832-2DA217A1D12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96112E3D-CF56-4319-B710-DAB8E9996C6F}" type="pres">
      <dgm:prSet presAssocID="{A64587C0-5F7D-439B-B832-2DA217A1D120}" presName="childrenComposite" presStyleCnt="0"/>
      <dgm:spPr/>
      <dgm:t>
        <a:bodyPr/>
        <a:lstStyle/>
        <a:p>
          <a:endParaRPr lang="cs-CZ"/>
        </a:p>
      </dgm:t>
    </dgm:pt>
    <dgm:pt modelId="{27DEAEEE-067F-4D57-A6DC-17F6F4A30B48}" type="pres">
      <dgm:prSet presAssocID="{A64587C0-5F7D-439B-B832-2DA217A1D120}" presName="dummyMaxCanvas_ChildArea" presStyleCnt="0"/>
      <dgm:spPr/>
      <dgm:t>
        <a:bodyPr/>
        <a:lstStyle/>
        <a:p>
          <a:endParaRPr lang="cs-CZ"/>
        </a:p>
      </dgm:t>
    </dgm:pt>
    <dgm:pt modelId="{550F7A47-3684-4107-9DFD-ED54F2853B1B}" type="pres">
      <dgm:prSet presAssocID="{A64587C0-5F7D-439B-B832-2DA217A1D120}" presName="fulcrum" presStyleLbl="alignAccFollowNode1" presStyleIdx="2" presStyleCnt="4"/>
      <dgm:spPr/>
      <dgm:t>
        <a:bodyPr/>
        <a:lstStyle/>
        <a:p>
          <a:endParaRPr lang="cs-CZ"/>
        </a:p>
      </dgm:t>
    </dgm:pt>
    <dgm:pt modelId="{C8546EE0-6337-4EE9-8CF4-9DA388C1EE78}" type="pres">
      <dgm:prSet presAssocID="{A64587C0-5F7D-439B-B832-2DA217A1D120}" presName="balance_12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B60627-2ED0-489F-9800-EA10180FAE88}" type="pres">
      <dgm:prSet presAssocID="{A64587C0-5F7D-439B-B832-2DA217A1D120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4635A9-9827-444F-A138-79D9379D4774}" type="pres">
      <dgm:prSet presAssocID="{A64587C0-5F7D-439B-B832-2DA217A1D120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32C317-C69D-4FDF-9E89-F54FA4CD8033}" type="pres">
      <dgm:prSet presAssocID="{A64587C0-5F7D-439B-B832-2DA217A1D120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0494BA-0DAD-425F-89F2-12BB73DEAD41}" srcId="{A64587C0-5F7D-439B-B832-2DA217A1D120}" destId="{45E9D7D4-2FE1-406D-99C9-FC6F5562BB94}" srcOrd="1" destOrd="0" parTransId="{8838985E-1B1F-40A0-9F4F-5A22E5D09594}" sibTransId="{D36C3430-615F-44EB-A957-24C503E9037C}"/>
    <dgm:cxn modelId="{0D1BF02F-6788-4706-8FD4-65A1AB199806}" type="presOf" srcId="{AF2000A6-45C7-4220-A41C-880AEBBDC492}" destId="{1877493C-EE01-439F-8275-4439BE93BB06}" srcOrd="0" destOrd="0" presId="urn:microsoft.com/office/officeart/2005/8/layout/balance1"/>
    <dgm:cxn modelId="{A090505F-83A3-4EBB-9D95-814387FBCA34}" type="presOf" srcId="{A64587C0-5F7D-439B-B832-2DA217A1D120}" destId="{B8BF23E4-4246-4DA4-8593-BF741AFDE2EA}" srcOrd="0" destOrd="0" presId="urn:microsoft.com/office/officeart/2005/8/layout/balance1"/>
    <dgm:cxn modelId="{CD3422B2-4D22-4565-8459-9FCE6E1A83E7}" type="presOf" srcId="{D1AD12BA-A196-439D-ACF2-61F10D0F16D1}" destId="{2BB60627-2ED0-489F-9800-EA10180FAE88}" srcOrd="0" destOrd="0" presId="urn:microsoft.com/office/officeart/2005/8/layout/balance1"/>
    <dgm:cxn modelId="{C0067B0D-190B-46CA-AAC8-FAF772F809F7}" type="presOf" srcId="{45E9D7D4-2FE1-406D-99C9-FC6F5562BB94}" destId="{547C6B4C-A23C-4572-A434-1D19FE5BAFB7}" srcOrd="0" destOrd="0" presId="urn:microsoft.com/office/officeart/2005/8/layout/balance1"/>
    <dgm:cxn modelId="{B9DB953E-1C4E-482E-B1F5-E1055AFD87DB}" srcId="{A64587C0-5F7D-439B-B832-2DA217A1D120}" destId="{AF2000A6-45C7-4220-A41C-880AEBBDC492}" srcOrd="0" destOrd="0" parTransId="{81A39AAB-55AF-480D-A1E9-C38CB0F72BA8}" sibTransId="{46BF0C89-CE9C-42D9-8892-DC3864B778D9}"/>
    <dgm:cxn modelId="{CEFC85C8-F426-46D4-B926-A2EF85588D2B}" type="presOf" srcId="{40F32266-85D8-4C08-8E81-9E19D405610C}" destId="{3432C317-C69D-4FDF-9E89-F54FA4CD8033}" srcOrd="0" destOrd="0" presId="urn:microsoft.com/office/officeart/2005/8/layout/balance1"/>
    <dgm:cxn modelId="{A9250C07-7685-4658-80DE-58CE5DE6CC79}" srcId="{45E9D7D4-2FE1-406D-99C9-FC6F5562BB94}" destId="{D1AD12BA-A196-439D-ACF2-61F10D0F16D1}" srcOrd="0" destOrd="0" parTransId="{0459C5D9-DA63-46C7-8256-94532B6AAA20}" sibTransId="{4AAA50AE-22B3-4D77-A854-61B36E76EB3D}"/>
    <dgm:cxn modelId="{73C1AA89-5F2C-4A3D-8383-F5E18024D7E8}" srcId="{45E9D7D4-2FE1-406D-99C9-FC6F5562BB94}" destId="{D673C427-392B-4E3E-8B54-6D131F834748}" srcOrd="1" destOrd="0" parTransId="{AE35BEBA-E0DE-4ED9-99EF-995329E947F1}" sibTransId="{AC1D603A-67A4-41DD-A7C5-4F6110BBC7FC}"/>
    <dgm:cxn modelId="{14F244B5-1B1B-467F-A999-F72D966A2AFB}" type="presOf" srcId="{D673C427-392B-4E3E-8B54-6D131F834748}" destId="{384635A9-9827-444F-A138-79D9379D4774}" srcOrd="0" destOrd="0" presId="urn:microsoft.com/office/officeart/2005/8/layout/balance1"/>
    <dgm:cxn modelId="{A36BEBDE-D15C-4D41-B090-B9501F29DFDE}" srcId="{AF2000A6-45C7-4220-A41C-880AEBBDC492}" destId="{40F32266-85D8-4C08-8E81-9E19D405610C}" srcOrd="0" destOrd="0" parTransId="{8B33F1A2-3654-4A2C-B0A8-BBC6F6B8F165}" sibTransId="{3FBBA446-9534-4FEB-8178-0F9AA83014A9}"/>
    <dgm:cxn modelId="{FA963146-BF3C-4C17-AC87-13D3A736BC18}" type="presParOf" srcId="{B8BF23E4-4246-4DA4-8593-BF741AFDE2EA}" destId="{BB5B17B9-1C6D-4AE4-84A1-5E4219142052}" srcOrd="0" destOrd="0" presId="urn:microsoft.com/office/officeart/2005/8/layout/balance1"/>
    <dgm:cxn modelId="{54DE3F50-E7B0-48E6-8F45-242483473D66}" type="presParOf" srcId="{B8BF23E4-4246-4DA4-8593-BF741AFDE2EA}" destId="{E250CA0F-7EC1-4731-B1EC-01E239BF20E7}" srcOrd="1" destOrd="0" presId="urn:microsoft.com/office/officeart/2005/8/layout/balance1"/>
    <dgm:cxn modelId="{567BC536-93AD-4442-BD99-F72989D6139D}" type="presParOf" srcId="{E250CA0F-7EC1-4731-B1EC-01E239BF20E7}" destId="{1877493C-EE01-439F-8275-4439BE93BB06}" srcOrd="0" destOrd="0" presId="urn:microsoft.com/office/officeart/2005/8/layout/balance1"/>
    <dgm:cxn modelId="{8699344F-5581-45E4-9AB1-A35590885B6B}" type="presParOf" srcId="{E250CA0F-7EC1-4731-B1EC-01E239BF20E7}" destId="{547C6B4C-A23C-4572-A434-1D19FE5BAFB7}" srcOrd="1" destOrd="0" presId="urn:microsoft.com/office/officeart/2005/8/layout/balance1"/>
    <dgm:cxn modelId="{54C44CC9-9417-400A-A520-A6A8ECAFF335}" type="presParOf" srcId="{B8BF23E4-4246-4DA4-8593-BF741AFDE2EA}" destId="{96112E3D-CF56-4319-B710-DAB8E9996C6F}" srcOrd="2" destOrd="0" presId="urn:microsoft.com/office/officeart/2005/8/layout/balance1"/>
    <dgm:cxn modelId="{E80B6556-E828-44EE-9345-8D4F465D7F53}" type="presParOf" srcId="{96112E3D-CF56-4319-B710-DAB8E9996C6F}" destId="{27DEAEEE-067F-4D57-A6DC-17F6F4A30B48}" srcOrd="0" destOrd="0" presId="urn:microsoft.com/office/officeart/2005/8/layout/balance1"/>
    <dgm:cxn modelId="{4CC5B814-6B93-44E3-A442-8081782C898F}" type="presParOf" srcId="{96112E3D-CF56-4319-B710-DAB8E9996C6F}" destId="{550F7A47-3684-4107-9DFD-ED54F2853B1B}" srcOrd="1" destOrd="0" presId="urn:microsoft.com/office/officeart/2005/8/layout/balance1"/>
    <dgm:cxn modelId="{69A869EA-C5F3-471F-9EDF-4E5166AE15FF}" type="presParOf" srcId="{96112E3D-CF56-4319-B710-DAB8E9996C6F}" destId="{C8546EE0-6337-4EE9-8CF4-9DA388C1EE78}" srcOrd="2" destOrd="0" presId="urn:microsoft.com/office/officeart/2005/8/layout/balance1"/>
    <dgm:cxn modelId="{780A9320-C5B8-4928-B212-5F9AFBD5878A}" type="presParOf" srcId="{96112E3D-CF56-4319-B710-DAB8E9996C6F}" destId="{2BB60627-2ED0-489F-9800-EA10180FAE88}" srcOrd="3" destOrd="0" presId="urn:microsoft.com/office/officeart/2005/8/layout/balance1"/>
    <dgm:cxn modelId="{06A5631F-2184-4D15-82FA-EADACB93E102}" type="presParOf" srcId="{96112E3D-CF56-4319-B710-DAB8E9996C6F}" destId="{384635A9-9827-444F-A138-79D9379D4774}" srcOrd="4" destOrd="0" presId="urn:microsoft.com/office/officeart/2005/8/layout/balance1"/>
    <dgm:cxn modelId="{F794898C-DEC6-4327-B304-74956034C02B}" type="presParOf" srcId="{96112E3D-CF56-4319-B710-DAB8E9996C6F}" destId="{3432C317-C69D-4FDF-9E89-F54FA4CD8033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493C-EE01-439F-8275-4439BE93BB06}">
      <dsp:nvSpPr>
        <dsp:cNvPr id="0" name=""/>
        <dsp:cNvSpPr/>
      </dsp:nvSpPr>
      <dsp:spPr>
        <a:xfrm>
          <a:off x="260668" y="0"/>
          <a:ext cx="699917" cy="38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sp:txBody>
      <dsp:txXfrm>
        <a:off x="272057" y="11389"/>
        <a:ext cx="677139" cy="366065"/>
      </dsp:txXfrm>
    </dsp:sp>
    <dsp:sp modelId="{547C6B4C-A23C-4572-A434-1D19FE5BAFB7}">
      <dsp:nvSpPr>
        <dsp:cNvPr id="0" name=""/>
        <dsp:cNvSpPr/>
      </dsp:nvSpPr>
      <dsp:spPr>
        <a:xfrm>
          <a:off x="1271661" y="0"/>
          <a:ext cx="699917" cy="38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sp:txBody>
      <dsp:txXfrm>
        <a:off x="1283050" y="11389"/>
        <a:ext cx="677139" cy="366065"/>
      </dsp:txXfrm>
    </dsp:sp>
    <dsp:sp modelId="{550F7A47-3684-4107-9DFD-ED54F2853B1B}">
      <dsp:nvSpPr>
        <dsp:cNvPr id="0" name=""/>
        <dsp:cNvSpPr/>
      </dsp:nvSpPr>
      <dsp:spPr>
        <a:xfrm>
          <a:off x="970307" y="1652583"/>
          <a:ext cx="291632" cy="291632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5E169-7C42-4B44-8833-2F1A7EF015AA}">
      <dsp:nvSpPr>
        <dsp:cNvPr id="0" name=""/>
        <dsp:cNvSpPr/>
      </dsp:nvSpPr>
      <dsp:spPr>
        <a:xfrm>
          <a:off x="241226" y="1530486"/>
          <a:ext cx="1749794" cy="11820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44FCE-0868-404B-A4CD-032CD21CF9C7}">
      <dsp:nvSpPr>
        <dsp:cNvPr id="0" name=""/>
        <dsp:cNvSpPr/>
      </dsp:nvSpPr>
      <dsp:spPr>
        <a:xfrm>
          <a:off x="260668" y="474388"/>
          <a:ext cx="699917" cy="1042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sp:txBody>
      <dsp:txXfrm>
        <a:off x="294835" y="508555"/>
        <a:ext cx="631583" cy="973765"/>
      </dsp:txXfrm>
    </dsp:sp>
    <dsp:sp modelId="{E085CD4B-9CBD-436B-85A5-44C9DA76B3E5}">
      <dsp:nvSpPr>
        <dsp:cNvPr id="0" name=""/>
        <dsp:cNvSpPr/>
      </dsp:nvSpPr>
      <dsp:spPr>
        <a:xfrm>
          <a:off x="1271661" y="474388"/>
          <a:ext cx="699917" cy="10420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</a:p>
      </dsp:txBody>
      <dsp:txXfrm>
        <a:off x="1305828" y="508555"/>
        <a:ext cx="631583" cy="973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493C-EE01-439F-8275-4439BE93BB06}">
      <dsp:nvSpPr>
        <dsp:cNvPr id="0" name=""/>
        <dsp:cNvSpPr/>
      </dsp:nvSpPr>
      <dsp:spPr>
        <a:xfrm>
          <a:off x="120973" y="0"/>
          <a:ext cx="725840" cy="403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sp:txBody>
      <dsp:txXfrm>
        <a:off x="132784" y="11811"/>
        <a:ext cx="702218" cy="379622"/>
      </dsp:txXfrm>
    </dsp:sp>
    <dsp:sp modelId="{547C6B4C-A23C-4572-A434-1D19FE5BAFB7}">
      <dsp:nvSpPr>
        <dsp:cNvPr id="0" name=""/>
        <dsp:cNvSpPr/>
      </dsp:nvSpPr>
      <dsp:spPr>
        <a:xfrm>
          <a:off x="1169409" y="0"/>
          <a:ext cx="725840" cy="403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sp:txBody>
      <dsp:txXfrm>
        <a:off x="1181220" y="11811"/>
        <a:ext cx="702218" cy="379622"/>
      </dsp:txXfrm>
    </dsp:sp>
    <dsp:sp modelId="{550F7A47-3684-4107-9DFD-ED54F2853B1B}">
      <dsp:nvSpPr>
        <dsp:cNvPr id="0" name=""/>
        <dsp:cNvSpPr/>
      </dsp:nvSpPr>
      <dsp:spPr>
        <a:xfrm>
          <a:off x="856895" y="1713790"/>
          <a:ext cx="302433" cy="302433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3D2DF-C1B6-4E9E-8720-70B1323D2B2C}">
      <dsp:nvSpPr>
        <dsp:cNvPr id="0" name=""/>
        <dsp:cNvSpPr/>
      </dsp:nvSpPr>
      <dsp:spPr>
        <a:xfrm rot="21360000">
          <a:off x="100534" y="1584194"/>
          <a:ext cx="1815155" cy="12692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7983-021E-46A7-85C3-7D3F61C51E38}">
      <dsp:nvSpPr>
        <dsp:cNvPr id="0" name=""/>
        <dsp:cNvSpPr/>
      </dsp:nvSpPr>
      <dsp:spPr>
        <a:xfrm rot="21360000">
          <a:off x="90154" y="1073850"/>
          <a:ext cx="747154" cy="529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116019" y="1099715"/>
        <a:ext cx="695424" cy="478114"/>
      </dsp:txXfrm>
    </dsp:sp>
    <dsp:sp modelId="{F0849757-C98C-4B01-A878-D60412AECFA5}">
      <dsp:nvSpPr>
        <dsp:cNvPr id="0" name=""/>
        <dsp:cNvSpPr/>
      </dsp:nvSpPr>
      <dsp:spPr>
        <a:xfrm rot="21360000">
          <a:off x="49829" y="525437"/>
          <a:ext cx="747154" cy="529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75694" y="551302"/>
        <a:ext cx="695424" cy="478114"/>
      </dsp:txXfrm>
    </dsp:sp>
    <dsp:sp modelId="{05CB5539-913E-4A68-BBE6-FD1609D29643}">
      <dsp:nvSpPr>
        <dsp:cNvPr id="0" name=""/>
        <dsp:cNvSpPr/>
      </dsp:nvSpPr>
      <dsp:spPr>
        <a:xfrm rot="21360000">
          <a:off x="1128509" y="1001266"/>
          <a:ext cx="747154" cy="529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1154374" y="1027131"/>
        <a:ext cx="695424" cy="47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493C-EE01-439F-8275-4439BE93BB06}">
      <dsp:nvSpPr>
        <dsp:cNvPr id="0" name=""/>
        <dsp:cNvSpPr/>
      </dsp:nvSpPr>
      <dsp:spPr>
        <a:xfrm>
          <a:off x="165618" y="0"/>
          <a:ext cx="777686" cy="432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Exporty</a:t>
          </a:r>
        </a:p>
      </dsp:txBody>
      <dsp:txXfrm>
        <a:off x="178272" y="12654"/>
        <a:ext cx="752378" cy="406740"/>
      </dsp:txXfrm>
    </dsp:sp>
    <dsp:sp modelId="{547C6B4C-A23C-4572-A434-1D19FE5BAFB7}">
      <dsp:nvSpPr>
        <dsp:cNvPr id="0" name=""/>
        <dsp:cNvSpPr/>
      </dsp:nvSpPr>
      <dsp:spPr>
        <a:xfrm>
          <a:off x="1288943" y="0"/>
          <a:ext cx="777686" cy="432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Importy</a:t>
          </a:r>
        </a:p>
      </dsp:txBody>
      <dsp:txXfrm>
        <a:off x="1301597" y="12654"/>
        <a:ext cx="752378" cy="406740"/>
      </dsp:txXfrm>
    </dsp:sp>
    <dsp:sp modelId="{550F7A47-3684-4107-9DFD-ED54F2853B1B}">
      <dsp:nvSpPr>
        <dsp:cNvPr id="0" name=""/>
        <dsp:cNvSpPr/>
      </dsp:nvSpPr>
      <dsp:spPr>
        <a:xfrm>
          <a:off x="954106" y="1836204"/>
          <a:ext cx="324036" cy="324036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46EE0-6337-4EE9-8CF4-9DA388C1EE78}">
      <dsp:nvSpPr>
        <dsp:cNvPr id="0" name=""/>
        <dsp:cNvSpPr/>
      </dsp:nvSpPr>
      <dsp:spPr>
        <a:xfrm rot="240000">
          <a:off x="143719" y="1697350"/>
          <a:ext cx="1944809" cy="1359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0627-2ED0-489F-9800-EA10180FAE88}">
      <dsp:nvSpPr>
        <dsp:cNvPr id="0" name=""/>
        <dsp:cNvSpPr/>
      </dsp:nvSpPr>
      <dsp:spPr>
        <a:xfrm rot="240000">
          <a:off x="1299127" y="1150554"/>
          <a:ext cx="800523" cy="567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1326839" y="1178266"/>
        <a:ext cx="745099" cy="512266"/>
      </dsp:txXfrm>
    </dsp:sp>
    <dsp:sp modelId="{384635A9-9827-444F-A138-79D9379D4774}">
      <dsp:nvSpPr>
        <dsp:cNvPr id="0" name=""/>
        <dsp:cNvSpPr/>
      </dsp:nvSpPr>
      <dsp:spPr>
        <a:xfrm rot="240000">
          <a:off x="1342332" y="562968"/>
          <a:ext cx="800523" cy="567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1370044" y="590680"/>
        <a:ext cx="745099" cy="512266"/>
      </dsp:txXfrm>
    </dsp:sp>
    <dsp:sp modelId="{3432C317-C69D-4FDF-9E89-F54FA4CD8033}">
      <dsp:nvSpPr>
        <dsp:cNvPr id="0" name=""/>
        <dsp:cNvSpPr/>
      </dsp:nvSpPr>
      <dsp:spPr>
        <a:xfrm rot="240000">
          <a:off x="186603" y="1072785"/>
          <a:ext cx="800523" cy="5676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50</a:t>
          </a:r>
        </a:p>
      </dsp:txBody>
      <dsp:txXfrm>
        <a:off x="214315" y="1100497"/>
        <a:ext cx="745099" cy="51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0F56722-3DD7-45A9-A92A-1AD3E350D73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5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77307-FEF0-4E0F-B8F1-F8C2D1D04955}" type="slidenum">
              <a:rPr lang="cs-CZ"/>
              <a:pPr/>
              <a:t>18</a:t>
            </a:fld>
            <a:endParaRPr 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Splnění těchto kritérií je nezbytné pro přijetí společné měny euro.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97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97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597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97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59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9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2F9623-E2ED-4E6F-A3E9-2D361152F0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6BCE-A5E5-4A09-93C6-46A3CB613AC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8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26CC-89C6-4E99-BA13-CB5A1C5823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C5D5-ACC2-437D-B90E-771DC71039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C1D1-6F44-4099-8560-731F4C3F05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02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AE0EF-FBE3-4571-AD3E-62CBE827990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7FEE-3E60-42EF-87BC-5010A4FED6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43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946F-C4B9-47E3-92E3-813A8381835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5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CABF6-C0EB-4827-93D2-96733A5443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5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9384E-DAB9-4580-A699-11F1777B43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5FB3-301F-497B-8F23-F15A4290EBE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58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8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58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58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B70ED-FE63-47D0-BA67-6B5DF85C59B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fcr.cz/cs/zahranicni-sektor/pristoupeni-cr-k-eurozone/maastrichtska-kriteria-a-sladenost-cr/2014/vyhodnoceni-plneni-maastrichtskych-konve-199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fcr.cz/cs/zahranicni-sektor/pristoupeni-cr-k-eurozone/maastrichtska-kriteria-a-sladenost-cr/2014/vyhodnoceni-plneni-maastrichtskych-konve-1996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fcr.cz/cs/zahranicni-sektor/pristoupeni-cr-k-eurozone/maastrichtska-kriteria-a-sladenost-cr/2014/vyhodnoceni-plneni-maastrichtskych-konve-1996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fcr.cz/cs/zahranicni-sektor/pristoupeni-cr-k-eurozone/maastrichtska-kriteria-a-sladenost-cr/2014/vyhodnoceni-plneni-maastrichtskych-konve-1996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cs-CZ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600" b="1"/>
              <a:t>OTEVŘENÁ EKONOMIKA</a:t>
            </a:r>
            <a:endParaRPr lang="cs-CZ"/>
          </a:p>
        </p:txBody>
      </p:sp>
      <p:pic>
        <p:nvPicPr>
          <p:cNvPr id="71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795465" cy="318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8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Obchodní politika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liberalizace  X protekcionismus</a:t>
            </a:r>
          </a:p>
          <a:p>
            <a:r>
              <a:rPr lang="cs-CZ" b="1" dirty="0"/>
              <a:t>nástroje protekcionismu</a:t>
            </a:r>
            <a:r>
              <a:rPr lang="cs-CZ" dirty="0"/>
              <a:t>: </a:t>
            </a:r>
          </a:p>
          <a:p>
            <a:pPr lvl="4">
              <a:buFontTx/>
              <a:buChar char="•"/>
            </a:pPr>
            <a:r>
              <a:rPr lang="cs-CZ" sz="3200" dirty="0"/>
              <a:t>cla</a:t>
            </a:r>
          </a:p>
          <a:p>
            <a:pPr lvl="4">
              <a:buFontTx/>
              <a:buChar char="•"/>
            </a:pPr>
            <a:r>
              <a:rPr lang="cs-CZ" sz="3200" dirty="0"/>
              <a:t>kvóty</a:t>
            </a:r>
          </a:p>
          <a:p>
            <a:pPr lvl="4">
              <a:buFontTx/>
              <a:buChar char="•"/>
            </a:pPr>
            <a:r>
              <a:rPr lang="cs-CZ" sz="3200" dirty="0"/>
              <a:t>vývozní subvence</a:t>
            </a:r>
          </a:p>
          <a:p>
            <a:pPr lvl="4">
              <a:buFontTx/>
              <a:buChar char="•"/>
            </a:pPr>
            <a:r>
              <a:rPr lang="cs-CZ" sz="3200" dirty="0"/>
              <a:t>požadavky na výrobky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AutoShape 2" descr="Výsledek obrázku pro david ricardo"/>
          <p:cNvSpPr>
            <a:spLocks noChangeAspect="1" noChangeArrowheads="1"/>
          </p:cNvSpPr>
          <p:nvPr/>
        </p:nvSpPr>
        <p:spPr bwMode="auto">
          <a:xfrm>
            <a:off x="155575" y="-1676400"/>
            <a:ext cx="2619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ýsledek obrázku pro david ricardo"/>
          <p:cNvSpPr>
            <a:spLocks noChangeAspect="1" noChangeArrowheads="1"/>
          </p:cNvSpPr>
          <p:nvPr/>
        </p:nvSpPr>
        <p:spPr bwMode="auto">
          <a:xfrm>
            <a:off x="307975" y="-1524000"/>
            <a:ext cx="2619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8" name="Picture 6" descr="Výsledek obrázku pro david rica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40968"/>
            <a:ext cx="2619375" cy="349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ýsledek obrázku pro smoot hawley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79" y="-12431"/>
            <a:ext cx="2902793" cy="221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8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Směnný kurz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2"/>
            <a:ext cx="8847584" cy="4651647"/>
          </a:xfrm>
        </p:spPr>
        <p:txBody>
          <a:bodyPr/>
          <a:lstStyle/>
          <a:p>
            <a:r>
              <a:rPr lang="cs-CZ" dirty="0"/>
              <a:t>= hodnota jedné měny vyjádřená v jiné </a:t>
            </a:r>
            <a:r>
              <a:rPr lang="cs-CZ" dirty="0" smtClean="0"/>
              <a:t>měně </a:t>
            </a:r>
            <a:r>
              <a:rPr lang="cs-CZ" b="1" dirty="0" smtClean="0">
                <a:solidFill>
                  <a:srgbClr val="FF0000"/>
                </a:solidFill>
              </a:rPr>
              <a:t>Depreciace (znehodnocení)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cs-CZ" dirty="0" smtClean="0"/>
              <a:t>zlevňuje </a:t>
            </a:r>
            <a:r>
              <a:rPr lang="cs-CZ" dirty="0"/>
              <a:t>domácí produkci na zahraničních trzích = </a:t>
            </a:r>
            <a:r>
              <a:rPr lang="cs-CZ" dirty="0" smtClean="0"/>
              <a:t>proexportní</a:t>
            </a:r>
          </a:p>
          <a:p>
            <a:pPr lvl="1"/>
            <a:r>
              <a:rPr lang="cs-CZ" dirty="0" smtClean="0"/>
              <a:t>Změna z 27 Kč/€ na 30 Kč/€</a:t>
            </a:r>
            <a:endParaRPr lang="cs-CZ" dirty="0"/>
          </a:p>
          <a:p>
            <a:r>
              <a:rPr lang="cs-CZ" b="1" dirty="0" err="1" smtClean="0">
                <a:solidFill>
                  <a:srgbClr val="00B050"/>
                </a:solidFill>
              </a:rPr>
              <a:t>Apreciace</a:t>
            </a:r>
            <a:r>
              <a:rPr lang="cs-CZ" b="1" dirty="0" smtClean="0">
                <a:solidFill>
                  <a:srgbClr val="00B050"/>
                </a:solidFill>
              </a:rPr>
              <a:t> (zhodnocování)</a:t>
            </a:r>
            <a:r>
              <a:rPr lang="cs-CZ" dirty="0" smtClean="0">
                <a:solidFill>
                  <a:srgbClr val="00B050"/>
                </a:solidFill>
              </a:rPr>
              <a:t>: </a:t>
            </a:r>
          </a:p>
          <a:p>
            <a:pPr lvl="1"/>
            <a:r>
              <a:rPr lang="cs-CZ" dirty="0" smtClean="0"/>
              <a:t>zdražuje </a:t>
            </a:r>
            <a:r>
              <a:rPr lang="cs-CZ" dirty="0"/>
              <a:t>domácí produkci na zahraničních trzích = </a:t>
            </a:r>
            <a:r>
              <a:rPr lang="cs-CZ" dirty="0" smtClean="0"/>
              <a:t>protiexportní</a:t>
            </a:r>
          </a:p>
          <a:p>
            <a:pPr lvl="1"/>
            <a:r>
              <a:rPr lang="cs-CZ" dirty="0" smtClean="0"/>
              <a:t>Změna z 27 Kč/€ na 25 Kč/€</a:t>
            </a:r>
            <a:endParaRPr lang="en-US" dirty="0"/>
          </a:p>
        </p:txBody>
      </p:sp>
      <p:pic>
        <p:nvPicPr>
          <p:cNvPr id="14338" name="Picture 2" descr="Výsledek obrázku pro exchange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1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2291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Kurzová politika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Režimy měnového kurzu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Floating</a:t>
            </a:r>
            <a:r>
              <a:rPr lang="cs-CZ" dirty="0" smtClean="0"/>
              <a:t> – kurz se pohybuje podle D a S</a:t>
            </a:r>
          </a:p>
          <a:p>
            <a:pPr lvl="1"/>
            <a:r>
              <a:rPr lang="cs-CZ" dirty="0"/>
              <a:t>čistý </a:t>
            </a:r>
          </a:p>
          <a:p>
            <a:pPr lvl="1"/>
            <a:r>
              <a:rPr lang="cs-CZ" dirty="0"/>
              <a:t>řízený </a:t>
            </a:r>
            <a:endParaRPr lang="cs-CZ" dirty="0" smtClean="0"/>
          </a:p>
          <a:p>
            <a:r>
              <a:rPr lang="cs-CZ" dirty="0" smtClean="0"/>
              <a:t>Fixní – kurz se nemění 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5362" name="Picture 2" descr="Výsledek obrázku pro floating exchange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35479"/>
            <a:ext cx="5868144" cy="21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4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6850"/>
            <a:ext cx="7793037" cy="1462087"/>
          </a:xfrm>
        </p:spPr>
        <p:txBody>
          <a:bodyPr/>
          <a:lstStyle/>
          <a:p>
            <a:r>
              <a:rPr lang="cs-CZ" dirty="0"/>
              <a:t>Zákon jediné ceny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dirty="0"/>
              <a:t>Zboží koupíte za stejnou cenu, ať je prodáváno kdekoliv</a:t>
            </a:r>
          </a:p>
          <a:p>
            <a:r>
              <a:rPr lang="cs-CZ" b="1" dirty="0"/>
              <a:t>Arbitráž</a:t>
            </a:r>
            <a:r>
              <a:rPr lang="cs-CZ" dirty="0"/>
              <a:t> = využívání cenových rozdílů mezi různými trhy         konvergence (sbližování) cen</a:t>
            </a:r>
          </a:p>
          <a:p>
            <a:r>
              <a:rPr lang="cs-CZ" dirty="0"/>
              <a:t>ALE: nejde o dokonalé substituty, existují přepravní náklady</a:t>
            </a:r>
          </a:p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915816" y="3933825"/>
            <a:ext cx="7920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AutoShape 2" descr="Výsledek obrázku pro big mac"/>
          <p:cNvSpPr>
            <a:spLocks noChangeAspect="1" noChangeArrowheads="1"/>
          </p:cNvSpPr>
          <p:nvPr/>
        </p:nvSpPr>
        <p:spPr bwMode="auto">
          <a:xfrm>
            <a:off x="155575" y="-998538"/>
            <a:ext cx="35814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Výsledek obrázku pro big mac"/>
          <p:cNvSpPr>
            <a:spLocks noChangeAspect="1" noChangeArrowheads="1"/>
          </p:cNvSpPr>
          <p:nvPr/>
        </p:nvSpPr>
        <p:spPr bwMode="auto">
          <a:xfrm>
            <a:off x="307975" y="-846138"/>
            <a:ext cx="35814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0" name="Picture 6" descr="Výsledek obrázku pro big 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55" y="44450"/>
            <a:ext cx="3581400" cy="208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3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Ekonomická integrace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7410" name="Picture 2" descr="Výsledek obrázku pro de gaulle adena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928398" cy="403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3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Ekonomická integrace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dirty="0"/>
              <a:t>= spojování dříve samostatných celků</a:t>
            </a:r>
          </a:p>
          <a:p>
            <a:pPr marL="0" indent="0">
              <a:buNone/>
            </a:pPr>
            <a:r>
              <a:rPr lang="cs-CZ" b="1" dirty="0" smtClean="0"/>
              <a:t>Stupně:</a:t>
            </a:r>
          </a:p>
          <a:p>
            <a:r>
              <a:rPr lang="cs-CZ" sz="3200" dirty="0" smtClean="0"/>
              <a:t>Pásmo </a:t>
            </a:r>
            <a:r>
              <a:rPr lang="cs-CZ" sz="3200" dirty="0"/>
              <a:t>volného </a:t>
            </a:r>
            <a:r>
              <a:rPr lang="cs-CZ" sz="3200" dirty="0" smtClean="0"/>
              <a:t>obchodu (NAFTA)</a:t>
            </a:r>
          </a:p>
          <a:p>
            <a:r>
              <a:rPr lang="cs-CZ" sz="3200" dirty="0" smtClean="0"/>
              <a:t>Celní unie (</a:t>
            </a:r>
            <a:r>
              <a:rPr lang="cs-CZ" sz="3200" dirty="0" err="1" smtClean="0"/>
              <a:t>RUh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Společný trh </a:t>
            </a:r>
          </a:p>
          <a:p>
            <a:r>
              <a:rPr lang="cs-CZ" sz="3200" dirty="0" smtClean="0"/>
              <a:t>Hospodářská unie (EU)</a:t>
            </a:r>
          </a:p>
          <a:p>
            <a:r>
              <a:rPr lang="cs-CZ" sz="3200" dirty="0" smtClean="0"/>
              <a:t>Úplná </a:t>
            </a:r>
            <a:r>
              <a:rPr lang="cs-CZ" sz="3200" dirty="0"/>
              <a:t>ekonomická integrace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23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evropské integrace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1951: Pařížská smlouva = založení ESUO (BEL, NIZ, LUC, FR, IT, SRN)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1957: Římské smlouvy = EHS a Euratom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1968: dobudování celní unie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1993: vznik EU (Maastrichtská smlouva)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1999: hospodářská a měnová unie 11 členů </a:t>
            </a:r>
            <a:r>
              <a:rPr lang="cs-CZ" sz="2800" dirty="0" smtClean="0"/>
              <a:t>EU 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+ 2001: Řecko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</a:t>
            </a:r>
            <a:r>
              <a:rPr lang="cs-CZ" sz="1600" dirty="0"/>
              <a:t>2007: Slovinsko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</a:t>
            </a:r>
            <a:r>
              <a:rPr lang="cs-CZ" sz="1600" dirty="0"/>
              <a:t>2008: Kypr, Malta</a:t>
            </a:r>
          </a:p>
          <a:p>
            <a:pPr lvl="2">
              <a:lnSpc>
                <a:spcPct val="90000"/>
              </a:lnSpc>
            </a:pPr>
            <a:r>
              <a:rPr lang="cs-CZ" sz="1600" dirty="0"/>
              <a:t>+ 2009: </a:t>
            </a:r>
            <a:r>
              <a:rPr lang="cs-CZ" sz="1600" dirty="0" smtClean="0"/>
              <a:t>SR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+ 2011: Estonsko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+ 2014: Lotyšsko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+ 2015: Litva</a:t>
            </a:r>
            <a:endParaRPr lang="cs-CZ" sz="1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3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187624" y="1700808"/>
            <a:ext cx="7772400" cy="4363615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200" dirty="0" smtClean="0"/>
          </a:p>
          <a:p>
            <a:endParaRPr lang="cs-CZ" sz="1200" dirty="0"/>
          </a:p>
          <a:p>
            <a:r>
              <a:rPr lang="cs-CZ" sz="1200" dirty="0" smtClean="0"/>
              <a:t>Zdroj</a:t>
            </a:r>
            <a:r>
              <a:rPr lang="cs-CZ" sz="1200" dirty="0"/>
              <a:t>: https://</a:t>
            </a:r>
            <a:r>
              <a:rPr lang="cs-CZ" sz="1200" dirty="0" smtClean="0"/>
              <a:t>www.ecb.europa.eu/euro/intro/html/map.cs.html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912768" cy="59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63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Maastrichtská </a:t>
            </a:r>
            <a:r>
              <a:rPr lang="cs-CZ" dirty="0" smtClean="0"/>
              <a:t>(konvergenční) kritéria</a:t>
            </a:r>
            <a:endParaRPr 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2"/>
            <a:ext cx="8415338" cy="48402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Míra inflace</a:t>
            </a:r>
            <a:r>
              <a:rPr lang="cs-CZ" sz="2800" dirty="0"/>
              <a:t> nesmí být větší o víc než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1,5 </a:t>
            </a:r>
            <a:r>
              <a:rPr lang="cs-CZ" sz="2800" dirty="0"/>
              <a:t>% než je průměr 3 zemí s nejnižší inflací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Dlouhodobé úrokové sazby</a:t>
            </a:r>
            <a:r>
              <a:rPr lang="cs-CZ" sz="2800" dirty="0"/>
              <a:t> nesmí být vyšší o víc než 2 % 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800" dirty="0"/>
              <a:t>Země musí udržovat </a:t>
            </a:r>
            <a:r>
              <a:rPr lang="cs-CZ" sz="2800" b="1" dirty="0">
                <a:solidFill>
                  <a:srgbClr val="FF0000"/>
                </a:solidFill>
              </a:rPr>
              <a:t>stabilní kurz</a:t>
            </a:r>
            <a:r>
              <a:rPr lang="cs-CZ" sz="2800" dirty="0"/>
              <a:t>, aniž by devalvovala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Deficit </a:t>
            </a:r>
            <a:r>
              <a:rPr lang="cs-CZ" sz="2800" dirty="0"/>
              <a:t>veřejného sektoru nesmí přesáhnout 3 % HDP (kromě výjimečných dočasných událostí)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Veřejný dluh </a:t>
            </a:r>
            <a:r>
              <a:rPr lang="cs-CZ" sz="2800" dirty="0"/>
              <a:t>nesmí přesáhnout 60 % HDP</a:t>
            </a:r>
          </a:p>
        </p:txBody>
      </p:sp>
    </p:spTree>
    <p:extLst>
      <p:ext uri="{BB962C8B-B14F-4D97-AF65-F5344CB8AC3E}">
        <p14:creationId xmlns:p14="http://schemas.microsoft.com/office/powerpoint/2010/main" val="11147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- 1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0">
              <a:buClr>
                <a:srgbClr val="3333CC"/>
              </a:buClr>
            </a:pPr>
            <a:endParaRPr lang="cs-CZ" sz="1200" dirty="0" smtClean="0">
              <a:solidFill>
                <a:srgbClr val="000000"/>
              </a:solidFill>
            </a:endParaRPr>
          </a:p>
          <a:p>
            <a:pPr lvl="0">
              <a:buClr>
                <a:srgbClr val="3333CC"/>
              </a:buClr>
            </a:pPr>
            <a:r>
              <a:rPr lang="cs-CZ" sz="1200" dirty="0" smtClean="0">
                <a:solidFill>
                  <a:srgbClr val="000000"/>
                </a:solidFill>
              </a:rPr>
              <a:t>Zdroj</a:t>
            </a:r>
            <a:r>
              <a:rPr lang="cs-CZ" sz="1200" dirty="0">
                <a:solidFill>
                  <a:srgbClr val="000000"/>
                </a:solidFill>
              </a:rPr>
              <a:t>: http://www.mfcr.cz/cs/zahranicni-sektor/pristoupeni-cr-k-eurozone/maastrichtska-kriteria-a-sladenost-cr/2014/vyhodnoceni-plneni-maastrichtskych-konve-19965</a:t>
            </a:r>
            <a:endParaRPr lang="cs-CZ" sz="1200" dirty="0">
              <a:solidFill>
                <a:srgbClr val="000000"/>
              </a:solidFill>
              <a:hlinkClick r:id="rId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4" y="2810272"/>
            <a:ext cx="8799041" cy="1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02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"/>
            <a:ext cx="9144000" cy="1585938"/>
          </a:xfrm>
        </p:spPr>
        <p:txBody>
          <a:bodyPr/>
          <a:lstStyle/>
          <a:p>
            <a:r>
              <a:rPr lang="cs-CZ" dirty="0"/>
              <a:t>Otevřená </a:t>
            </a:r>
            <a:r>
              <a:rPr lang="cs-CZ" dirty="0" smtClean="0"/>
              <a:t>vs. uzavřená</a:t>
            </a:r>
            <a:br>
              <a:rPr lang="cs-CZ" dirty="0" smtClean="0"/>
            </a:br>
            <a:r>
              <a:rPr lang="cs-CZ" dirty="0" smtClean="0"/>
              <a:t>      ekonomika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cs-CZ" b="1" dirty="0"/>
              <a:t>Uzavřená</a:t>
            </a:r>
            <a:r>
              <a:rPr lang="cs-CZ" dirty="0"/>
              <a:t> = nemá vazby na ostatní ekonomiky (žádné exporty, importy, toky </a:t>
            </a:r>
            <a:r>
              <a:rPr lang="cs-CZ" dirty="0" smtClean="0"/>
              <a:t>kapitálu)</a:t>
            </a:r>
          </a:p>
          <a:p>
            <a:pPr>
              <a:buClr>
                <a:srgbClr val="000000"/>
              </a:buClr>
            </a:pPr>
            <a:r>
              <a:rPr lang="cs-CZ" dirty="0" smtClean="0"/>
              <a:t>Autarkie: Severní Korea</a:t>
            </a:r>
            <a:endParaRPr lang="cs-CZ" dirty="0"/>
          </a:p>
          <a:p>
            <a:pPr marL="342900" lvl="1" indent="-342900">
              <a:buClr>
                <a:srgbClr val="000000"/>
              </a:buClr>
              <a:buSzPct val="60000"/>
            </a:pPr>
            <a:r>
              <a:rPr lang="cs-CZ" sz="3200" b="1" dirty="0" smtClean="0"/>
              <a:t>Otevřená:</a:t>
            </a:r>
            <a:r>
              <a:rPr lang="cs-CZ" b="1" dirty="0" smtClean="0"/>
              <a:t> </a:t>
            </a:r>
            <a:r>
              <a:rPr lang="cs-CZ" dirty="0"/>
              <a:t>Měříme například dle </a:t>
            </a:r>
            <a:r>
              <a:rPr lang="cs-CZ" dirty="0" smtClean="0"/>
              <a:t>EX/HDP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buClr>
                <a:srgbClr val="000000"/>
              </a:buClr>
            </a:pPr>
            <a:r>
              <a:rPr lang="cs-CZ" b="1" dirty="0" smtClean="0"/>
              <a:t>Malá ekonomika</a:t>
            </a:r>
            <a:r>
              <a:rPr lang="cs-CZ" dirty="0" smtClean="0"/>
              <a:t>: malý vnitřní trh</a:t>
            </a:r>
          </a:p>
          <a:p>
            <a:pPr>
              <a:buClr>
                <a:srgbClr val="000000"/>
              </a:buClr>
            </a:pPr>
            <a:r>
              <a:rPr lang="cs-CZ" dirty="0" smtClean="0"/>
              <a:t>ČR patří mezi 30 největších exportérů světa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8194" name="Picture 2" descr="Výsledek obrázku pro robinson crus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72" y="19436"/>
            <a:ext cx="3581400" cy="201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6873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- 2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0">
              <a:buClr>
                <a:srgbClr val="3333CC"/>
              </a:buClr>
            </a:pPr>
            <a:r>
              <a:rPr lang="cs-CZ" sz="1200" dirty="0">
                <a:solidFill>
                  <a:srgbClr val="000000"/>
                </a:solidFill>
              </a:rPr>
              <a:t>Zdroj: http://www.mfcr.cz/cs/zahranicni-sektor/pristoupeni-cr-k-eurozone/maastrichtska-kriteria-a-sladenost-cr/2014/vyhodnoceni-plneni-maastrichtskych-konve-19965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3381"/>
            <a:ext cx="8640959" cy="13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311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- 3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lvl="0">
              <a:buClr>
                <a:srgbClr val="3333CC"/>
              </a:buClr>
            </a:pPr>
            <a:r>
              <a:rPr lang="cs-CZ" sz="1200" dirty="0">
                <a:solidFill>
                  <a:srgbClr val="000000"/>
                </a:solidFill>
              </a:rPr>
              <a:t>Zdroj: http://www.mfcr.cz/cs/zahranicni-sektor/pristoupeni-cr-k-eurozone/maastrichtska-kriteria-a-sladenost-cr/2014/vyhodnoceni-plneni-maastrichtskych-konve-19965</a:t>
            </a:r>
            <a:endParaRPr lang="cs-CZ" sz="1200" dirty="0">
              <a:solidFill>
                <a:srgbClr val="000000"/>
              </a:solidFill>
              <a:hlinkClick r:id="rId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8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- 4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lvl="0">
              <a:buClr>
                <a:srgbClr val="3333CC"/>
              </a:buClr>
            </a:pPr>
            <a:r>
              <a:rPr lang="cs-CZ" sz="1200" dirty="0">
                <a:solidFill>
                  <a:srgbClr val="000000"/>
                </a:solidFill>
              </a:rPr>
              <a:t>Zdroj: http://www.mfcr.cz/cs/zahranicni-sektor/pristoupeni-cr-k-eurozone/maastrichtska-kriteria-a-sladenost-cr/2014/vyhodnoceni-plneni-maastrichtskych-konve-19965</a:t>
            </a:r>
            <a:endParaRPr lang="cs-CZ" sz="1200" dirty="0">
              <a:solidFill>
                <a:srgbClr val="000000"/>
              </a:solidFill>
              <a:hlinkClick r:id="rId2"/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250"/>
            <a:ext cx="9144000" cy="15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45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Plnění kritérií v ČR - 5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17713"/>
            <a:ext cx="8703568" cy="411480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200" dirty="0"/>
              <a:t>Zdroj: http://</a:t>
            </a:r>
            <a:r>
              <a:rPr lang="cs-CZ" sz="1200" dirty="0" smtClean="0"/>
              <a:t>www.mfcr.cz/cs/zahranicni-sektor/pristoupeni-cr-k-eurozone/maastrichtska-kriteria-a-sladenost-cr/2014/vyhodnoceni-plneni-maastrichtskych-konve-19965</a:t>
            </a:r>
            <a:endParaRPr lang="cs-CZ" sz="1200" dirty="0" smtClean="0">
              <a:hlinkClick r:id="rId2"/>
            </a:endParaRP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4124"/>
            <a:ext cx="9143999" cy="13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8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Příště: Zkouška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6146" name="Picture 2" descr="Výsledek obrázku pro keep calm and study 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217"/>
            <a:ext cx="9017496" cy="50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Mezinárodní obchod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cs-CZ" dirty="0" smtClean="0"/>
              <a:t>HDP = C + I + G + NX</a:t>
            </a:r>
            <a:endParaRPr lang="cs-CZ" dirty="0"/>
          </a:p>
          <a:p>
            <a:pPr>
              <a:buClr>
                <a:srgbClr val="000000"/>
              </a:buClr>
            </a:pPr>
            <a:r>
              <a:rPr lang="cs-CZ" dirty="0" smtClean="0"/>
              <a:t>NX  = Čistý </a:t>
            </a:r>
            <a:r>
              <a:rPr lang="cs-CZ" dirty="0"/>
              <a:t>export = </a:t>
            </a:r>
            <a:r>
              <a:rPr lang="cs-CZ" b="1" dirty="0"/>
              <a:t>obchodní </a:t>
            </a:r>
            <a:r>
              <a:rPr lang="cs-CZ" b="1" dirty="0" smtClean="0"/>
              <a:t>bilance</a:t>
            </a:r>
          </a:p>
          <a:p>
            <a:pPr>
              <a:buClr>
                <a:srgbClr val="000000"/>
              </a:buClr>
            </a:pPr>
            <a:r>
              <a:rPr lang="cs-CZ" b="1" dirty="0" smtClean="0"/>
              <a:t>NX = Exporty - Importy</a:t>
            </a:r>
            <a:endParaRPr lang="cs-CZ" dirty="0"/>
          </a:p>
          <a:p>
            <a:pPr>
              <a:buClr>
                <a:srgbClr val="000000"/>
              </a:buClr>
            </a:pPr>
            <a:endParaRPr lang="cs-CZ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22828558"/>
              </p:ext>
            </p:extLst>
          </p:nvPr>
        </p:nvGraphicFramePr>
        <p:xfrm>
          <a:off x="611560" y="3789040"/>
          <a:ext cx="22322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94410013"/>
              </p:ext>
            </p:extLst>
          </p:nvPr>
        </p:nvGraphicFramePr>
        <p:xfrm>
          <a:off x="3419872" y="3789040"/>
          <a:ext cx="20162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87440261"/>
              </p:ext>
            </p:extLst>
          </p:nvPr>
        </p:nvGraphicFramePr>
        <p:xfrm>
          <a:off x="6228184" y="3717032"/>
          <a:ext cx="223224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594928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Vyrovnaná  (Marshallovy ostrovy)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Přebytková  (Čína)		    Deficitní (USA)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15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01434"/>
            <a:ext cx="7793037" cy="1270471"/>
          </a:xfrm>
        </p:spPr>
        <p:txBody>
          <a:bodyPr/>
          <a:lstStyle/>
          <a:p>
            <a:r>
              <a:rPr lang="cs-CZ" dirty="0"/>
              <a:t>Mezinárodní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obchod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3" y="2060848"/>
            <a:ext cx="8955088" cy="3960440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cs-CZ" b="1" dirty="0" smtClean="0"/>
              <a:t>Důvody vzniku:</a:t>
            </a:r>
            <a:endParaRPr lang="cs-CZ" dirty="0"/>
          </a:p>
          <a:p>
            <a:r>
              <a:rPr lang="cs-CZ" dirty="0" smtClean="0"/>
              <a:t>přírodní </a:t>
            </a:r>
            <a:r>
              <a:rPr lang="cs-CZ" dirty="0"/>
              <a:t>a klimatické </a:t>
            </a:r>
            <a:r>
              <a:rPr lang="cs-CZ" dirty="0" smtClean="0"/>
              <a:t>podmínky</a:t>
            </a:r>
          </a:p>
          <a:p>
            <a:r>
              <a:rPr lang="cs-CZ" dirty="0" smtClean="0"/>
              <a:t>odlišné </a:t>
            </a:r>
            <a:r>
              <a:rPr lang="cs-CZ" dirty="0"/>
              <a:t>preference </a:t>
            </a:r>
            <a:r>
              <a:rPr lang="cs-CZ" dirty="0" smtClean="0"/>
              <a:t>spotřebitelů</a:t>
            </a:r>
          </a:p>
          <a:p>
            <a:r>
              <a:rPr lang="cs-CZ" dirty="0" smtClean="0"/>
              <a:t>konflikt </a:t>
            </a:r>
            <a:r>
              <a:rPr lang="cs-CZ" dirty="0"/>
              <a:t>výroba – </a:t>
            </a:r>
            <a:r>
              <a:rPr lang="cs-CZ" dirty="0" smtClean="0"/>
              <a:t>spotřeba</a:t>
            </a:r>
          </a:p>
          <a:p>
            <a:r>
              <a:rPr lang="cs-CZ" dirty="0" smtClean="0"/>
              <a:t>úspory </a:t>
            </a:r>
            <a:r>
              <a:rPr lang="cs-CZ" dirty="0"/>
              <a:t>z rozsahu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9218" name="Picture 2" descr="Výsledek obrázku pro robinson crusoe and fri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2"/>
          <a:stretch/>
        </p:blipFill>
        <p:spPr bwMode="auto">
          <a:xfrm>
            <a:off x="3847867" y="0"/>
            <a:ext cx="5296133" cy="360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3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</a:t>
            </a:r>
            <a:r>
              <a:rPr lang="cs-CZ" dirty="0" smtClean="0"/>
              <a:t>ovlivňuje obchodní bilanci (NX)?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cs-CZ" dirty="0"/>
              <a:t>Preference spotřebitelů</a:t>
            </a:r>
          </a:p>
          <a:p>
            <a:pPr>
              <a:buClr>
                <a:srgbClr val="000000"/>
              </a:buClr>
            </a:pPr>
            <a:r>
              <a:rPr lang="cs-CZ" dirty="0"/>
              <a:t>Důchody </a:t>
            </a:r>
            <a:r>
              <a:rPr lang="cs-CZ" dirty="0" smtClean="0"/>
              <a:t>(HDP) v </a:t>
            </a:r>
            <a:r>
              <a:rPr lang="cs-CZ" dirty="0"/>
              <a:t>ČR a zahraničí</a:t>
            </a:r>
          </a:p>
          <a:p>
            <a:pPr>
              <a:buClr>
                <a:srgbClr val="000000"/>
              </a:buClr>
            </a:pPr>
            <a:r>
              <a:rPr lang="cs-CZ" dirty="0"/>
              <a:t>Ceny v ČR a zahraničí</a:t>
            </a:r>
          </a:p>
          <a:p>
            <a:pPr>
              <a:buClr>
                <a:srgbClr val="000000"/>
              </a:buClr>
            </a:pPr>
            <a:r>
              <a:rPr lang="cs-CZ" dirty="0"/>
              <a:t>Měnový kurz</a:t>
            </a:r>
          </a:p>
          <a:p>
            <a:pPr>
              <a:buClr>
                <a:srgbClr val="000000"/>
              </a:buClr>
            </a:pPr>
            <a:r>
              <a:rPr lang="cs-CZ" dirty="0"/>
              <a:t>Přepravní náklady</a:t>
            </a:r>
          </a:p>
          <a:p>
            <a:pPr>
              <a:buClr>
                <a:srgbClr val="000000"/>
              </a:buClr>
            </a:pPr>
            <a:r>
              <a:rPr lang="cs-CZ" dirty="0"/>
              <a:t>Vnější </a:t>
            </a:r>
            <a:r>
              <a:rPr lang="cs-CZ" dirty="0" smtClean="0"/>
              <a:t>hospodářská politika (cla, kvóty)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84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obchodní bilance ČR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smtClean="0"/>
              <a:t>mil. </a:t>
            </a:r>
            <a:r>
              <a:rPr lang="cs-CZ" dirty="0"/>
              <a:t>Kč, </a:t>
            </a:r>
            <a:r>
              <a:rPr lang="cs-CZ" dirty="0" err="1"/>
              <a:t>b.c</a:t>
            </a:r>
            <a:r>
              <a:rPr lang="cs-CZ" dirty="0"/>
              <a:t>.)</a:t>
            </a:r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90819"/>
              </p:ext>
            </p:extLst>
          </p:nvPr>
        </p:nvGraphicFramePr>
        <p:xfrm>
          <a:off x="323528" y="2057400"/>
          <a:ext cx="864096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29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Absolutní výhoda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= schopnost země vyrábět statek efektivněji = méně jednotek vstupů</a:t>
            </a:r>
          </a:p>
        </p:txBody>
      </p:sp>
      <p:graphicFrame>
        <p:nvGraphicFramePr>
          <p:cNvPr id="923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26048"/>
              </p:ext>
            </p:extLst>
          </p:nvPr>
        </p:nvGraphicFramePr>
        <p:xfrm>
          <a:off x="1219200" y="3657600"/>
          <a:ext cx="6121400" cy="1762125"/>
        </p:xfrm>
        <a:graphic>
          <a:graphicData uri="http://schemas.openxmlformats.org/drawingml/2006/table">
            <a:tbl>
              <a:tblPr/>
              <a:tblGrid>
                <a:gridCol w="1814513"/>
                <a:gridCol w="2266950"/>
                <a:gridCol w="2039937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Kolik vyrobí za hodinu?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Česká </a:t>
                      </a:r>
                      <a:b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</a:b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republika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Brazílie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Pivo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4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Káva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3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42" name="Picture 2" descr="https://encrypted-tbn1.gstatic.com/images?q=tbn:ANd9GcTy2EMI9LFz5sLTL6f-DkpYxU-lySnhdiospzZKCt3X3scDIyX25w2lp8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31" y="3764791"/>
            <a:ext cx="875742" cy="6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155575" y="-1143000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307975" y="-990600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4" name="Picture 14" descr="Výsledek obrázku pro &amp;ccaron;eská vlaj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3963"/>
            <a:ext cx="879649" cy="5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1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výhoda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specializace na výrobu statku, kde má země relativně větší výhodu / relativně menší nevýhodu</a:t>
            </a:r>
          </a:p>
        </p:txBody>
      </p:sp>
      <p:graphicFrame>
        <p:nvGraphicFramePr>
          <p:cNvPr id="9239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35537"/>
              </p:ext>
            </p:extLst>
          </p:nvPr>
        </p:nvGraphicFramePr>
        <p:xfrm>
          <a:off x="1219200" y="3657600"/>
          <a:ext cx="6121400" cy="1762125"/>
        </p:xfrm>
        <a:graphic>
          <a:graphicData uri="http://schemas.openxmlformats.org/drawingml/2006/table">
            <a:tbl>
              <a:tblPr/>
              <a:tblGrid>
                <a:gridCol w="1814513"/>
                <a:gridCol w="2266950"/>
                <a:gridCol w="2039937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Kolik vyrobí za hodinu?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Česká </a:t>
                      </a:r>
                      <a:b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</a:b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republika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Brazílie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Pivo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2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Káva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3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1 ks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42" name="Picture 2" descr="https://encrypted-tbn1.gstatic.com/images?q=tbn:ANd9GcTy2EMI9LFz5sLTL6f-DkpYxU-lySnhdiospzZKCt3X3scDIyX25w2lp8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31" y="3764791"/>
            <a:ext cx="875742" cy="6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155575" y="-1143000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Výsledek obrázku pro &amp;ccaron;eská vlajka"/>
          <p:cNvSpPr>
            <a:spLocks noChangeAspect="1" noChangeArrowheads="1"/>
          </p:cNvSpPr>
          <p:nvPr/>
        </p:nvSpPr>
        <p:spPr bwMode="auto">
          <a:xfrm>
            <a:off x="307975" y="-990600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54" name="Picture 14" descr="Výsledek obrázku pro &amp;ccaron;eská vlaj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3963"/>
            <a:ext cx="879649" cy="5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9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Argumenty </a:t>
            </a:r>
            <a:r>
              <a:rPr lang="cs-CZ" b="1" dirty="0"/>
              <a:t>PRO</a:t>
            </a:r>
            <a:r>
              <a:rPr lang="cs-CZ" dirty="0"/>
              <a:t> </a:t>
            </a:r>
            <a:r>
              <a:rPr lang="cs-CZ" b="1" dirty="0"/>
              <a:t>omezení </a:t>
            </a:r>
            <a:r>
              <a:rPr lang="cs-CZ" dirty="0"/>
              <a:t>mezinárodního obchodu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Národní bezpečnost</a:t>
            </a:r>
            <a:r>
              <a:rPr lang="en-US" dirty="0"/>
              <a:t> </a:t>
            </a:r>
          </a:p>
          <a:p>
            <a:r>
              <a:rPr lang="cs-CZ" dirty="0"/>
              <a:t>Nedospělá odvětví</a:t>
            </a:r>
            <a:endParaRPr lang="en-US" dirty="0"/>
          </a:p>
          <a:p>
            <a:r>
              <a:rPr lang="cs-CZ" dirty="0"/>
              <a:t>Nekalá konkurence</a:t>
            </a:r>
            <a:endParaRPr lang="en-US" dirty="0"/>
          </a:p>
          <a:p>
            <a:r>
              <a:rPr lang="cs-CZ" dirty="0"/>
              <a:t>Vyjednávání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3" name="Picture 2" descr="Výsledek obrázku pro weapon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58140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174821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1318</TotalTime>
  <Words>599</Words>
  <Application>Microsoft Office PowerPoint</Application>
  <PresentationFormat>Předvádění na obrazovce (4:3)</PresentationFormat>
  <Paragraphs>191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Směsice</vt:lpstr>
      <vt:lpstr>13 </vt:lpstr>
      <vt:lpstr>Otevřená vs. uzavřená       ekonomika </vt:lpstr>
      <vt:lpstr>Mezinárodní obchod</vt:lpstr>
      <vt:lpstr>Mezinárodní     obchod</vt:lpstr>
      <vt:lpstr>Co ovlivňuje obchodní bilanci (NX)?</vt:lpstr>
      <vt:lpstr>Vývoj obchodní bilance ČR  (mil. Kč, b.c.)</vt:lpstr>
      <vt:lpstr>Absolutní výhoda</vt:lpstr>
      <vt:lpstr>Komparativní výhoda</vt:lpstr>
      <vt:lpstr>Argumenty PRO omezení mezinárodního obchodu</vt:lpstr>
      <vt:lpstr>Obchodní politika</vt:lpstr>
      <vt:lpstr>Směnný kurz</vt:lpstr>
      <vt:lpstr>Kurzová politika</vt:lpstr>
      <vt:lpstr>Zákon jediné ceny</vt:lpstr>
      <vt:lpstr>Ekonomická integrace</vt:lpstr>
      <vt:lpstr>Ekonomická integrace</vt:lpstr>
      <vt:lpstr>Vývoj evropské integrace</vt:lpstr>
      <vt:lpstr>Prezentace aplikace PowerPoint</vt:lpstr>
      <vt:lpstr>Maastrichtská (konvergenční) kritéria</vt:lpstr>
      <vt:lpstr>Plnění kritérií v ČR - 1</vt:lpstr>
      <vt:lpstr>Plnění kritérií v ČR - 2</vt:lpstr>
      <vt:lpstr>Plnění kritérií v ČR - 3</vt:lpstr>
      <vt:lpstr>Plnění kritérií v ČR - 4</vt:lpstr>
      <vt:lpstr>Plnění kritérií v ČR - 5</vt:lpstr>
      <vt:lpstr>Příště: Zkouška 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momo</dc:creator>
  <cp:lastModifiedBy>Hana Lipovská</cp:lastModifiedBy>
  <cp:revision>71</cp:revision>
  <dcterms:created xsi:type="dcterms:W3CDTF">2007-09-07T08:06:30Z</dcterms:created>
  <dcterms:modified xsi:type="dcterms:W3CDTF">2017-05-08T12:12:43Z</dcterms:modified>
</cp:coreProperties>
</file>