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E864-BFA7-49E4-AB66-DF7C1BE5539D}" type="datetimeFigureOut">
              <a:rPr lang="cs-CZ" smtClean="0"/>
              <a:t>16. 2. 2019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0510905-0B9B-4EC7-92D5-F131AA37A8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E864-BFA7-49E4-AB66-DF7C1BE5539D}" type="datetimeFigureOut">
              <a:rPr lang="cs-CZ" smtClean="0"/>
              <a:t>16. 2. 2019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0905-0B9B-4EC7-92D5-F131AA37A8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E864-BFA7-49E4-AB66-DF7C1BE5539D}" type="datetimeFigureOut">
              <a:rPr lang="cs-CZ" smtClean="0"/>
              <a:t>16. 2. 2019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0905-0B9B-4EC7-92D5-F131AA37A8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E864-BFA7-49E4-AB66-DF7C1BE5539D}" type="datetimeFigureOut">
              <a:rPr lang="cs-CZ" smtClean="0"/>
              <a:t>16. 2. 2019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0905-0B9B-4EC7-92D5-F131AA37A8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E864-BFA7-49E4-AB66-DF7C1BE5539D}" type="datetimeFigureOut">
              <a:rPr lang="cs-CZ" smtClean="0"/>
              <a:t>16. 2. 2019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510905-0B9B-4EC7-92D5-F131AA37A88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E864-BFA7-49E4-AB66-DF7C1BE5539D}" type="datetimeFigureOut">
              <a:rPr lang="cs-CZ" smtClean="0"/>
              <a:t>16. 2. 2019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0905-0B9B-4EC7-92D5-F131AA37A8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E864-BFA7-49E4-AB66-DF7C1BE5539D}" type="datetimeFigureOut">
              <a:rPr lang="cs-CZ" smtClean="0"/>
              <a:t>16. 2. 2019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0905-0B9B-4EC7-92D5-F131AA37A8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E864-BFA7-49E4-AB66-DF7C1BE5539D}" type="datetimeFigureOut">
              <a:rPr lang="cs-CZ" smtClean="0"/>
              <a:t>16. 2. 2019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0905-0B9B-4EC7-92D5-F131AA37A8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E864-BFA7-49E4-AB66-DF7C1BE5539D}" type="datetimeFigureOut">
              <a:rPr lang="cs-CZ" smtClean="0"/>
              <a:t>16. 2. 2019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0905-0B9B-4EC7-92D5-F131AA37A8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E864-BFA7-49E4-AB66-DF7C1BE5539D}" type="datetimeFigureOut">
              <a:rPr lang="cs-CZ" smtClean="0"/>
              <a:t>16. 2. 2019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0905-0B9B-4EC7-92D5-F131AA37A88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E864-BFA7-49E4-AB66-DF7C1BE5539D}" type="datetimeFigureOut">
              <a:rPr lang="cs-CZ" smtClean="0"/>
              <a:t>16. 2. 2019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0510905-0B9B-4EC7-92D5-F131AA37A88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A92E864-BFA7-49E4-AB66-DF7C1BE5539D}" type="datetimeFigureOut">
              <a:rPr lang="cs-CZ" smtClean="0"/>
              <a:t>16. 2. 2019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0510905-0B9B-4EC7-92D5-F131AA37A88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A8EB-37E0-4E1F-A20D-D2BB5B0C6B39}" type="slidenum">
              <a:rPr lang="cs-CZ" smtClean="0">
                <a:solidFill>
                  <a:srgbClr val="000000"/>
                </a:solidFill>
              </a:rPr>
              <a:pPr/>
              <a:t>1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1026" name="Picture 2" descr="Výsledek obrázku pro econom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22" y="1340768"/>
            <a:ext cx="3724523" cy="434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ESF 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3737069" cy="373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47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buridan's don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4399031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Rozhodování subjektů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/>
              <a:t>Volba mezi </a:t>
            </a:r>
            <a:r>
              <a:rPr lang="cs-CZ" sz="2800" b="1"/>
              <a:t>alternativami </a:t>
            </a:r>
          </a:p>
          <a:p>
            <a:pPr lvl="1"/>
            <a:r>
              <a:rPr lang="cs-CZ" sz="2400"/>
              <a:t>Svíčková nebo řízek?</a:t>
            </a:r>
          </a:p>
          <a:p>
            <a:pPr lvl="1"/>
            <a:r>
              <a:rPr lang="cs-CZ" sz="2400"/>
              <a:t>Škodovka nebo Renault?</a:t>
            </a:r>
          </a:p>
          <a:p>
            <a:pPr lvl="1"/>
            <a:r>
              <a:rPr lang="cs-CZ" sz="2400"/>
              <a:t>Petr nebo Pavel?</a:t>
            </a:r>
          </a:p>
          <a:p>
            <a:pPr lvl="1"/>
            <a:r>
              <a:rPr lang="cs-CZ" sz="2400"/>
              <a:t>Efektivnost nebo rovnost?</a:t>
            </a:r>
            <a:endParaRPr lang="cs-CZ" sz="2400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3A51-FF1F-4546-935B-EFF05918E9C8}" type="slidenum">
              <a:rPr lang="cs-CZ">
                <a:solidFill>
                  <a:srgbClr val="000000"/>
                </a:solidFill>
              </a:rPr>
              <a:pPr/>
              <a:t>10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07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Rozhodování subjektů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/>
              <a:t>Cena </a:t>
            </a:r>
            <a:r>
              <a:rPr lang="cs-CZ" sz="2800" b="1" dirty="0"/>
              <a:t>něčeho je dána tím, čeho se musíte vzdát pro jeho získání</a:t>
            </a:r>
          </a:p>
          <a:p>
            <a:pPr lvl="4">
              <a:buClr>
                <a:srgbClr val="FF0000"/>
              </a:buClr>
            </a:pPr>
            <a:r>
              <a:rPr lang="cs-CZ" sz="1800" dirty="0"/>
              <a:t>srovnávání nákladů a přínosů různých alternativ</a:t>
            </a:r>
          </a:p>
          <a:p>
            <a:pPr lvl="4">
              <a:buClr>
                <a:srgbClr val="FF0000"/>
              </a:buClr>
            </a:pPr>
            <a:r>
              <a:rPr lang="cs-CZ" sz="1800" b="1">
                <a:solidFill>
                  <a:srgbClr val="FF0000"/>
                </a:solidFill>
              </a:rPr>
              <a:t>náklady </a:t>
            </a:r>
            <a:r>
              <a:rPr lang="cs-CZ" sz="1800" b="1" dirty="0">
                <a:solidFill>
                  <a:srgbClr val="FF0000"/>
                </a:solidFill>
              </a:rPr>
              <a:t>(obětované</a:t>
            </a:r>
            <a:r>
              <a:rPr lang="cs-CZ" sz="1800" b="1">
                <a:solidFill>
                  <a:srgbClr val="FF0000"/>
                </a:solidFill>
              </a:rPr>
              <a:t>) příležitosti</a:t>
            </a:r>
            <a:endParaRPr lang="cs-CZ" sz="18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3A51-FF1F-4546-935B-EFF05918E9C8}" type="slidenum">
              <a:rPr lang="cs-CZ">
                <a:solidFill>
                  <a:srgbClr val="000000"/>
                </a:solidFill>
              </a:rPr>
              <a:pPr/>
              <a:t>11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6146" name="Picture 2" descr="Výsledek obrázku pro jídelní listek men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8222"/>
          <a:stretch/>
        </p:blipFill>
        <p:spPr bwMode="auto">
          <a:xfrm>
            <a:off x="1259632" y="3645024"/>
            <a:ext cx="7126484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Rozhodování subjektů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09736" y="1844824"/>
            <a:ext cx="7772400" cy="4114800"/>
          </a:xfrm>
        </p:spPr>
        <p:txBody>
          <a:bodyPr/>
          <a:lstStyle/>
          <a:p>
            <a:pPr marL="0" indent="0"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r>
              <a:rPr lang="cs-CZ" sz="2800" dirty="0"/>
              <a:t>Racionální lidé uvažují v </a:t>
            </a:r>
            <a:r>
              <a:rPr lang="cs-CZ" sz="2800"/>
              <a:t>mezních veličinách</a:t>
            </a:r>
            <a:endParaRPr lang="cs-CZ" sz="1800" dirty="0"/>
          </a:p>
          <a:p>
            <a:endParaRPr lang="cs-CZ" sz="2800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3A51-FF1F-4546-935B-EFF05918E9C8}" type="slidenum">
              <a:rPr lang="cs-CZ">
                <a:solidFill>
                  <a:srgbClr val="000000"/>
                </a:solidFill>
              </a:rPr>
              <a:pPr/>
              <a:t>12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01161"/>
            <a:ext cx="4032448" cy="415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00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Rozhodování subjektů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800"/>
              <a:t>Lidí </a:t>
            </a:r>
            <a:r>
              <a:rPr lang="cs-CZ" sz="2800" dirty="0"/>
              <a:t>reagují na podněty</a:t>
            </a:r>
          </a:p>
          <a:p>
            <a:pPr lvl="4">
              <a:buClr>
                <a:srgbClr val="FF0000"/>
              </a:buClr>
            </a:pPr>
            <a:r>
              <a:rPr lang="cs-CZ" sz="1800" dirty="0"/>
              <a:t>mezní příjem převyšuje mezní náklady → jednání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D3A51-FF1F-4546-935B-EFF05918E9C8}" type="slidenum">
              <a:rPr lang="cs-CZ">
                <a:solidFill>
                  <a:srgbClr val="000000"/>
                </a:solidFill>
              </a:rPr>
              <a:pPr/>
              <a:t>13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3076" name="Picture 4" descr="Výsledek obrázku pro zákaz vstupu pokut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5" y="2924944"/>
            <a:ext cx="2809875" cy="374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pavlov refl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3"/>
            <a:ext cx="3668459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363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2. Jak probíhají interakce mezi lidmi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3"/>
            <a:ext cx="8487544" cy="4215680"/>
          </a:xfrm>
        </p:spPr>
        <p:txBody>
          <a:bodyPr/>
          <a:lstStyle/>
          <a:p>
            <a:r>
              <a:rPr lang="cs-CZ" dirty="0"/>
              <a:t>Obchodem si mohou polepšit obě strany</a:t>
            </a:r>
          </a:p>
          <a:p>
            <a:r>
              <a:rPr lang="cs-CZ" dirty="0"/>
              <a:t>Trhy jsou </a:t>
            </a:r>
            <a:r>
              <a:rPr lang="cs-CZ" b="1" u="sng" dirty="0">
                <a:solidFill>
                  <a:srgbClr val="FF0000"/>
                </a:solidFill>
              </a:rPr>
              <a:t>obvykle</a:t>
            </a:r>
            <a:r>
              <a:rPr lang="cs-CZ" dirty="0"/>
              <a:t> dobrým způsobem organizace ekonomické aktivity</a:t>
            </a:r>
          </a:p>
          <a:p>
            <a:pPr lvl="4">
              <a:buClr>
                <a:srgbClr val="FF0000"/>
              </a:buClr>
            </a:pPr>
            <a:r>
              <a:rPr lang="cs-CZ" sz="1800" dirty="0"/>
              <a:t>tržní ekonomika</a:t>
            </a:r>
          </a:p>
          <a:p>
            <a:pPr lvl="4">
              <a:buClr>
                <a:srgbClr val="FF0000"/>
              </a:buClr>
            </a:pPr>
            <a:r>
              <a:rPr lang="cs-CZ" sz="1800" dirty="0"/>
              <a:t>neviditelná ruka trhu</a:t>
            </a:r>
          </a:p>
          <a:p>
            <a:r>
              <a:rPr lang="cs-CZ" dirty="0"/>
              <a:t>Vlády </a:t>
            </a:r>
            <a:r>
              <a:rPr lang="cs-CZ" b="1" u="sng" dirty="0">
                <a:solidFill>
                  <a:srgbClr val="FF0000"/>
                </a:solidFill>
              </a:rPr>
              <a:t>mohou</a:t>
            </a:r>
            <a:r>
              <a:rPr lang="cs-CZ" dirty="0"/>
              <a:t> někdy zlepšit výsledky fungování trhu</a:t>
            </a:r>
          </a:p>
          <a:p>
            <a:pPr lvl="4">
              <a:buClr>
                <a:srgbClr val="FF0000"/>
              </a:buClr>
            </a:pPr>
            <a:r>
              <a:rPr lang="cs-CZ" sz="1800" dirty="0"/>
              <a:t>tržní selhání (externality, veřejné statky, tržní síla (NEDOKO), asymetrické informace)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D7A65-DE1E-4E8F-B95C-1FE6FCBE283E}" type="slidenum">
              <a:rPr lang="cs-CZ">
                <a:solidFill>
                  <a:srgbClr val="000000"/>
                </a:solidFill>
              </a:rPr>
              <a:pPr/>
              <a:t>14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50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3. Jak funguje ekonomika jako celek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060848"/>
            <a:ext cx="7772400" cy="4114800"/>
          </a:xfrm>
        </p:spPr>
        <p:txBody>
          <a:bodyPr/>
          <a:lstStyle/>
          <a:p>
            <a:r>
              <a:rPr lang="cs-CZ" dirty="0"/>
              <a:t>Životní úroveň závisí na schopnosti země vyrábět statky a služby</a:t>
            </a:r>
          </a:p>
          <a:p>
            <a:pPr lvl="4">
              <a:buClr>
                <a:srgbClr val="FF0000"/>
              </a:buClr>
            </a:pPr>
            <a:r>
              <a:rPr lang="cs-CZ" sz="1800" b="1" dirty="0">
                <a:solidFill>
                  <a:srgbClr val="FF0000"/>
                </a:solidFill>
              </a:rPr>
              <a:t>produktivita</a:t>
            </a:r>
          </a:p>
          <a:p>
            <a:r>
              <a:rPr lang="cs-CZ" dirty="0"/>
              <a:t>Tiskne-li vláda moc peněz, ceny stoupají</a:t>
            </a:r>
          </a:p>
          <a:p>
            <a:pPr lvl="4">
              <a:buClr>
                <a:srgbClr val="FF0000"/>
              </a:buClr>
            </a:pPr>
            <a:r>
              <a:rPr lang="cs-CZ" sz="1800" b="1" dirty="0">
                <a:solidFill>
                  <a:srgbClr val="FF0000"/>
                </a:solidFill>
              </a:rPr>
              <a:t>inflace</a:t>
            </a:r>
          </a:p>
          <a:p>
            <a:r>
              <a:rPr lang="cs-CZ" dirty="0"/>
              <a:t>Krátkodobě lze volit mezi inflací a nezaměstnaností</a:t>
            </a:r>
          </a:p>
          <a:p>
            <a:pPr lvl="4"/>
            <a:r>
              <a:rPr lang="cs-CZ" b="1" dirty="0" err="1">
                <a:solidFill>
                  <a:srgbClr val="FF0000"/>
                </a:solidFill>
              </a:rPr>
              <a:t>Phillipsova</a:t>
            </a:r>
            <a:r>
              <a:rPr lang="cs-CZ" b="1" dirty="0">
                <a:solidFill>
                  <a:srgbClr val="FF0000"/>
                </a:solidFill>
              </a:rPr>
              <a:t> křivka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5EBB-6C90-459C-B344-B4CB1B955D78}" type="slidenum">
              <a:rPr lang="cs-CZ">
                <a:solidFill>
                  <a:srgbClr val="000000"/>
                </a:solidFill>
              </a:rPr>
              <a:pPr/>
              <a:t>15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63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Ekonomie nás učí ...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916832"/>
            <a:ext cx="7693025" cy="39465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/>
              <a:t>... přemýšlet o alternativách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/>
              <a:t>... ohodnotit náklady dané volby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/>
              <a:t>... pochopit vazby mezi událostmi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9834-3D75-4152-9B2B-1B054A29445D}" type="slidenum">
              <a:rPr lang="cs-CZ">
                <a:solidFill>
                  <a:srgbClr val="000000"/>
                </a:solidFill>
              </a:rPr>
              <a:pPr/>
              <a:t>16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2286"/>
            <a:ext cx="9144000" cy="32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87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Ekonomie jako věda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Metody</a:t>
            </a:r>
          </a:p>
          <a:p>
            <a:pPr lvl="2"/>
            <a:r>
              <a:rPr lang="cs-CZ" sz="2000" dirty="0"/>
              <a:t>není (?) exaktní věda</a:t>
            </a:r>
          </a:p>
          <a:p>
            <a:r>
              <a:rPr lang="cs-CZ" sz="2800" dirty="0"/>
              <a:t>Role předpokladů</a:t>
            </a:r>
          </a:p>
          <a:p>
            <a:pPr lvl="2"/>
            <a:r>
              <a:rPr lang="cs-CZ" sz="2000" b="1" u="sng" dirty="0" err="1">
                <a:solidFill>
                  <a:srgbClr val="FF0000"/>
                </a:solidFill>
              </a:rPr>
              <a:t>ceteris</a:t>
            </a:r>
            <a:r>
              <a:rPr lang="cs-CZ" sz="2000" b="1" u="sng" dirty="0">
                <a:solidFill>
                  <a:srgbClr val="FF0000"/>
                </a:solidFill>
              </a:rPr>
              <a:t> </a:t>
            </a:r>
            <a:r>
              <a:rPr lang="cs-CZ" sz="2000" b="1" u="sng" dirty="0" err="1">
                <a:solidFill>
                  <a:srgbClr val="FF0000"/>
                </a:solidFill>
              </a:rPr>
              <a:t>paribus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(= za jinak nezměněných předpokladů)</a:t>
            </a:r>
          </a:p>
          <a:p>
            <a:pPr lvl="2"/>
            <a:r>
              <a:rPr lang="cs-CZ" sz="2000" dirty="0"/>
              <a:t>racionální chování člověka</a:t>
            </a:r>
          </a:p>
          <a:p>
            <a:r>
              <a:rPr lang="cs-CZ" sz="2800" dirty="0"/>
              <a:t>Modely – zjednodušení reality</a:t>
            </a:r>
          </a:p>
          <a:p>
            <a:r>
              <a:rPr lang="cs-CZ" sz="2800" dirty="0"/>
              <a:t>Pozitivní X normativní tvrzení</a:t>
            </a:r>
          </a:p>
          <a:p>
            <a:pPr lvl="2"/>
            <a:r>
              <a:rPr lang="cs-CZ" sz="2000" dirty="0"/>
              <a:t>popis (</a:t>
            </a:r>
            <a:r>
              <a:rPr lang="cs-CZ" sz="2000" i="1" dirty="0"/>
              <a:t>je</a:t>
            </a:r>
            <a:r>
              <a:rPr lang="cs-CZ" sz="2000" dirty="0"/>
              <a:t>) X hodnocení (</a:t>
            </a:r>
            <a:r>
              <a:rPr lang="cs-CZ" sz="2000" i="1" dirty="0"/>
              <a:t>mělo by být</a:t>
            </a:r>
            <a:r>
              <a:rPr lang="cs-CZ" sz="2000" dirty="0"/>
              <a:t>)</a:t>
            </a:r>
          </a:p>
          <a:p>
            <a:r>
              <a:rPr lang="cs-CZ" sz="2400" dirty="0"/>
              <a:t>m</a:t>
            </a:r>
            <a:r>
              <a:rPr lang="cs-CZ" sz="2400" b="1" dirty="0">
                <a:solidFill>
                  <a:srgbClr val="FF0000"/>
                </a:solidFill>
              </a:rPr>
              <a:t>i</a:t>
            </a:r>
            <a:r>
              <a:rPr lang="cs-CZ" sz="2400" dirty="0"/>
              <a:t>kroekonomie</a:t>
            </a:r>
            <a:r>
              <a:rPr lang="cs-CZ" sz="2800" dirty="0"/>
              <a:t> X </a:t>
            </a:r>
            <a:r>
              <a:rPr lang="cs-CZ" b="1" dirty="0">
                <a:solidFill>
                  <a:srgbClr val="FF0000"/>
                </a:solidFill>
              </a:rPr>
              <a:t>M</a:t>
            </a:r>
            <a:r>
              <a:rPr lang="cs-CZ" dirty="0"/>
              <a:t>AKROEKONOMIE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44AB-C13C-4A2B-894D-BE3B73A0735B}" type="slidenum">
              <a:rPr lang="cs-CZ">
                <a:solidFill>
                  <a:srgbClr val="000000"/>
                </a:solidFill>
              </a:rPr>
              <a:pPr/>
              <a:t>17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8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Ceteris</a:t>
            </a:r>
            <a:r>
              <a:rPr lang="cs-CZ" i="1" dirty="0"/>
              <a:t> </a:t>
            </a:r>
            <a:r>
              <a:rPr lang="cs-CZ" i="1" dirty="0" err="1"/>
              <a:t>paribus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3"/>
            <a:ext cx="8955088" cy="4114800"/>
          </a:xfrm>
        </p:spPr>
        <p:txBody>
          <a:bodyPr/>
          <a:lstStyle/>
          <a:p>
            <a:r>
              <a:rPr lang="cs-CZ"/>
              <a:t>Co se stane s cenou vajíček, když v ČR vypukne epidemie ptačí chřipky?</a:t>
            </a:r>
          </a:p>
          <a:p>
            <a:pPr lvl="1"/>
            <a:r>
              <a:rPr lang="cs-CZ"/>
              <a:t>Mohou zdražit (málo vajíček -&gt; vzácné)</a:t>
            </a:r>
          </a:p>
          <a:p>
            <a:pPr lvl="1"/>
            <a:r>
              <a:rPr lang="cs-CZ"/>
              <a:t>Cena se nemusí změnit (dovozy)</a:t>
            </a:r>
          </a:p>
          <a:p>
            <a:pPr lvl="1"/>
            <a:r>
              <a:rPr lang="cs-CZ"/>
              <a:t>Cena může klesnout (odstranění cel na vejce)</a:t>
            </a:r>
          </a:p>
          <a:p>
            <a:pPr marL="457200" lvl="1" indent="0">
              <a:buNone/>
            </a:pPr>
            <a:r>
              <a:rPr lang="cs-CZ" i="1">
                <a:solidFill>
                  <a:srgbClr val="FF0000"/>
                </a:solidFill>
              </a:rPr>
              <a:t>ceteris paribus</a:t>
            </a:r>
            <a:r>
              <a:rPr lang="cs-CZ" i="1"/>
              <a:t> = nemění se nic kromě množství českých vajec, zahraničních je stále stejně =&gt; vejce zdraží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7A4C-98D2-48D8-AD17-436524064734}" type="slidenum">
              <a:rPr lang="cs-CZ" smtClean="0">
                <a:solidFill>
                  <a:srgbClr val="000000"/>
                </a:solidFill>
              </a:rPr>
              <a:pPr/>
              <a:t>18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7170" name="Picture 2" descr="Výsledek obrázku pro vaje&amp;ccaron;ná kri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949" y="0"/>
            <a:ext cx="3000375" cy="2247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008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Pozitivní nebo normativní?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600"/>
              <a:t>Měli bychom zavést povinnou maturitu z matematiky.</a:t>
            </a:r>
          </a:p>
          <a:p>
            <a:r>
              <a:rPr lang="cs-CZ" sz="2600"/>
              <a:t>Gymnaziální studenti jsou u státní maturity úspěšnější než studenti ostatních středních škol.</a:t>
            </a:r>
          </a:p>
          <a:p>
            <a:r>
              <a:rPr lang="cs-CZ" sz="2600"/>
              <a:t>Vláda by měla zvýšit minimální mzdu.</a:t>
            </a:r>
          </a:p>
          <a:p>
            <a:r>
              <a:rPr lang="cs-CZ" sz="2600"/>
              <a:t>Vyšší minimální mzda povede k vyšší nezaměstnanosti.</a:t>
            </a:r>
          </a:p>
          <a:p>
            <a:r>
              <a:rPr lang="cs-CZ" sz="2600"/>
              <a:t>Hlasitý poslech hudby nenávratně poškozuje sluch.</a:t>
            </a:r>
          </a:p>
          <a:p>
            <a:r>
              <a:rPr lang="cs-CZ" sz="2600"/>
              <a:t>Neměl bys mít tu hudbu puštěnou tak nahlas.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7A4C-98D2-48D8-AD17-436524064734}" type="slidenum">
              <a:rPr lang="cs-CZ" smtClean="0">
                <a:solidFill>
                  <a:srgbClr val="000000"/>
                </a:solidFill>
              </a:rPr>
              <a:pPr/>
              <a:t>19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ZÁKLADY EKONOMIE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204864"/>
            <a:ext cx="8199512" cy="4104456"/>
          </a:xfrm>
        </p:spPr>
        <p:txBody>
          <a:bodyPr>
            <a:normAutofit lnSpcReduction="10000"/>
          </a:bodyPr>
          <a:lstStyle/>
          <a:p>
            <a:r>
              <a:rPr lang="cs-CZ" sz="2400"/>
              <a:t>Vyučující: Hana Lipovská, </a:t>
            </a:r>
            <a:r>
              <a:rPr lang="cs-CZ" sz="2400" u="sng">
                <a:solidFill>
                  <a:srgbClr val="0070C0"/>
                </a:solidFill>
              </a:rPr>
              <a:t>lipovska@mail.muni.cz</a:t>
            </a:r>
            <a:r>
              <a:rPr lang="cs-CZ" sz="2400"/>
              <a:t>  (kancelář 508)</a:t>
            </a:r>
            <a:endParaRPr lang="cs-CZ" sz="2400" dirty="0"/>
          </a:p>
          <a:p>
            <a:r>
              <a:rPr lang="cs-CZ" sz="2400"/>
              <a:t>Ukončení</a:t>
            </a:r>
            <a:r>
              <a:rPr lang="cs-CZ" sz="2400" dirty="0"/>
              <a:t>: </a:t>
            </a:r>
            <a:r>
              <a:rPr lang="cs-CZ" sz="2400"/>
              <a:t>písemná zkouška (abcd)</a:t>
            </a:r>
            <a:endParaRPr lang="cs-CZ" sz="2400" dirty="0"/>
          </a:p>
          <a:p>
            <a:r>
              <a:rPr lang="cs-CZ" sz="2400" dirty="0"/>
              <a:t>L</a:t>
            </a:r>
            <a:r>
              <a:rPr lang="cs-CZ" sz="2400"/>
              <a:t>iteratura</a:t>
            </a:r>
            <a:r>
              <a:rPr lang="cs-CZ" sz="2400" dirty="0"/>
              <a:t>: </a:t>
            </a:r>
          </a:p>
          <a:p>
            <a:pPr lvl="2"/>
            <a:r>
              <a:rPr lang="cs-CZ" sz="2000" b="1" dirty="0" err="1">
                <a:solidFill>
                  <a:srgbClr val="FF0000"/>
                </a:solidFill>
              </a:rPr>
              <a:t>ppt</a:t>
            </a:r>
            <a:r>
              <a:rPr lang="cs-CZ" sz="2000" b="1" dirty="0">
                <a:solidFill>
                  <a:srgbClr val="FF0000"/>
                </a:solidFill>
              </a:rPr>
              <a:t> v </a:t>
            </a:r>
            <a:r>
              <a:rPr lang="cs-CZ" sz="2000" b="1" dirty="0" err="1">
                <a:solidFill>
                  <a:srgbClr val="FF0000"/>
                </a:solidFill>
              </a:rPr>
              <a:t>ISu</a:t>
            </a:r>
            <a:r>
              <a:rPr lang="cs-CZ" sz="2000" b="1" dirty="0">
                <a:solidFill>
                  <a:srgbClr val="FF0000"/>
                </a:solidFill>
              </a:rPr>
              <a:t> (Studijní materiály BPE_ZEKO)</a:t>
            </a:r>
          </a:p>
          <a:p>
            <a:pPr lvl="2"/>
            <a:r>
              <a:rPr lang="cs-CZ" sz="2000" i="1"/>
              <a:t>LIPOVSKÁ, H.: Moderní ekonomie – Jednoduše o všem, co byste měli vědět. Grada 2017.</a:t>
            </a:r>
          </a:p>
          <a:p>
            <a:pPr lvl="2"/>
            <a:r>
              <a:rPr lang="cs-CZ" sz="2000" i="1"/>
              <a:t>HOLMAN</a:t>
            </a:r>
            <a:r>
              <a:rPr lang="cs-CZ" sz="2000" i="1" dirty="0"/>
              <a:t>, R.: Základy ekonomie pro studenty vyšších odborných škol a neekonomických fakult VŠ</a:t>
            </a:r>
          </a:p>
          <a:p>
            <a:pPr lvl="2"/>
            <a:r>
              <a:rPr lang="cs-CZ" sz="2000" i="1" dirty="0"/>
              <a:t>Doplňující články uvedené v přednáškách</a:t>
            </a:r>
          </a:p>
          <a:p>
            <a:pPr lvl="2"/>
            <a:r>
              <a:rPr lang="cs-CZ" sz="2000" i="1" dirty="0"/>
              <a:t>MANKIW, N. G.: Zásady ekonomie </a:t>
            </a:r>
            <a:r>
              <a:rPr lang="cs-CZ" sz="1400" i="1" dirty="0"/>
              <a:t>(doplňková)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Základy ekonomie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9AE9-7CFC-4FFD-BFC9-2D2A3EA769A6}" type="slidenum">
              <a:rPr lang="cs-CZ">
                <a:solidFill>
                  <a:srgbClr val="000000"/>
                </a:solidFill>
              </a:rPr>
              <a:pPr/>
              <a:t>2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2" name="AutoShape 2" descr="Výsledek obrázku pro moderní ekonomie"/>
          <p:cNvSpPr>
            <a:spLocks noChangeAspect="1" noChangeArrowheads="1"/>
          </p:cNvSpPr>
          <p:nvPr/>
        </p:nvSpPr>
        <p:spPr bwMode="auto">
          <a:xfrm>
            <a:off x="155575" y="-1790700"/>
            <a:ext cx="2609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Výsledek obrázku pro moderní ekonomie"/>
          <p:cNvSpPr>
            <a:spLocks noChangeAspect="1" noChangeArrowheads="1"/>
          </p:cNvSpPr>
          <p:nvPr/>
        </p:nvSpPr>
        <p:spPr bwMode="auto">
          <a:xfrm>
            <a:off x="307975" y="-1638300"/>
            <a:ext cx="2609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00" y="3933056"/>
            <a:ext cx="900684" cy="129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60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Racionální chování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252" y="871934"/>
            <a:ext cx="7772400" cy="4114800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/>
              <a:t>=&gt; </a:t>
            </a:r>
            <a:r>
              <a:rPr lang="cs-CZ">
                <a:solidFill>
                  <a:srgbClr val="FF0000"/>
                </a:solidFill>
              </a:rPr>
              <a:t>Nejde </a:t>
            </a:r>
            <a:r>
              <a:rPr lang="cs-CZ" dirty="0">
                <a:solidFill>
                  <a:srgbClr val="FF0000"/>
                </a:solidFill>
              </a:rPr>
              <a:t>o </a:t>
            </a:r>
            <a:r>
              <a:rPr lang="cs-CZ">
                <a:solidFill>
                  <a:srgbClr val="FF0000"/>
                </a:solidFill>
              </a:rPr>
              <a:t>otázku </a:t>
            </a:r>
          </a:p>
          <a:p>
            <a:pPr marL="0" indent="0">
              <a:buNone/>
            </a:pPr>
            <a:r>
              <a:rPr lang="cs-CZ">
                <a:solidFill>
                  <a:srgbClr val="FF0000"/>
                </a:solidFill>
              </a:rPr>
              <a:t>racionality</a:t>
            </a:r>
            <a:r>
              <a:rPr lang="cs-CZ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A1E4-6392-4863-99A1-C9DBE20C0449}" type="slidenum">
              <a:rPr lang="cs-CZ">
                <a:solidFill>
                  <a:srgbClr val="000000"/>
                </a:solidFill>
              </a:rPr>
              <a:pPr/>
              <a:t>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Tlačítko akce: Nápověda 7">
            <a:hlinkClick r:id="" action="ppaction://noaction" highlightClick="1"/>
          </p:cNvPr>
          <p:cNvSpPr/>
          <p:nvPr/>
        </p:nvSpPr>
        <p:spPr>
          <a:xfrm>
            <a:off x="7884368" y="764704"/>
            <a:ext cx="1042416" cy="1042416"/>
          </a:xfrm>
          <a:prstGeom prst="actionButtonHelp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-6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4858"/>
            <a:ext cx="8348662" cy="20889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1599994" lon="0" rev="2153398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Výsledek obrázku pro battle of the sex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852" y="3645024"/>
            <a:ext cx="501015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136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Model 1: Ekonomický koloběh</a:t>
            </a:r>
          </a:p>
        </p:txBody>
      </p:sp>
      <p:sp>
        <p:nvSpPr>
          <p:cNvPr id="3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  <p:sp>
        <p:nvSpPr>
          <p:cNvPr id="4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F017-E178-4E82-AF6D-8DBCBA6DC764}" type="slidenum">
              <a:rPr lang="cs-CZ">
                <a:solidFill>
                  <a:srgbClr val="000000"/>
                </a:solidFill>
              </a:rPr>
              <a:pPr/>
              <a:t>21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3851275" y="2492375"/>
            <a:ext cx="1800225" cy="1008063"/>
          </a:xfrm>
          <a:prstGeom prst="ellipse">
            <a:avLst/>
          </a:prstGeom>
          <a:solidFill>
            <a:schemeClr val="accent2">
              <a:alpha val="31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Arial" charset="0"/>
              </a:rPr>
              <a:t>TRHY ZBOŽÍ A SLUŽEB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>
                <a:solidFill>
                  <a:srgbClr val="000000"/>
                </a:solidFill>
                <a:latin typeface="Arial" charset="0"/>
              </a:rPr>
              <a:t>Firmy prodávají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>
                <a:solidFill>
                  <a:srgbClr val="000000"/>
                </a:solidFill>
                <a:latin typeface="Arial" charset="0"/>
              </a:rPr>
              <a:t>Domácnosti nakupují</a:t>
            </a: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3779838" y="5300663"/>
            <a:ext cx="1800225" cy="1008062"/>
          </a:xfrm>
          <a:prstGeom prst="ellipse">
            <a:avLst/>
          </a:prstGeom>
          <a:solidFill>
            <a:schemeClr val="accent2">
              <a:alpha val="31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200">
              <a:solidFill>
                <a:srgbClr val="00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Arial" charset="0"/>
              </a:rPr>
              <a:t>TRHY VÝROBNÍCH FAKTORŮ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>
                <a:solidFill>
                  <a:srgbClr val="000000"/>
                </a:solidFill>
                <a:latin typeface="Arial" charset="0"/>
              </a:rPr>
              <a:t>Domácnosti prodávají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>
                <a:solidFill>
                  <a:srgbClr val="000000"/>
                </a:solidFill>
                <a:latin typeface="Arial" charset="0"/>
              </a:rPr>
              <a:t>Firmy nakupují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403350" y="3789363"/>
            <a:ext cx="1800225" cy="1008062"/>
          </a:xfrm>
          <a:prstGeom prst="rect">
            <a:avLst/>
          </a:prstGeom>
          <a:solidFill>
            <a:schemeClr val="accent2">
              <a:alpha val="62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Arial" charset="0"/>
              </a:rPr>
              <a:t>FIRMY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>
                <a:solidFill>
                  <a:srgbClr val="000000"/>
                </a:solidFill>
                <a:latin typeface="Arial" charset="0"/>
              </a:rPr>
              <a:t>Prodávají zboží a služby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>
                <a:solidFill>
                  <a:srgbClr val="000000"/>
                </a:solidFill>
                <a:latin typeface="Arial" charset="0"/>
              </a:rPr>
              <a:t>Nakupují VF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300788" y="3860800"/>
            <a:ext cx="1800225" cy="1008063"/>
          </a:xfrm>
          <a:prstGeom prst="rect">
            <a:avLst/>
          </a:prstGeom>
          <a:solidFill>
            <a:schemeClr val="accent2">
              <a:alpha val="62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latin typeface="Arial" charset="0"/>
              </a:rPr>
              <a:t>DOMÁCNOSTI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000000"/>
                </a:solidFill>
                <a:latin typeface="Arial" charset="0"/>
              </a:rPr>
              <a:t>Nakupují zboží a služby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000000"/>
                </a:solidFill>
                <a:latin typeface="Arial" charset="0"/>
              </a:rPr>
              <a:t>Prodávají VF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V="1">
            <a:off x="2700338" y="32131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6659563" y="48688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5508625" y="3284538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2700338" y="5589588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V="1">
            <a:off x="2700338" y="479742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5435600" y="5516563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2700338" y="3213100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6659563" y="32845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2339975" y="2924175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6948488" y="2924175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2339975" y="4797425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5435600" y="609282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2339975" y="2924175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2339975" y="5949950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V="1">
            <a:off x="7019925" y="4868863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H="1">
            <a:off x="5651500" y="2924175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5435600" y="3429000"/>
            <a:ext cx="935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6084888" y="2420938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výdaj</a:t>
            </a: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2411413" y="2420938"/>
            <a:ext cx="1150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příjem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1547813" y="6092825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vyplacené důchody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5940425" y="6092825"/>
            <a:ext cx="216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latin typeface="Arial" charset="0"/>
              </a:rPr>
              <a:t>přijaté důchody</a:t>
            </a:r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>
            <a:off x="7885113" y="27813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>
            <a:off x="7885113" y="34290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7667625" y="2276475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Arial" charset="0"/>
              </a:rPr>
              <a:t>TOK ZBOŽÍ A SLUŽEB</a:t>
            </a:r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7667625" y="2133600"/>
            <a:ext cx="1152525" cy="7905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7667625" y="3068638"/>
            <a:ext cx="12969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Arial" charset="0"/>
              </a:rPr>
              <a:t>TOK PENĚZ</a:t>
            </a: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7667625" y="2997200"/>
            <a:ext cx="1152525" cy="6477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2771775" y="3357563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2700338" y="3357563"/>
            <a:ext cx="1728787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  <a:latin typeface="Arial" charset="0"/>
              </a:rPr>
              <a:t>prodávané zboží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  <a:latin typeface="Arial" charset="0"/>
              </a:rPr>
              <a:t>              a služby</a:t>
            </a: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5148263" y="3357563"/>
            <a:ext cx="1511300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  <a:latin typeface="Arial" charset="0"/>
              </a:rPr>
              <a:t>kupované zboží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  <a:latin typeface="Arial" charset="0"/>
              </a:rPr>
              <a:t>a služby</a:t>
            </a:r>
          </a:p>
        </p:txBody>
      </p:sp>
      <p:sp>
        <p:nvSpPr>
          <p:cNvPr id="36902" name="Text Box 38"/>
          <p:cNvSpPr txBox="1">
            <a:spLocks noChangeArrowheads="1"/>
          </p:cNvSpPr>
          <p:nvPr/>
        </p:nvSpPr>
        <p:spPr bwMode="auto">
          <a:xfrm>
            <a:off x="5148263" y="4724400"/>
            <a:ext cx="1295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  <a:latin typeface="Arial" charset="0"/>
              </a:rPr>
              <a:t>prodávané výrobní faktory</a:t>
            </a:r>
          </a:p>
        </p:txBody>
      </p:sp>
      <p:sp>
        <p:nvSpPr>
          <p:cNvPr id="36903" name="Text Box 39"/>
          <p:cNvSpPr txBox="1">
            <a:spLocks noChangeArrowheads="1"/>
          </p:cNvSpPr>
          <p:nvPr/>
        </p:nvSpPr>
        <p:spPr bwMode="auto">
          <a:xfrm>
            <a:off x="2843213" y="4797425"/>
            <a:ext cx="12239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1400" b="1">
                <a:solidFill>
                  <a:srgbClr val="000000"/>
                </a:solidFill>
                <a:latin typeface="Arial" charset="0"/>
              </a:rPr>
              <a:t>kupované výrobní faktory</a:t>
            </a:r>
          </a:p>
        </p:txBody>
      </p:sp>
      <p:pic>
        <p:nvPicPr>
          <p:cNvPr id="6146" name="Picture 2" descr="Výsledek obrázku pro comp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58" y="3643313"/>
            <a:ext cx="1171792" cy="125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ek obrázku pro househo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427" y="4868863"/>
            <a:ext cx="1259929" cy="125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688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Model 2: </a:t>
            </a:r>
            <a:br>
              <a:rPr lang="cs-CZ"/>
            </a:br>
            <a:r>
              <a:rPr lang="cs-CZ"/>
              <a:t>Hranice výrobních možností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515B-BDD0-430C-881B-C45123FACC7C}" type="slidenum">
              <a:rPr lang="cs-CZ">
                <a:solidFill>
                  <a:srgbClr val="000000"/>
                </a:solidFill>
              </a:rPr>
              <a:pPr/>
              <a:t>22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3074" name="Picture 2" descr="Výsledek obrázku pro švestkový s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83"/>
          <a:stretch/>
        </p:blipFill>
        <p:spPr bwMode="auto">
          <a:xfrm>
            <a:off x="6254962" y="1"/>
            <a:ext cx="2889038" cy="971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076056" y="184482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 litr slivovice … … … 10 kg švestek</a:t>
            </a:r>
          </a:p>
          <a:p>
            <a:r>
              <a:rPr lang="cs-CZ" dirty="0" smtClean="0"/>
              <a:t>1 kg povidel   … … …  4 kg švestek</a:t>
            </a:r>
          </a:p>
          <a:p>
            <a:r>
              <a:rPr lang="cs-CZ" dirty="0" smtClean="0"/>
              <a:t>  z 1 stromu … … … 200 kg švestek   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747597"/>
            <a:ext cx="71151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982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zachycuje hranice výrobních možností?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017713"/>
            <a:ext cx="8270875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/>
              <a:t>= graf, který ukazuje různé kombinace výstupu, které může ekonomika vyrobit při daném množství výrobních faktorů a úrovni výrobní technologie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800" dirty="0"/>
          </a:p>
          <a:p>
            <a:pPr>
              <a:lnSpc>
                <a:spcPct val="90000"/>
              </a:lnSpc>
            </a:pPr>
            <a:r>
              <a:rPr lang="cs-CZ" dirty="0"/>
              <a:t>Efektivitu</a:t>
            </a:r>
          </a:p>
          <a:p>
            <a:pPr>
              <a:lnSpc>
                <a:spcPct val="90000"/>
              </a:lnSpc>
            </a:pPr>
            <a:r>
              <a:rPr lang="cs-CZ" dirty="0"/>
              <a:t>Alternativy</a:t>
            </a:r>
          </a:p>
          <a:p>
            <a:pPr>
              <a:lnSpc>
                <a:spcPct val="90000"/>
              </a:lnSpc>
            </a:pPr>
            <a:r>
              <a:rPr lang="cs-CZ" dirty="0"/>
              <a:t>Náklady obětované příležitosti</a:t>
            </a:r>
          </a:p>
          <a:p>
            <a:pPr>
              <a:lnSpc>
                <a:spcPct val="90000"/>
              </a:lnSpc>
            </a:pPr>
            <a:r>
              <a:rPr lang="cs-CZ" dirty="0"/>
              <a:t>Ekonomický růst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8F2D-F34A-4158-8482-2A3537383352}" type="slidenum">
              <a:rPr lang="cs-CZ">
                <a:solidFill>
                  <a:srgbClr val="000000"/>
                </a:solidFill>
              </a:rPr>
              <a:pPr/>
              <a:t>23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32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Posun hranice </a:t>
            </a:r>
            <a:r>
              <a:rPr lang="cs-CZ"/>
              <a:t>výrobních možností 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55576" y="1988840"/>
            <a:ext cx="7560840" cy="4114800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r>
              <a:rPr lang="cs-CZ" sz="2800" dirty="0"/>
              <a:t>Technologické zlepšení u výroby </a:t>
            </a:r>
            <a:r>
              <a:rPr lang="cs-CZ" sz="2800" dirty="0" smtClean="0"/>
              <a:t>povidel</a:t>
            </a:r>
            <a:endParaRPr lang="cs-CZ" sz="2800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EF61-9BF4-4E70-A30E-8832CBCEA2C3}" type="slidenum">
              <a:rPr lang="cs-CZ">
                <a:solidFill>
                  <a:srgbClr val="000000"/>
                </a:solidFill>
              </a:rPr>
              <a:pPr/>
              <a:t>24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1342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489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Neshody ekonomů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idx="1"/>
          </p:nvPr>
        </p:nvSpPr>
        <p:spPr>
          <a:xfrm>
            <a:off x="395288" y="2060575"/>
            <a:ext cx="7772400" cy="4114800"/>
          </a:xfrm>
        </p:spPr>
        <p:txBody>
          <a:bodyPr/>
          <a:lstStyle/>
          <a:p>
            <a:r>
              <a:rPr lang="cs-CZ" dirty="0"/>
              <a:t>Rozdíly ve vědeckých soudech</a:t>
            </a:r>
          </a:p>
          <a:p>
            <a:pPr lvl="2"/>
            <a:r>
              <a:rPr lang="cs-CZ" dirty="0"/>
              <a:t>pochybnosti o platnosti alternativních teorií</a:t>
            </a:r>
          </a:p>
          <a:p>
            <a:pPr lvl="2"/>
            <a:r>
              <a:rPr lang="cs-CZ" dirty="0"/>
              <a:t>např. zdanit příjem nebo spotřebu?</a:t>
            </a:r>
          </a:p>
          <a:p>
            <a:r>
              <a:rPr lang="cs-CZ" dirty="0"/>
              <a:t>Rozdíly v hodnotách</a:t>
            </a:r>
          </a:p>
          <a:p>
            <a:pPr lvl="2"/>
            <a:r>
              <a:rPr lang="cs-CZ" dirty="0"/>
              <a:t>spravedlnost (?)</a:t>
            </a:r>
          </a:p>
          <a:p>
            <a:pPr lvl="2"/>
            <a:r>
              <a:rPr lang="cs-CZ" dirty="0"/>
              <a:t>např. mají bohatší platit víc?</a:t>
            </a:r>
          </a:p>
          <a:p>
            <a:r>
              <a:rPr lang="cs-CZ" dirty="0"/>
              <a:t>Vliv „amatérů“</a:t>
            </a:r>
          </a:p>
          <a:p>
            <a:pPr lvl="2"/>
            <a:r>
              <a:rPr lang="cs-CZ" dirty="0"/>
              <a:t>každý se považuje za ekonoma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F9D8-F8D6-4ED4-8DA5-F49B762BF488}" type="slidenum">
              <a:rPr lang="cs-CZ">
                <a:solidFill>
                  <a:srgbClr val="000000"/>
                </a:solidFill>
              </a:rPr>
              <a:pPr/>
              <a:t>25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7170" name="Picture 2" descr="Výsledek obrázku pro keynes vs hay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3537942"/>
            <a:ext cx="335010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52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2955776"/>
          </a:xfrm>
        </p:spPr>
        <p:txBody>
          <a:bodyPr>
            <a:normAutofit fontScale="90000"/>
          </a:bodyPr>
          <a:lstStyle/>
          <a:p>
            <a:r>
              <a:rPr lang="cs-CZ" sz="2400" i="1" dirty="0">
                <a:solidFill>
                  <a:srgbClr val="00B0F0"/>
                </a:solidFill>
              </a:rPr>
              <a:t>„Někteří </a:t>
            </a:r>
            <a:r>
              <a:rPr lang="cs-CZ" sz="2400" i="1" dirty="0" smtClean="0">
                <a:solidFill>
                  <a:srgbClr val="00B0F0"/>
                </a:solidFill>
              </a:rPr>
              <a:t>ekonomové tvrdí, </a:t>
            </a:r>
            <a:br>
              <a:rPr lang="cs-CZ" sz="2400" i="1" dirty="0" smtClean="0">
                <a:solidFill>
                  <a:srgbClr val="00B0F0"/>
                </a:solidFill>
              </a:rPr>
            </a:br>
            <a:r>
              <a:rPr lang="cs-CZ" sz="2400" i="1" dirty="0" smtClean="0">
                <a:solidFill>
                  <a:srgbClr val="00B0F0"/>
                </a:solidFill>
              </a:rPr>
              <a:t>že </a:t>
            </a:r>
            <a:r>
              <a:rPr lang="cs-CZ" sz="2400" i="1" dirty="0">
                <a:solidFill>
                  <a:srgbClr val="00B0F0"/>
                </a:solidFill>
              </a:rPr>
              <a:t>současná situace na největších finančních trzích v USA, prudký růst cen nemovitostí </a:t>
            </a:r>
            <a:r>
              <a:rPr lang="cs-CZ" sz="2400" i="1" dirty="0" smtClean="0">
                <a:solidFill>
                  <a:srgbClr val="00B0F0"/>
                </a:solidFill>
              </a:rPr>
              <a:t/>
            </a:r>
            <a:br>
              <a:rPr lang="cs-CZ" sz="2400" i="1" dirty="0" smtClean="0">
                <a:solidFill>
                  <a:srgbClr val="00B0F0"/>
                </a:solidFill>
              </a:rPr>
            </a:br>
            <a:r>
              <a:rPr lang="cs-CZ" sz="2400" i="1" dirty="0" smtClean="0">
                <a:solidFill>
                  <a:srgbClr val="00B0F0"/>
                </a:solidFill>
              </a:rPr>
              <a:t>a </a:t>
            </a:r>
            <a:r>
              <a:rPr lang="cs-CZ" sz="2400" i="1" dirty="0">
                <a:solidFill>
                  <a:srgbClr val="00B0F0"/>
                </a:solidFill>
              </a:rPr>
              <a:t>další signály jsou </a:t>
            </a:r>
            <a:r>
              <a:rPr lang="cs-CZ" sz="24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předzvěstí blížící se ekonomické krize</a:t>
            </a:r>
            <a:r>
              <a:rPr lang="cs-CZ" sz="2400" i="1" dirty="0">
                <a:solidFill>
                  <a:srgbClr val="00B0F0"/>
                </a:solidFill>
              </a:rPr>
              <a:t>, která by mohla být ještě horší než ta před deseti lety. </a:t>
            </a:r>
            <a:r>
              <a:rPr lang="cs-CZ" sz="2400" i="1" dirty="0" smtClean="0">
                <a:solidFill>
                  <a:srgbClr val="00B0F0"/>
                </a:solidFill>
              </a:rPr>
              <a:t/>
            </a:r>
            <a:br>
              <a:rPr lang="cs-CZ" sz="2400" i="1" dirty="0" smtClean="0">
                <a:solidFill>
                  <a:srgbClr val="00B0F0"/>
                </a:solidFill>
              </a:rPr>
            </a:br>
            <a:r>
              <a:rPr lang="cs-CZ" sz="2400" i="1" dirty="0" smtClean="0">
                <a:solidFill>
                  <a:srgbClr val="00B0F0"/>
                </a:solidFill>
              </a:rPr>
              <a:t>Sdílíte </a:t>
            </a:r>
            <a:r>
              <a:rPr lang="cs-CZ" sz="2400" i="1" dirty="0">
                <a:solidFill>
                  <a:srgbClr val="00B0F0"/>
                </a:solidFill>
              </a:rPr>
              <a:t>podobné obavy?“ (Reflex 35-17)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3645024"/>
            <a:ext cx="7620000" cy="2036440"/>
          </a:xfrm>
        </p:spPr>
        <p:txBody>
          <a:bodyPr/>
          <a:lstStyle/>
          <a:p>
            <a:r>
              <a:rPr lang="cs-CZ" dirty="0"/>
              <a:t>L. Kovanda: </a:t>
            </a:r>
            <a:r>
              <a:rPr lang="cs-CZ" i="1" dirty="0"/>
              <a:t>Na krizi je zaděláno od roku 2008.</a:t>
            </a:r>
          </a:p>
          <a:p>
            <a:r>
              <a:rPr lang="cs-CZ" dirty="0"/>
              <a:t>M. Singer: </a:t>
            </a:r>
            <a:r>
              <a:rPr lang="cs-CZ" i="1" dirty="0"/>
              <a:t>Ne, obavu, že na obzoru je větší krize než ta minulá, rozhodně nesdílím.</a:t>
            </a:r>
          </a:p>
          <a:p>
            <a:r>
              <a:rPr lang="cs-CZ" dirty="0"/>
              <a:t>P. Kohout: </a:t>
            </a:r>
            <a:r>
              <a:rPr lang="cs-CZ" i="1" dirty="0"/>
              <a:t>Teorie o blížící se krizi jsou senzacechtivé a fakty nepodložené.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7A4C-98D2-48D8-AD17-436524064734}" type="slidenum">
              <a:rPr lang="cs-CZ" smtClean="0">
                <a:solidFill>
                  <a:srgbClr val="000000"/>
                </a:solidFill>
              </a:rPr>
              <a:pPr/>
              <a:t>26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44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Ekonomický konsensus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3950" y="1772816"/>
            <a:ext cx="7772400" cy="4114800"/>
          </a:xfrm>
        </p:spPr>
        <p:txBody>
          <a:bodyPr/>
          <a:lstStyle/>
          <a:p>
            <a:r>
              <a:rPr lang="cs-CZ"/>
              <a:t>Cla snižují ekonomický blahobyt (93 %)</a:t>
            </a:r>
          </a:p>
          <a:p>
            <a:r>
              <a:rPr lang="cs-CZ"/>
              <a:t>Minimální mzda zvyšuje nezaměstnanost mladých lidí.</a:t>
            </a:r>
          </a:p>
          <a:p>
            <a:r>
              <a:rPr lang="cs-CZ"/>
              <a:t>Vysoký státní dluh ekonomice škodí.</a:t>
            </a:r>
          </a:p>
          <a:p>
            <a:endParaRPr lang="cs-CZ"/>
          </a:p>
          <a:p>
            <a:pPr marL="0" indent="0">
              <a:buNone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7A4C-98D2-48D8-AD17-436524064734}" type="slidenum">
              <a:rPr lang="cs-CZ" smtClean="0">
                <a:solidFill>
                  <a:srgbClr val="000000"/>
                </a:solidFill>
              </a:rPr>
              <a:pPr/>
              <a:t>27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8194" name="Picture 2" descr="Výsledek obrázku pro concor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599"/>
            <a:ext cx="91440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389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Pokračování příště: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34888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cs-CZ" b="1">
                <a:solidFill>
                  <a:srgbClr val="FF0000"/>
                </a:solidFill>
              </a:rPr>
              <a:t>   Jak funguje trh?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7A4C-98D2-48D8-AD17-436524064734}" type="slidenum">
              <a:rPr lang="cs-CZ" smtClean="0">
                <a:solidFill>
                  <a:srgbClr val="000000"/>
                </a:solidFill>
              </a:rPr>
              <a:pPr/>
              <a:t>28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9218" name="Picture 2" descr="Výsledek obrázku pro tr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2862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ýsledek obrázku pro wall street mar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390" y="1772816"/>
            <a:ext cx="50101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842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A8EB-37E0-4E1F-A20D-D2BB5B0C6B39}" type="slidenum">
              <a:rPr lang="cs-CZ" smtClean="0">
                <a:solidFill>
                  <a:srgbClr val="000000"/>
                </a:solidFill>
              </a:rPr>
              <a:pPr/>
              <a:t>3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2050" name="Picture 2" descr="https://scontent-vie1-1.xx.fbcdn.net/v/t34.0-12/21476140_1833788613315356_326158307_n.jpg?oh=f5140faa6efdc6384749f8ccacfb4d40&amp;oe=59BF290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0" b="42813"/>
          <a:stretch/>
        </p:blipFill>
        <p:spPr bwMode="auto">
          <a:xfrm>
            <a:off x="1475656" y="1772816"/>
            <a:ext cx="7128792" cy="503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31640" y="46332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EKONOMICKÉ PROBLÉMY </a:t>
            </a:r>
          </a:p>
          <a:p>
            <a:r>
              <a:rPr lang="cs-CZ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NAŠÍ DOBY?</a:t>
            </a:r>
          </a:p>
        </p:txBody>
      </p:sp>
    </p:spTree>
    <p:extLst>
      <p:ext uri="{BB962C8B-B14F-4D97-AF65-F5344CB8AC3E}">
        <p14:creationId xmlns:p14="http://schemas.microsoft.com/office/powerpoint/2010/main" val="314785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1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cs-CZ" sz="4000" dirty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600" b="1"/>
              <a:t>ZÁKLADNÍ PRINCIPY EKONOMIE</a:t>
            </a: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cs-CZ">
                <a:solidFill>
                  <a:srgbClr val="1C1C1C"/>
                </a:solidFill>
              </a:rPr>
              <a:t>Základy ekonomie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1F8FBC1-7BAD-45F8-B15C-1445F1FA340A}" type="slidenum">
              <a:rPr lang="cs-CZ" smtClean="0">
                <a:solidFill>
                  <a:srgbClr val="1C1C1C"/>
                </a:solidFill>
              </a:rPr>
              <a:pPr/>
              <a:t>4</a:t>
            </a:fld>
            <a:endParaRPr lang="cs-CZ">
              <a:solidFill>
                <a:srgbClr val="1C1C1C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63888" y="548680"/>
            <a:ext cx="52565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„Prameny vědy národního hospodářství jsou dva:</a:t>
            </a:r>
          </a:p>
          <a:p>
            <a:pPr algn="ctr"/>
            <a:r>
              <a:rPr lang="cs-CZ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Zkušenost a zdravý rozum.“</a:t>
            </a:r>
          </a:p>
          <a:p>
            <a:pPr algn="r"/>
            <a:r>
              <a:rPr lang="cs-CZ" sz="2000" i="1" dirty="0" smtClean="0">
                <a:solidFill>
                  <a:schemeClr val="tx2">
                    <a:lumMod val="50000"/>
                  </a:schemeClr>
                </a:solidFill>
              </a:rPr>
              <a:t>Max </a:t>
            </a:r>
            <a:r>
              <a:rPr lang="cs-CZ" sz="2000" i="1" dirty="0" err="1" smtClean="0">
                <a:solidFill>
                  <a:schemeClr val="tx2">
                    <a:lumMod val="50000"/>
                  </a:schemeClr>
                </a:solidFill>
              </a:rPr>
              <a:t>Wellner</a:t>
            </a:r>
            <a:r>
              <a:rPr lang="cs-CZ" sz="2000" i="1" dirty="0" smtClean="0">
                <a:solidFill>
                  <a:schemeClr val="tx2">
                    <a:lumMod val="50000"/>
                  </a:schemeClr>
                </a:solidFill>
              </a:rPr>
              <a:t>, 1874</a:t>
            </a:r>
          </a:p>
        </p:txBody>
      </p:sp>
    </p:spTree>
    <p:extLst>
      <p:ext uri="{BB962C8B-B14F-4D97-AF65-F5344CB8AC3E}">
        <p14:creationId xmlns:p14="http://schemas.microsoft.com/office/powerpoint/2010/main" val="299426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A8EB-37E0-4E1F-A20D-D2BB5B0C6B39}" type="slidenum">
              <a:rPr lang="cs-CZ" smtClean="0">
                <a:solidFill>
                  <a:srgbClr val="000000"/>
                </a:solidFill>
              </a:rPr>
              <a:pPr/>
              <a:t>5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2050" name="Picture 2" descr="Výsledek obrázku pro cheops pyra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4704"/>
            <a:ext cx="9177165" cy="558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041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17713"/>
            <a:ext cx="8487544" cy="4114800"/>
          </a:xfrm>
        </p:spPr>
        <p:txBody>
          <a:bodyPr/>
          <a:lstStyle/>
          <a:p>
            <a:r>
              <a:rPr lang="cs-CZ" dirty="0"/>
              <a:t>z řeckého </a:t>
            </a:r>
            <a:r>
              <a:rPr lang="cs-CZ" b="1" i="1" dirty="0" err="1"/>
              <a:t>oikonomia</a:t>
            </a:r>
            <a:r>
              <a:rPr lang="cs-CZ" dirty="0"/>
              <a:t> </a:t>
            </a:r>
            <a:r>
              <a:rPr lang="cs-CZ" sz="2400" dirty="0"/>
              <a:t>(„správa domácnosti“)</a:t>
            </a:r>
          </a:p>
          <a:p>
            <a:pPr lvl="1"/>
            <a:r>
              <a:rPr lang="cs-CZ" b="1" u="sng" dirty="0">
                <a:solidFill>
                  <a:srgbClr val="FF0000"/>
                </a:solidFill>
              </a:rPr>
              <a:t>věda</a:t>
            </a:r>
            <a:r>
              <a:rPr lang="cs-CZ" dirty="0">
                <a:solidFill>
                  <a:srgbClr val="FF0000"/>
                </a:solidFill>
              </a:rPr>
              <a:t>, která zkoumá, jak společnost obhospodařuje své </a:t>
            </a:r>
            <a:r>
              <a:rPr lang="cs-CZ" b="1" u="sng" dirty="0">
                <a:solidFill>
                  <a:srgbClr val="FF0000"/>
                </a:solidFill>
              </a:rPr>
              <a:t>vzácné</a:t>
            </a:r>
            <a:r>
              <a:rPr lang="cs-CZ" dirty="0">
                <a:solidFill>
                  <a:srgbClr val="FF0000"/>
                </a:solidFill>
              </a:rPr>
              <a:t> zdroje </a:t>
            </a:r>
            <a:r>
              <a:rPr lang="cs-CZ" sz="2000" dirty="0">
                <a:solidFill>
                  <a:srgbClr val="FF0000"/>
                </a:solidFill>
              </a:rPr>
              <a:t>(</a:t>
            </a:r>
            <a:r>
              <a:rPr lang="cs-CZ" sz="2000" dirty="0" err="1">
                <a:solidFill>
                  <a:srgbClr val="FF0000"/>
                </a:solidFill>
              </a:rPr>
              <a:t>Mankiw</a:t>
            </a:r>
            <a:r>
              <a:rPr lang="cs-CZ" sz="2000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cs-CZ" dirty="0">
                <a:solidFill>
                  <a:srgbClr val="7030A0"/>
                </a:solidFill>
              </a:rPr>
              <a:t>věda o lidském jednání </a:t>
            </a:r>
            <a:r>
              <a:rPr lang="cs-CZ" sz="2000" dirty="0">
                <a:solidFill>
                  <a:srgbClr val="7030A0"/>
                </a:solidFill>
              </a:rPr>
              <a:t>(Holman)</a:t>
            </a:r>
          </a:p>
          <a:p>
            <a:pPr marL="457200" lvl="1" indent="0">
              <a:buNone/>
            </a:pPr>
            <a:r>
              <a:rPr lang="cs-CZ" dirty="0">
                <a:solidFill>
                  <a:srgbClr val="7030A0"/>
                </a:solidFill>
                <a:latin typeface="+mn-lt"/>
              </a:rPr>
              <a:t>→ </a:t>
            </a:r>
            <a:r>
              <a:rPr lang="cs-CZ" dirty="0">
                <a:solidFill>
                  <a:srgbClr val="7030A0"/>
                </a:solidFill>
              </a:rPr>
              <a:t>potřeby jsou neomezené, zdroje omezené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A330-EDB8-4CE7-B58E-B90BBBF11F8E}" type="slidenum">
              <a:rPr lang="cs-CZ">
                <a:solidFill>
                  <a:srgbClr val="000000"/>
                </a:solidFill>
              </a:rPr>
              <a:pPr/>
              <a:t>6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1026" name="Picture 2" descr="Výsledek obrázku pro low battery mob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18000"/>
            <a:ext cx="3000375" cy="1381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720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027216"/>
            <a:ext cx="7793037" cy="1462087"/>
          </a:xfrm>
        </p:spPr>
        <p:txBody>
          <a:bodyPr/>
          <a:lstStyle/>
          <a:p>
            <a:r>
              <a:rPr lang="cs-CZ"/>
              <a:t>    …Teorie  vs.    praxe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CABE-634B-4849-B96D-32BA050A38B4}" type="slidenum">
              <a:rPr lang="cs-CZ" smtClean="0">
                <a:solidFill>
                  <a:srgbClr val="000000"/>
                </a:solidFill>
              </a:rPr>
              <a:pPr/>
              <a:t>7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4098" name="Picture 2" descr="Výsledek obrázku pro economic 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76872"/>
            <a:ext cx="38100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temelí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2405459"/>
            <a:ext cx="50101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 bwMode="auto">
          <a:xfrm>
            <a:off x="1303338" y="3667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cs-CZ" kern="0"/>
              <a:t>Ekonomie vs. ekonomika</a:t>
            </a:r>
          </a:p>
        </p:txBody>
      </p:sp>
    </p:spTree>
    <p:extLst>
      <p:ext uri="{BB962C8B-B14F-4D97-AF65-F5344CB8AC3E}">
        <p14:creationId xmlns:p14="http://schemas.microsoft.com/office/powerpoint/2010/main" val="23853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/>
              <a:t>Ekonomika je věda ne zrovna exaktní. Je to jako předpověď počasí.</a:t>
            </a:r>
          </a:p>
          <a:p>
            <a:r>
              <a:rPr lang="cs-CZ" sz="4000"/>
              <a:t>Když ekonomie roste, je nižší nezaměstnanost a lidem se daří lépe.</a:t>
            </a:r>
          </a:p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7A4C-98D2-48D8-AD17-436524064734}" type="slidenum">
              <a:rPr lang="cs-CZ" smtClean="0">
                <a:solidFill>
                  <a:srgbClr val="000000"/>
                </a:solidFill>
              </a:rPr>
              <a:pPr/>
              <a:t>8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32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Základní principy ekonomie</a:t>
            </a:r>
            <a:br>
              <a:rPr lang="cs-CZ"/>
            </a:br>
            <a:r>
              <a:rPr lang="cs-CZ"/>
              <a:t>(podle Mankiwa)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rgbClr val="000000"/>
                </a:solidFill>
              </a:rPr>
              <a:t>Základy ekonomie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ACABE-634B-4849-B96D-32BA050A38B4}" type="slidenum">
              <a:rPr lang="cs-CZ" smtClean="0">
                <a:solidFill>
                  <a:srgbClr val="000000"/>
                </a:solidFill>
              </a:rPr>
              <a:pPr/>
              <a:t>9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3074" name="Picture 2" descr="Výsledek obrázku pro principles of econom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26" y="1965995"/>
            <a:ext cx="2876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principles of econom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032" y="1960314"/>
            <a:ext cx="3067368" cy="374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018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</TotalTime>
  <Words>819</Words>
  <Application>Microsoft Office PowerPoint</Application>
  <PresentationFormat>Předvádění na obrazovce (4:3)</PresentationFormat>
  <Paragraphs>234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Základní</vt:lpstr>
      <vt:lpstr>Prezentace aplikace PowerPoint</vt:lpstr>
      <vt:lpstr>ZÁKLADY EKONOMIE</vt:lpstr>
      <vt:lpstr>Prezentace aplikace PowerPoint</vt:lpstr>
      <vt:lpstr>1 </vt:lpstr>
      <vt:lpstr>Prezentace aplikace PowerPoint</vt:lpstr>
      <vt:lpstr>Ekonomie</vt:lpstr>
      <vt:lpstr>    …Teorie  vs.    praxe</vt:lpstr>
      <vt:lpstr>ERRATA</vt:lpstr>
      <vt:lpstr>Základní principy ekonomie (podle Mankiwa)</vt:lpstr>
      <vt:lpstr>1. Rozhodování subjektů</vt:lpstr>
      <vt:lpstr>1. Rozhodování subjektů</vt:lpstr>
      <vt:lpstr>1. Rozhodování subjektů</vt:lpstr>
      <vt:lpstr>1. Rozhodování subjektů</vt:lpstr>
      <vt:lpstr>2. Jak probíhají interakce mezi lidmi</vt:lpstr>
      <vt:lpstr>3. Jak funguje ekonomika jako celek</vt:lpstr>
      <vt:lpstr>Ekonomie nás učí ...</vt:lpstr>
      <vt:lpstr>Ekonomie jako věda</vt:lpstr>
      <vt:lpstr>Ceteris paribus</vt:lpstr>
      <vt:lpstr>Pozitivní nebo normativní?</vt:lpstr>
      <vt:lpstr>Racionální chování člověka</vt:lpstr>
      <vt:lpstr>Model 1: Ekonomický koloběh</vt:lpstr>
      <vt:lpstr>Model 2:  Hranice výrobních možností</vt:lpstr>
      <vt:lpstr>Co zachycuje hranice výrobních možností?</vt:lpstr>
      <vt:lpstr>Posun hranice výrobních možností </vt:lpstr>
      <vt:lpstr>Neshody ekonomů</vt:lpstr>
      <vt:lpstr>„Někteří ekonomové tvrdí,  že současná situace na největších finančních trzích v USA, prudký růst cen nemovitostí  a další signály jsou předzvěstí blížící se ekonomické krize, která by mohla být ještě horší než ta před deseti lety.  Sdílíte podobné obavy?“ (Reflex 35-17)</vt:lpstr>
      <vt:lpstr>Ekonomický konsensus</vt:lpstr>
      <vt:lpstr>Pokračování příště:</vt:lpstr>
    </vt:vector>
  </TitlesOfParts>
  <Company>Ekonomicko-správní fakulta Masarykovy univerzity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Lipovská Hana</dc:creator>
  <cp:lastModifiedBy>Lipovská Hana</cp:lastModifiedBy>
  <cp:revision>1</cp:revision>
  <dcterms:created xsi:type="dcterms:W3CDTF">2019-02-16T09:34:29Z</dcterms:created>
  <dcterms:modified xsi:type="dcterms:W3CDTF">2019-02-16T09:42:46Z</dcterms:modified>
</cp:coreProperties>
</file>