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78" r:id="rId4"/>
    <p:sldId id="264" r:id="rId5"/>
    <p:sldId id="257" r:id="rId6"/>
    <p:sldId id="258" r:id="rId7"/>
    <p:sldId id="279" r:id="rId8"/>
    <p:sldId id="280" r:id="rId9"/>
    <p:sldId id="281" r:id="rId10"/>
    <p:sldId id="259" r:id="rId11"/>
    <p:sldId id="260" r:id="rId12"/>
    <p:sldId id="265" r:id="rId13"/>
    <p:sldId id="261" r:id="rId14"/>
    <p:sldId id="262" r:id="rId15"/>
    <p:sldId id="267" r:id="rId16"/>
    <p:sldId id="272" r:id="rId17"/>
    <p:sldId id="273" r:id="rId18"/>
    <p:sldId id="274" r:id="rId19"/>
    <p:sldId id="283" r:id="rId20"/>
    <p:sldId id="284" r:id="rId21"/>
    <p:sldId id="286" r:id="rId22"/>
    <p:sldId id="287" r:id="rId23"/>
    <p:sldId id="285" r:id="rId24"/>
    <p:sldId id="288" r:id="rId25"/>
    <p:sldId id="289" r:id="rId26"/>
    <p:sldId id="276" r:id="rId27"/>
    <p:sldId id="268" r:id="rId28"/>
    <p:sldId id="269" r:id="rId29"/>
    <p:sldId id="270" r:id="rId30"/>
    <p:sldId id="271" r:id="rId31"/>
    <p:sldId id="282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organizace" TargetMode="External"/><Relationship Id="rId2" Type="http://schemas.openxmlformats.org/officeDocument/2006/relationships/hyperlink" Target="https://managementmania.com/cs/strategicke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gementmania.com/cs/manaze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Ing.J.Skorkovský,CSc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>
                <a:solidFill>
                  <a:srgbClr val="C00000"/>
                </a:solidFill>
              </a:rPr>
              <a:t>and </a:t>
            </a:r>
            <a:r>
              <a:rPr lang="cs-CZ" sz="1100" dirty="0" err="1">
                <a:solidFill>
                  <a:srgbClr val="C00000"/>
                </a:solidFill>
              </a:rPr>
              <a:t>various</a:t>
            </a:r>
            <a:r>
              <a:rPr lang="cs-CZ" sz="1100" dirty="0">
                <a:solidFill>
                  <a:srgbClr val="C00000"/>
                </a:solidFill>
              </a:rPr>
              <a:t> </a:t>
            </a:r>
            <a:r>
              <a:rPr lang="cs-CZ" sz="1100" dirty="0" err="1">
                <a:solidFill>
                  <a:srgbClr val="C00000"/>
                </a:solidFill>
              </a:rPr>
              <a:t>listed</a:t>
            </a:r>
            <a:r>
              <a:rPr lang="cs-CZ" sz="1100" dirty="0">
                <a:solidFill>
                  <a:srgbClr val="C00000"/>
                </a:solidFill>
              </a:rPr>
              <a:t> </a:t>
            </a:r>
            <a:r>
              <a:rPr lang="cs-CZ" sz="1100" dirty="0" err="1">
                <a:solidFill>
                  <a:srgbClr val="C00000"/>
                </a:solidFill>
              </a:rPr>
              <a:t>resources</a:t>
            </a:r>
            <a:endParaRPr lang="cs-CZ" sz="1100" dirty="0">
              <a:solidFill>
                <a:srgbClr val="C00000"/>
              </a:solidFill>
            </a:endParaRPr>
          </a:p>
          <a:p>
            <a:r>
              <a:rPr lang="cs-CZ" sz="2000" b="1" dirty="0">
                <a:solidFill>
                  <a:srgbClr val="0070C0"/>
                </a:solidFill>
              </a:rPr>
              <a:t>Department </a:t>
            </a:r>
            <a:r>
              <a:rPr lang="cs-CZ" sz="2000" b="1" dirty="0" err="1">
                <a:solidFill>
                  <a:srgbClr val="0070C0"/>
                </a:solidFill>
              </a:rPr>
              <a:t>of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Corporate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Basic strategy map (two upper  BS levels</a:t>
            </a:r>
            <a:r>
              <a:rPr lang="cs-CZ" sz="36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>
                <a:solidFill>
                  <a:srgbClr val="FF0000"/>
                </a:solidFill>
              </a:rPr>
              <a:t>not  </a:t>
            </a:r>
            <a:r>
              <a:rPr lang="cs-CZ" sz="800" dirty="0" err="1">
                <a:solidFill>
                  <a:srgbClr val="FF0000"/>
                </a:solidFill>
              </a:rPr>
              <a:t>the</a:t>
            </a:r>
            <a:r>
              <a:rPr lang="cs-CZ" sz="800" dirty="0">
                <a:solidFill>
                  <a:srgbClr val="FF0000"/>
                </a:solidFill>
              </a:rPr>
              <a:t> </a:t>
            </a:r>
            <a:r>
              <a:rPr lang="cs-CZ" sz="800" dirty="0" err="1">
                <a:solidFill>
                  <a:srgbClr val="FF0000"/>
                </a:solidFill>
              </a:rPr>
              <a:t>red</a:t>
            </a:r>
            <a:r>
              <a:rPr lang="cs-CZ" sz="800" dirty="0">
                <a:solidFill>
                  <a:srgbClr val="FF0000"/>
                </a:solidFill>
              </a:rPr>
              <a:t> </a:t>
            </a:r>
            <a:r>
              <a:rPr lang="cs-CZ" sz="800" dirty="0" err="1">
                <a:solidFill>
                  <a:srgbClr val="FF0000"/>
                </a:solidFill>
              </a:rPr>
              <a:t>ones</a:t>
            </a:r>
            <a:r>
              <a:rPr lang="cs-CZ" sz="800" dirty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   </a:t>
            </a:r>
            <a:r>
              <a:rPr lang="en-US" sz="1400" b="1" dirty="0"/>
              <a:t>Competitive prices          Low cost of supply  </a:t>
            </a:r>
            <a:r>
              <a:rPr lang="en-US" sz="1600" b="1" dirty="0"/>
              <a:t>     </a:t>
            </a:r>
            <a:r>
              <a:rPr lang="en-US" sz="1400" b="1" dirty="0"/>
              <a:t>Perfect Quality          Deliveries in time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Finance </a:t>
            </a:r>
          </a:p>
          <a:p>
            <a:r>
              <a:rPr lang="en-ZA" sz="1000" dirty="0"/>
              <a:t>Become industry cost leader </a:t>
            </a:r>
            <a:r>
              <a:rPr lang="en-ZA" sz="1000" dirty="0">
                <a:solidFill>
                  <a:srgbClr val="FF0000"/>
                </a:solidFill>
              </a:rPr>
              <a:t>(</a:t>
            </a:r>
            <a:r>
              <a:rPr lang="en-ZA" sz="1000" b="1" dirty="0" err="1">
                <a:solidFill>
                  <a:srgbClr val="FF0000"/>
                </a:solidFill>
              </a:rPr>
              <a:t>Gart</a:t>
            </a:r>
            <a:r>
              <a:rPr lang="cs-CZ" sz="1000" b="1" dirty="0">
                <a:solidFill>
                  <a:srgbClr val="FF0000"/>
                </a:solidFill>
              </a:rPr>
              <a:t>n</a:t>
            </a:r>
            <a:r>
              <a:rPr lang="en-ZA" sz="1000" b="1" dirty="0" err="1">
                <a:solidFill>
                  <a:srgbClr val="FF0000"/>
                </a:solidFill>
              </a:rPr>
              <a:t>er</a:t>
            </a:r>
            <a:r>
              <a:rPr lang="en-ZA" sz="1000" b="1" dirty="0">
                <a:solidFill>
                  <a:srgbClr val="FF0000"/>
                </a:solidFill>
              </a:rPr>
              <a:t> M</a:t>
            </a:r>
            <a:r>
              <a:rPr lang="cs-CZ" sz="1000" b="1" dirty="0" err="1">
                <a:solidFill>
                  <a:srgbClr val="FF0000"/>
                </a:solidFill>
              </a:rPr>
              <a:t>agic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ZA" sz="1000" b="1" dirty="0">
                <a:solidFill>
                  <a:srgbClr val="FF0000"/>
                </a:solidFill>
              </a:rPr>
              <a:t>Q</a:t>
            </a:r>
            <a:r>
              <a:rPr lang="cs-CZ" sz="1000" b="1" dirty="0" err="1">
                <a:solidFill>
                  <a:srgbClr val="FF0000"/>
                </a:solidFill>
              </a:rPr>
              <a:t>uadrant</a:t>
            </a:r>
            <a:r>
              <a:rPr lang="cs-CZ" sz="1000" b="1" dirty="0">
                <a:solidFill>
                  <a:srgbClr val="FF0000"/>
                </a:solidFill>
              </a:rPr>
              <a:t> Matrix</a:t>
            </a:r>
            <a:r>
              <a:rPr lang="en-ZA" sz="1000" b="1" dirty="0">
                <a:solidFill>
                  <a:srgbClr val="FF0000"/>
                </a:solidFill>
              </a:rPr>
              <a:t>)</a:t>
            </a:r>
            <a:r>
              <a:rPr lang="cs-CZ" sz="1000" b="1" dirty="0">
                <a:solidFill>
                  <a:srgbClr val="FF0000"/>
                </a:solidFill>
              </a:rPr>
              <a:t> – 8.4.2019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Maximize use of existing assets </a:t>
            </a:r>
            <a:endParaRPr lang="cs-CZ" sz="1000" dirty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/>
              <a:t> </a:t>
            </a:r>
            <a:r>
              <a:rPr lang="cs-CZ" sz="1000" dirty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401942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Strategy</a:t>
            </a:r>
          </a:p>
          <a:p>
            <a:r>
              <a:rPr lang="en-ZA" sz="1000" dirty="0"/>
              <a:t>Increase value of customer  account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Stars and Milk </a:t>
            </a:r>
            <a:r>
              <a:rPr lang="cs-CZ" sz="1000" b="1" dirty="0">
                <a:solidFill>
                  <a:srgbClr val="FF0000"/>
                </a:solidFill>
              </a:rPr>
              <a:t>C</a:t>
            </a:r>
            <a:r>
              <a:rPr lang="en-ZA" sz="1000" b="1" dirty="0">
                <a:solidFill>
                  <a:srgbClr val="FF0000"/>
                </a:solidFill>
              </a:rPr>
              <a:t>aw</a:t>
            </a:r>
            <a:r>
              <a:rPr lang="cs-CZ" sz="1000" b="1" dirty="0">
                <a:solidFill>
                  <a:srgbClr val="FF0000"/>
                </a:solidFill>
              </a:rPr>
              <a:t>s </a:t>
            </a:r>
            <a:r>
              <a:rPr lang="en-ZA" sz="1000" b="1" dirty="0">
                <a:solidFill>
                  <a:srgbClr val="FF0000"/>
                </a:solidFill>
              </a:rPr>
              <a:t>segments of Boston  </a:t>
            </a:r>
            <a:r>
              <a:rPr lang="cs-CZ" sz="1000" b="1" dirty="0">
                <a:solidFill>
                  <a:srgbClr val="FF0000"/>
                </a:solidFill>
              </a:rPr>
              <a:t>Matrix (8.4.2019)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Stable product portfolio </a:t>
            </a:r>
          </a:p>
          <a:p>
            <a:r>
              <a:rPr lang="en-ZA" sz="1000" dirty="0"/>
              <a:t>New resources generation (higher market share )</a:t>
            </a:r>
            <a:endParaRPr lang="cs-CZ" sz="1000" dirty="0"/>
          </a:p>
          <a:p>
            <a:r>
              <a:rPr lang="cs-CZ" sz="1000" dirty="0"/>
              <a:t>R</a:t>
            </a:r>
            <a:r>
              <a:rPr lang="en-US" sz="1000" dirty="0"/>
              <a:t>&amp;D </a:t>
            </a:r>
            <a:r>
              <a:rPr lang="en-ZA" sz="1000" dirty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Shareholder value</a:t>
            </a:r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Balanced </a:t>
            </a:r>
            <a:r>
              <a:rPr lang="en-ZA" dirty="0" err="1"/>
              <a:t>Scor</a:t>
            </a:r>
            <a:r>
              <a:rPr lang="cs-CZ" dirty="0"/>
              <a:t>e</a:t>
            </a:r>
            <a:r>
              <a:rPr lang="en-ZA" dirty="0"/>
              <a:t>card worksheet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22067" y="6384931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Explanations  </a:t>
            </a:r>
            <a:r>
              <a:rPr lang="en-ZA" sz="900" b="1" dirty="0"/>
              <a:t>:</a:t>
            </a:r>
            <a:r>
              <a:rPr lang="en-ZA" sz="900" dirty="0"/>
              <a:t>  FTL-full truck load, LTL- less than truck load , SPC=statistical process control, </a:t>
            </a:r>
            <a:r>
              <a:rPr lang="en-ZA" sz="900" b="1" dirty="0"/>
              <a:t>EDI=electronic data interchange</a:t>
            </a:r>
            <a:r>
              <a:rPr lang="en-ZA" sz="900" dirty="0"/>
              <a:t>, Cycle time=time/unit=(e.g.7 min/1 customer request)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cs-CZ" sz="900" dirty="0">
                <a:solidFill>
                  <a:srgbClr val="FF0000"/>
                </a:solidFill>
              </a:rPr>
              <a:t>50+80)/2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ZA" sz="3600" dirty="0"/>
              <a:t>Some units for measuring</a:t>
            </a:r>
            <a:r>
              <a:rPr lang="cs-CZ" sz="3600" dirty="0"/>
              <a:t> </a:t>
            </a:r>
            <a:r>
              <a:rPr lang="en-ZA" sz="2000" dirty="0">
                <a:solidFill>
                  <a:srgbClr val="FF0000"/>
                </a:solidFill>
              </a:rPr>
              <a:t>(</a:t>
            </a:r>
            <a:r>
              <a:rPr lang="en-ZA" sz="2000" b="1" dirty="0">
                <a:solidFill>
                  <a:srgbClr val="FF0000"/>
                </a:solidFill>
              </a:rPr>
              <a:t>home study- intro I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Will be presented later in sections such as 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Little´s law (</a:t>
            </a:r>
            <a:r>
              <a:rPr lang="cs-CZ" sz="2400" dirty="0">
                <a:solidFill>
                  <a:srgbClr val="0070C0"/>
                </a:solidFill>
              </a:rPr>
              <a:t>WIP=</a:t>
            </a:r>
            <a:r>
              <a:rPr lang="en-US" sz="2400" dirty="0">
                <a:solidFill>
                  <a:srgbClr val="0070C0"/>
                </a:solidFill>
              </a:rPr>
              <a:t>Throughput</a:t>
            </a:r>
            <a:r>
              <a:rPr lang="cs-CZ" sz="2400" dirty="0">
                <a:solidFill>
                  <a:srgbClr val="0070C0"/>
                </a:solidFill>
              </a:rPr>
              <a:t> *LT) – 15.4.2019 </a:t>
            </a:r>
            <a:r>
              <a:rPr lang="en-ZA" sz="2400" dirty="0">
                <a:solidFill>
                  <a:srgbClr val="FF0000"/>
                </a:solidFill>
              </a:rPr>
              <a:t>will be presented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Theory of Constraint…</a:t>
            </a:r>
            <a:r>
              <a:rPr lang="cs-CZ" sz="2800" b="1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was presented</a:t>
            </a:r>
          </a:p>
          <a:p>
            <a:r>
              <a:rPr lang="en-US" sz="2800" b="1" dirty="0" err="1"/>
              <a:t>Takt</a:t>
            </a:r>
            <a:r>
              <a:rPr lang="en-US" sz="2800" b="1" dirty="0"/>
              <a:t> Time  (TT) </a:t>
            </a:r>
            <a:r>
              <a:rPr lang="en-US" sz="2400" dirty="0">
                <a:solidFill>
                  <a:srgbClr val="0070C0"/>
                </a:solidFill>
              </a:rPr>
              <a:t>– rhythm in which we have </a:t>
            </a:r>
            <a:r>
              <a:rPr lang="en-US" sz="2400" dirty="0"/>
              <a:t>to produce in order to satisfy customer  demand (demand is 240 toaster ovens and we can produce these in 480 minutes -&gt;TT= 480/240=2</a:t>
            </a:r>
          </a:p>
          <a:p>
            <a:r>
              <a:rPr lang="en-US" sz="2800" b="1" dirty="0"/>
              <a:t>Lead Time (LT) – </a:t>
            </a:r>
            <a:r>
              <a:rPr lang="en-US" sz="2400" dirty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      Bude součástí přednášky týkající se </a:t>
            </a:r>
            <a:r>
              <a:rPr lang="cs-CZ" sz="2400" b="1" i="1" dirty="0" err="1">
                <a:solidFill>
                  <a:srgbClr val="FF0000"/>
                </a:solidFill>
              </a:rPr>
              <a:t>Littlova</a:t>
            </a:r>
            <a:r>
              <a:rPr lang="cs-CZ" sz="2400" b="1" i="1" dirty="0">
                <a:solidFill>
                  <a:srgbClr val="FF0000"/>
                </a:solidFill>
              </a:rPr>
              <a:t> zákona </a:t>
            </a:r>
            <a:endParaRPr lang="en-ZA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outputs and BS</a:t>
            </a:r>
            <a:r>
              <a:rPr lang="cs-CZ" dirty="0"/>
              <a:t>C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ERP MS Dynamics NAV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Based on KPI estimation in %  out</a:t>
            </a:r>
          </a:p>
          <a:p>
            <a:r>
              <a:rPr lang="en-ZA" sz="1200" dirty="0"/>
              <a:t>analysed  company is excellent,</a:t>
            </a:r>
          </a:p>
          <a:p>
            <a:r>
              <a:rPr lang="en-ZA" sz="1200" dirty="0"/>
              <a:t>but on the other hand,  </a:t>
            </a:r>
          </a:p>
          <a:p>
            <a:r>
              <a:rPr lang="en-ZA" sz="1200" dirty="0"/>
              <a:t>collecting money,  credit limit</a:t>
            </a:r>
          </a:p>
          <a:p>
            <a:r>
              <a:rPr lang="en-ZA" sz="1200" dirty="0"/>
              <a:t>and overdue management </a:t>
            </a:r>
          </a:p>
          <a:p>
            <a:r>
              <a:rPr lang="en-ZA" sz="1200" dirty="0"/>
              <a:t>is falling behind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 err="1">
                <a:solidFill>
                  <a:srgbClr val="FF0000"/>
                </a:solidFill>
              </a:rPr>
              <a:t>only</a:t>
            </a:r>
            <a:r>
              <a:rPr lang="cs-CZ" sz="800" dirty="0">
                <a:solidFill>
                  <a:srgbClr val="FF0000"/>
                </a:solidFill>
              </a:rPr>
              <a:t> radar chart</a:t>
            </a:r>
            <a:r>
              <a:rPr lang="cs-CZ" sz="800" dirty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ERP forms related to customer aging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BS  and OM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Project management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Theory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of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constraints</a:t>
            </a:r>
            <a:r>
              <a:rPr lang="cs-CZ" sz="900" dirty="0">
                <a:solidFill>
                  <a:srgbClr val="FF0000"/>
                </a:solidFill>
              </a:rPr>
              <a:t> and </a:t>
            </a:r>
            <a:r>
              <a:rPr lang="cs-CZ" sz="900" b="1" dirty="0" err="1">
                <a:solidFill>
                  <a:srgbClr val="FF0000"/>
                </a:solidFill>
              </a:rPr>
              <a:t>Thinking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Tools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87440" y="4152660"/>
            <a:ext cx="85548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Critical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Drum</a:t>
            </a:r>
            <a:r>
              <a:rPr lang="cs-CZ" sz="900" dirty="0">
                <a:solidFill>
                  <a:srgbClr val="FF0000"/>
                </a:solidFill>
              </a:rPr>
              <a:t> –</a:t>
            </a:r>
            <a:r>
              <a:rPr lang="cs-CZ" sz="900" dirty="0" err="1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MRP-MRP-II,JIT,APS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Linear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Cutting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Total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quality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Pareto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</a:t>
            </a:r>
            <a:r>
              <a:rPr lang="cs-CZ" sz="900" dirty="0">
                <a:solidFill>
                  <a:srgbClr val="FF0000"/>
                </a:solidFill>
              </a:rPr>
              <a:t>  </a:t>
            </a:r>
            <a:r>
              <a:rPr lang="cs-CZ" sz="900" dirty="0" err="1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Little´s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Boston Matrix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Gartner</a:t>
            </a:r>
            <a:r>
              <a:rPr lang="cs-CZ" sz="900" dirty="0">
                <a:solidFill>
                  <a:srgbClr val="FF0000"/>
                </a:solidFill>
              </a:rPr>
              <a:t> QM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CONWIP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EOQ, ABC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Decision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 err="1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Business </a:t>
            </a:r>
            <a:r>
              <a:rPr lang="cs-CZ" sz="900" dirty="0" err="1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Yield</a:t>
            </a:r>
            <a:r>
              <a:rPr lang="cs-CZ" sz="900" dirty="0">
                <a:solidFill>
                  <a:srgbClr val="FF0000"/>
                </a:solidFill>
              </a:rPr>
              <a:t> management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Prospect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5692798" y="4510148"/>
            <a:ext cx="216024" cy="991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1801278" y="3284984"/>
            <a:ext cx="17843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15181" y="328362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Úloha 1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486716" y="5570829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Úloha 1</a:t>
            </a: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Strategické iniciativy </a:t>
            </a:r>
            <a:br>
              <a:rPr lang="cs-CZ" dirty="0"/>
            </a:br>
            <a:r>
              <a:rPr lang="cs-CZ" sz="1300" dirty="0"/>
              <a:t>(dolní dvě BSC vrstvy mají zde definovaný Cíl- Měření- Záměr- Akční program)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Poměr  WIN/LOST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Akční</a:t>
            </a:r>
          </a:p>
          <a:p>
            <a:pPr algn="ctr"/>
            <a:r>
              <a:rPr lang="cs-CZ" sz="1200" b="1" dirty="0"/>
              <a:t>program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Marketingové</a:t>
            </a:r>
          </a:p>
          <a:p>
            <a:r>
              <a:rPr lang="cs-CZ" sz="1000" dirty="0"/>
              <a:t> dovednosti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% dovedností</a:t>
            </a:r>
          </a:p>
          <a:p>
            <a:r>
              <a:rPr lang="cs-CZ" sz="1000" dirty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Do 100% -rok</a:t>
            </a:r>
          </a:p>
          <a:p>
            <a:r>
              <a:rPr lang="cs-CZ" sz="1000" dirty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Školení</a:t>
            </a:r>
          </a:p>
          <a:p>
            <a:r>
              <a:rPr lang="cs-CZ" sz="1000" dirty="0"/>
              <a:t>Nový SW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Udržet si </a:t>
            </a:r>
          </a:p>
          <a:p>
            <a:r>
              <a:rPr lang="cs-CZ" sz="1000" dirty="0"/>
              <a:t>zákazníky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Zvětšit podíl</a:t>
            </a:r>
          </a:p>
          <a:p>
            <a:r>
              <a:rPr lang="cs-CZ" sz="1000" dirty="0"/>
              <a:t>  na trhu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Poměr WIN/LOST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Počet  problémů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 50 % - 2 roky</a:t>
            </a:r>
          </a:p>
          <a:p>
            <a:r>
              <a:rPr lang="cs-CZ" sz="1000" dirty="0"/>
              <a:t>    (snížení)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Počet nových</a:t>
            </a:r>
          </a:p>
          <a:p>
            <a:r>
              <a:rPr lang="cs-CZ" sz="1000" dirty="0"/>
              <a:t>klientů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 100 % - 2 roky</a:t>
            </a:r>
          </a:p>
          <a:p>
            <a:r>
              <a:rPr lang="cs-CZ" sz="1000" dirty="0"/>
              <a:t>     (zvýšení)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Program </a:t>
            </a:r>
          </a:p>
          <a:p>
            <a:r>
              <a:rPr lang="cs-CZ" sz="1000" dirty="0"/>
              <a:t>cíleného</a:t>
            </a:r>
          </a:p>
          <a:p>
            <a:r>
              <a:rPr lang="cs-CZ" sz="1000" dirty="0"/>
              <a:t>marketingu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Podpora</a:t>
            </a:r>
          </a:p>
          <a:p>
            <a:r>
              <a:rPr lang="cs-CZ" sz="1000" dirty="0"/>
              <a:t>   image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  Akční </a:t>
            </a:r>
          </a:p>
          <a:p>
            <a:r>
              <a:rPr lang="cs-CZ" sz="1000" dirty="0"/>
              <a:t>prodeje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Růst prodeje</a:t>
            </a: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Růst marží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Spokojení akcionáři</a:t>
            </a: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Tabulka jako podklad pro konstrukci grafu JSS (FRT</a:t>
            </a:r>
            <a:r>
              <a:rPr lang="cs-CZ" altLang="cs-CZ" sz="2400" dirty="0">
                <a:sym typeface="Wingdings" panose="05000000000000000000" pitchFamily="2" charset="2"/>
              </a:rPr>
              <a:t>BSC)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a eliminaci nepotřebných aktivit</a:t>
            </a:r>
            <a:br>
              <a:rPr lang="cs-CZ" altLang="cs-CZ" sz="2400" dirty="0"/>
            </a:br>
            <a:r>
              <a:rPr lang="cs-CZ" altLang="cs-CZ" sz="2400" dirty="0"/>
              <a:t>(obdoba postupu </a:t>
            </a:r>
            <a:r>
              <a:rPr lang="cs-CZ" altLang="cs-CZ" sz="2400"/>
              <a:t>při zavádění </a:t>
            </a:r>
            <a:r>
              <a:rPr lang="cs-CZ" altLang="cs-CZ" sz="2400" b="1" dirty="0"/>
              <a:t>štíhlé výro</a:t>
            </a:r>
            <a:r>
              <a:rPr lang="cs-CZ" altLang="cs-CZ" sz="2400" dirty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Výsledný graf po aplikaci JSS (strategická mapa)</a:t>
            </a:r>
            <a:br>
              <a:rPr lang="cs-CZ" altLang="cs-CZ" sz="3200" dirty="0"/>
            </a:br>
            <a:r>
              <a:rPr lang="cs-CZ" altLang="cs-CZ" sz="3200" dirty="0"/>
              <a:t>(transpozice strategických cílů 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611560" y="1772816"/>
            <a:ext cx="7746028" cy="4853557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ovéPole 1"/>
          <p:cNvSpPr txBox="1"/>
          <p:nvPr/>
        </p:nvSpPr>
        <p:spPr>
          <a:xfrm>
            <a:off x="3191942" y="1360316"/>
            <a:ext cx="276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Klíčová obrazovka pro Úlohu 2</a:t>
            </a: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 mapa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01DCC-222D-4BC2-8C24-E9CBC15B38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Standardní BSC oblasti</a:t>
            </a:r>
          </a:p>
          <a:p>
            <a:pPr lvl="1"/>
            <a:r>
              <a:rPr lang="cs-CZ" dirty="0"/>
              <a:t>Finanční</a:t>
            </a:r>
          </a:p>
          <a:p>
            <a:pPr lvl="1"/>
            <a:r>
              <a:rPr lang="cs-CZ" dirty="0"/>
              <a:t>Zákaznická</a:t>
            </a:r>
          </a:p>
          <a:p>
            <a:pPr lvl="1"/>
            <a:r>
              <a:rPr lang="cs-CZ" dirty="0"/>
              <a:t>Procesní</a:t>
            </a:r>
          </a:p>
          <a:p>
            <a:pPr lvl="1"/>
            <a:r>
              <a:rPr lang="cs-CZ" dirty="0"/>
              <a:t>Učení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Kvalita výuky</a:t>
            </a:r>
          </a:p>
          <a:p>
            <a:pPr lvl="1"/>
            <a:r>
              <a:rPr lang="cs-CZ" dirty="0"/>
              <a:t>Studenti </a:t>
            </a:r>
          </a:p>
          <a:p>
            <a:pPr lvl="1"/>
            <a:r>
              <a:rPr lang="cs-CZ" dirty="0"/>
              <a:t>Způsoby využívání  nástrojů a metod</a:t>
            </a:r>
          </a:p>
          <a:p>
            <a:pPr lvl="1"/>
            <a:r>
              <a:rPr lang="cs-CZ" dirty="0"/>
              <a:t>Nástroje, metody, učitelé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Balanced Scorecard and continuum of value</a:t>
            </a:r>
            <a:r>
              <a:rPr lang="cs-CZ" sz="2800" b="1" dirty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Mission</a:t>
            </a:r>
            <a:r>
              <a:rPr lang="en-ZA" dirty="0"/>
              <a:t> – why we exist</a:t>
            </a:r>
            <a:r>
              <a:rPr lang="cs-CZ" b="1" dirty="0"/>
              <a:t>= </a:t>
            </a:r>
            <a:r>
              <a:rPr lang="cs-CZ" sz="1200" b="1" dirty="0"/>
              <a:t>proč existujeme</a:t>
            </a:r>
            <a:endParaRPr lang="en-ZA" sz="1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Values</a:t>
            </a:r>
            <a:r>
              <a:rPr lang="en-ZA" dirty="0"/>
              <a:t> – what is important to us</a:t>
            </a:r>
            <a:r>
              <a:rPr lang="cs-CZ" dirty="0"/>
              <a:t>- </a:t>
            </a:r>
            <a:r>
              <a:rPr lang="cs-CZ" sz="1200" b="1" dirty="0"/>
              <a:t>co je důležité</a:t>
            </a:r>
            <a:endParaRPr lang="en-ZA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 – what we want t</a:t>
            </a:r>
            <a:r>
              <a:rPr lang="cs-CZ" dirty="0"/>
              <a:t>o</a:t>
            </a:r>
            <a:r>
              <a:rPr lang="en-US" dirty="0"/>
              <a:t> be</a:t>
            </a:r>
            <a:r>
              <a:rPr lang="cs-CZ" dirty="0"/>
              <a:t>- </a:t>
            </a:r>
            <a:r>
              <a:rPr lang="cs-CZ" sz="1200" b="1" dirty="0"/>
              <a:t>kam jdeme</a:t>
            </a:r>
            <a:endParaRPr lang="en-US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</a:t>
            </a:r>
            <a:r>
              <a:rPr lang="en-ZA" dirty="0"/>
              <a:t> – our game plan </a:t>
            </a:r>
            <a:r>
              <a:rPr lang="cs-CZ" dirty="0"/>
              <a:t>– </a:t>
            </a:r>
            <a:r>
              <a:rPr lang="cs-CZ" sz="1200" b="1" dirty="0"/>
              <a:t>strategie postupu</a:t>
            </a:r>
            <a:endParaRPr lang="en-ZA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 map </a:t>
            </a:r>
            <a:r>
              <a:rPr lang="cs-CZ" dirty="0"/>
              <a:t>– </a:t>
            </a:r>
            <a:r>
              <a:rPr lang="en-ZA" dirty="0"/>
              <a:t>translate to strategy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Balanced scorecard </a:t>
            </a:r>
            <a:r>
              <a:rPr lang="cs-CZ" dirty="0"/>
              <a:t>– </a:t>
            </a:r>
            <a:r>
              <a:rPr lang="en-ZA" dirty="0"/>
              <a:t>measure and focus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next</a:t>
            </a:r>
            <a:r>
              <a:rPr lang="cs-CZ" sz="1600" dirty="0"/>
              <a:t> show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63688" y="58052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 mapa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01DCC-222D-4BC2-8C24-E9CBC15B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972815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 </a:t>
            </a:r>
            <a:r>
              <a:rPr lang="cs-CZ" sz="1900" b="1" dirty="0"/>
              <a:t>Varianta BSC (Úloha 2)</a:t>
            </a:r>
          </a:p>
          <a:p>
            <a:pPr lvl="1"/>
            <a:r>
              <a:rPr lang="cs-CZ" sz="1900" b="1" dirty="0">
                <a:solidFill>
                  <a:srgbClr val="0070C0"/>
                </a:solidFill>
              </a:rPr>
              <a:t>Kvalita výuky</a:t>
            </a:r>
          </a:p>
          <a:p>
            <a:pPr lvl="1"/>
            <a:r>
              <a:rPr lang="cs-CZ" sz="1900" dirty="0">
                <a:solidFill>
                  <a:srgbClr val="00B050"/>
                </a:solidFill>
              </a:rPr>
              <a:t>Studenti </a:t>
            </a:r>
          </a:p>
          <a:p>
            <a:pPr lvl="1"/>
            <a:r>
              <a:rPr lang="cs-CZ" sz="1900" dirty="0">
                <a:solidFill>
                  <a:srgbClr val="FF0000"/>
                </a:solidFill>
              </a:rPr>
              <a:t>Způsoby využívání  nástrojů a metod</a:t>
            </a:r>
          </a:p>
          <a:p>
            <a:pPr lvl="1"/>
            <a:r>
              <a:rPr lang="cs-CZ" sz="1900" b="1" dirty="0">
                <a:solidFill>
                  <a:srgbClr val="7030A0"/>
                </a:solidFill>
              </a:rPr>
              <a:t>Nástroje, metody, učitelé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Výsledky </a:t>
            </a:r>
            <a:r>
              <a:rPr lang="cs-CZ" dirty="0" smtClean="0">
                <a:solidFill>
                  <a:srgbClr val="0070C0"/>
                </a:solidFill>
              </a:rPr>
              <a:t>testů-kvalita výuky</a:t>
            </a:r>
            <a:endParaRPr lang="cs-CZ" dirty="0">
              <a:solidFill>
                <a:srgbClr val="0070C0"/>
              </a:solidFill>
            </a:endParaRPr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dirty="0"/>
              <a:t>dobrá informovanost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dirty="0"/>
              <a:t>kvalitní studijní </a:t>
            </a:r>
            <a:r>
              <a:rPr lang="cs-CZ" dirty="0" smtClean="0"/>
              <a:t>materiály</a:t>
            </a:r>
            <a:endParaRPr lang="cs-CZ" dirty="0"/>
          </a:p>
          <a:p>
            <a:pPr lvl="2"/>
            <a:r>
              <a:rPr lang="cs-CZ" dirty="0"/>
              <a:t>Interaktivní osnovy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SW </a:t>
            </a:r>
            <a:r>
              <a:rPr lang="cs-CZ" dirty="0" smtClean="0">
                <a:solidFill>
                  <a:srgbClr val="7030A0"/>
                </a:solidFill>
              </a:rPr>
              <a:t>nástroje, metody, učitelé</a:t>
            </a:r>
            <a:endParaRPr lang="cs-CZ" dirty="0">
              <a:solidFill>
                <a:srgbClr val="7030A0"/>
              </a:solidFill>
            </a:endParaRP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dirty="0"/>
              <a:t>MS </a:t>
            </a:r>
            <a:r>
              <a:rPr lang="cs-CZ" dirty="0" err="1"/>
              <a:t>Teams</a:t>
            </a:r>
            <a:endParaRPr lang="cs-CZ" dirty="0"/>
          </a:p>
          <a:p>
            <a:pPr lvl="3"/>
            <a:r>
              <a:rPr lang="cs-CZ" dirty="0"/>
              <a:t>Zoom </a:t>
            </a:r>
            <a:r>
              <a:rPr lang="cs-CZ" dirty="0" smtClean="0"/>
              <a:t>meeting</a:t>
            </a:r>
          </a:p>
          <a:p>
            <a:pPr lvl="3"/>
            <a:r>
              <a:rPr lang="cs-CZ" dirty="0" smtClean="0"/>
              <a:t>Učitelé (lidský kapitál)</a:t>
            </a:r>
            <a:endParaRPr lang="cs-CZ" dirty="0"/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6494AA-3A1A-4304-A0CD-CD54CB1C56AB}"/>
              </a:ext>
            </a:extLst>
          </p:cNvPr>
          <p:cNvSpPr/>
          <p:nvPr/>
        </p:nvSpPr>
        <p:spPr>
          <a:xfrm>
            <a:off x="899592" y="2877570"/>
            <a:ext cx="3456384" cy="69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18AB9E-B4FF-4469-8270-5F50089ECFF8}"/>
              </a:ext>
            </a:extLst>
          </p:cNvPr>
          <p:cNvSpPr/>
          <p:nvPr/>
        </p:nvSpPr>
        <p:spPr>
          <a:xfrm>
            <a:off x="899592" y="3747936"/>
            <a:ext cx="3456384" cy="7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818322-21B0-489F-8713-A96C44651624}"/>
              </a:ext>
            </a:extLst>
          </p:cNvPr>
          <p:cNvSpPr/>
          <p:nvPr/>
        </p:nvSpPr>
        <p:spPr>
          <a:xfrm>
            <a:off x="899592" y="4718320"/>
            <a:ext cx="3456384" cy="654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7CB6C6-4AC4-43B5-B1E3-9E037AABCDC7}"/>
              </a:ext>
            </a:extLst>
          </p:cNvPr>
          <p:cNvSpPr/>
          <p:nvPr/>
        </p:nvSpPr>
        <p:spPr>
          <a:xfrm>
            <a:off x="908084" y="5582416"/>
            <a:ext cx="3456383" cy="761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F0A1699-A602-448D-A8A4-BC3F15056B64}"/>
              </a:ext>
            </a:extLst>
          </p:cNvPr>
          <p:cNvSpPr/>
          <p:nvPr/>
        </p:nvSpPr>
        <p:spPr>
          <a:xfrm>
            <a:off x="1547664" y="5838561"/>
            <a:ext cx="1584176" cy="287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Interativní</a:t>
            </a:r>
            <a:r>
              <a:rPr lang="cs-CZ" sz="1400" dirty="0">
                <a:solidFill>
                  <a:schemeClr val="tx1"/>
                </a:solidFill>
              </a:rPr>
              <a:t> osnova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3531EDD-C598-4F73-AAE3-8F5A876E21E0}"/>
              </a:ext>
            </a:extLst>
          </p:cNvPr>
          <p:cNvSpPr/>
          <p:nvPr/>
        </p:nvSpPr>
        <p:spPr>
          <a:xfrm>
            <a:off x="1331640" y="4901967"/>
            <a:ext cx="2808312" cy="287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Všechny materiály </a:t>
            </a:r>
            <a:r>
              <a:rPr lang="cs-CZ" sz="1050" dirty="0" smtClean="0">
                <a:solidFill>
                  <a:schemeClr val="tx1"/>
                </a:solidFill>
              </a:rPr>
              <a:t>přehledně </a:t>
            </a:r>
            <a:r>
              <a:rPr lang="cs-CZ" sz="1050" dirty="0">
                <a:solidFill>
                  <a:schemeClr val="tx1"/>
                </a:solidFill>
              </a:rPr>
              <a:t>na jenom místě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28292F9-CF95-4FDE-8B7A-B152A8FCFBE8}"/>
              </a:ext>
            </a:extLst>
          </p:cNvPr>
          <p:cNvSpPr/>
          <p:nvPr/>
        </p:nvSpPr>
        <p:spPr>
          <a:xfrm>
            <a:off x="1232119" y="4021558"/>
            <a:ext cx="2808312" cy="343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Kvalitní informace  o učivu a úkolech</a:t>
            </a:r>
          </a:p>
          <a:p>
            <a:pPr algn="ctr"/>
            <a:r>
              <a:rPr lang="cs-CZ" sz="1050" dirty="0">
                <a:solidFill>
                  <a:schemeClr val="tx1"/>
                </a:solidFill>
              </a:rPr>
              <a:t>a jejich </a:t>
            </a:r>
            <a:r>
              <a:rPr lang="cs-CZ" sz="1050" dirty="0" smtClean="0">
                <a:solidFill>
                  <a:schemeClr val="tx1"/>
                </a:solidFill>
              </a:rPr>
              <a:t>rychlá </a:t>
            </a:r>
            <a:r>
              <a:rPr lang="cs-CZ" sz="1050" dirty="0">
                <a:solidFill>
                  <a:schemeClr val="tx1"/>
                </a:solidFill>
              </a:rPr>
              <a:t>dostupnost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E1C48FD-CA2C-46CA-AD42-CC19371DEC3F}"/>
              </a:ext>
            </a:extLst>
          </p:cNvPr>
          <p:cNvSpPr/>
          <p:nvPr/>
        </p:nvSpPr>
        <p:spPr>
          <a:xfrm>
            <a:off x="1315053" y="2996952"/>
            <a:ext cx="2725377" cy="43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Kvalitní výsledky zkoušek stojících na jasných otázkách a odevzdaných úkolech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118A732-30D5-4184-AFF3-AADBC063C6E0}"/>
              </a:ext>
            </a:extLst>
          </p:cNvPr>
          <p:cNvCxnSpPr>
            <a:stCxn id="4" idx="0"/>
          </p:cNvCxnSpPr>
          <p:nvPr/>
        </p:nvCxnSpPr>
        <p:spPr>
          <a:xfrm flipV="1">
            <a:off x="2339752" y="5189569"/>
            <a:ext cx="0" cy="648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4236E97-FBB3-4C7D-AFDF-5A2AF720E56D}"/>
              </a:ext>
            </a:extLst>
          </p:cNvPr>
          <p:cNvCxnSpPr>
            <a:cxnSpLocks/>
          </p:cNvCxnSpPr>
          <p:nvPr/>
        </p:nvCxnSpPr>
        <p:spPr>
          <a:xfrm flipV="1">
            <a:off x="2339752" y="4365103"/>
            <a:ext cx="0" cy="541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5959DA1-9869-4B60-B84F-5A254F20E8DB}"/>
              </a:ext>
            </a:extLst>
          </p:cNvPr>
          <p:cNvCxnSpPr>
            <a:cxnSpLocks/>
          </p:cNvCxnSpPr>
          <p:nvPr/>
        </p:nvCxnSpPr>
        <p:spPr>
          <a:xfrm flipV="1">
            <a:off x="2339752" y="3427038"/>
            <a:ext cx="0" cy="594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533116C-42C5-4304-A260-8F8C2BE28A5D}"/>
              </a:ext>
            </a:extLst>
          </p:cNvPr>
          <p:cNvSpPr txBox="1"/>
          <p:nvPr/>
        </p:nvSpPr>
        <p:spPr>
          <a:xfrm>
            <a:off x="908084" y="6382308"/>
            <a:ext cx="413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Inspirativní strategická mapa ze čtyřmi cíli.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4366526" y="1979875"/>
            <a:ext cx="841578" cy="120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4357226" y="2572109"/>
            <a:ext cx="859312" cy="158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4385677" y="3704663"/>
            <a:ext cx="838519" cy="1270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4402475" y="4465297"/>
            <a:ext cx="845110" cy="1320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C2E34-ED37-46A6-8C17-92BEDE0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Jak dosáhnout vybraných strategických cílů 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71FB3-08E6-4182-9354-F312186C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Popis překážek (CRT) – příklady UDE </a:t>
            </a:r>
          </a:p>
          <a:p>
            <a:pPr marL="0" indent="0">
              <a:buNone/>
            </a:pPr>
            <a:r>
              <a:rPr lang="cs-CZ" sz="1900" i="1" dirty="0"/>
              <a:t>       (</a:t>
            </a:r>
            <a:r>
              <a:rPr lang="cs-CZ" sz="1900" dirty="0"/>
              <a:t>náhodný výběr, který nemusí sloužit k vytvoření konkrétního CRT) </a:t>
            </a:r>
          </a:p>
          <a:p>
            <a:pPr marL="400050" lvl="1" indent="0">
              <a:buNone/>
            </a:pPr>
            <a:r>
              <a:rPr lang="cs-CZ" dirty="0"/>
              <a:t> - neznalost implementace SW nástrojů</a:t>
            </a:r>
          </a:p>
          <a:p>
            <a:pPr marL="400050" lvl="1" indent="0">
              <a:buNone/>
            </a:pPr>
            <a:r>
              <a:rPr lang="cs-CZ" dirty="0"/>
              <a:t> - složité ovládání </a:t>
            </a:r>
          </a:p>
          <a:p>
            <a:pPr marL="400050" lvl="1" indent="0">
              <a:buNone/>
            </a:pPr>
            <a:r>
              <a:rPr lang="cs-CZ" dirty="0"/>
              <a:t> - nutnost používat licence </a:t>
            </a:r>
          </a:p>
          <a:p>
            <a:pPr marL="400050" lvl="1" indent="0">
              <a:buNone/>
            </a:pPr>
            <a:r>
              <a:rPr lang="cs-CZ" dirty="0"/>
              <a:t> - nekvalitní připojení k síti </a:t>
            </a:r>
          </a:p>
          <a:p>
            <a:pPr marL="400050" lvl="1" indent="0">
              <a:buNone/>
            </a:pPr>
            <a:r>
              <a:rPr lang="cs-CZ" dirty="0"/>
              <a:t> - starší verze operačních systémů</a:t>
            </a:r>
          </a:p>
          <a:p>
            <a:pPr marL="400050" lvl="1" indent="0">
              <a:buNone/>
            </a:pPr>
            <a:r>
              <a:rPr lang="cs-CZ" dirty="0"/>
              <a:t> - nedostatek literárních  zdrojů </a:t>
            </a:r>
          </a:p>
          <a:p>
            <a:pPr marL="400050" lvl="1" indent="0">
              <a:buNone/>
            </a:pPr>
            <a:r>
              <a:rPr lang="cs-CZ" dirty="0"/>
              <a:t> - špatná informovanost o zkouškách a termínech</a:t>
            </a:r>
          </a:p>
          <a:p>
            <a:pPr marL="400050" lvl="1" indent="0">
              <a:buNone/>
            </a:pPr>
            <a:r>
              <a:rPr lang="cs-CZ" dirty="0"/>
              <a:t> - nesprávně strukturované materiály </a:t>
            </a:r>
          </a:p>
          <a:p>
            <a:pPr marL="400050" lvl="1" indent="0">
              <a:buNone/>
            </a:pPr>
            <a:r>
              <a:rPr lang="cs-CZ" dirty="0"/>
              <a:t> - špatně nastavené komunikační protokoly  (desítky obdobných     </a:t>
            </a:r>
            <a:r>
              <a:rPr lang="cs-CZ" dirty="0" smtClean="0"/>
              <a:t>dotazů </a:t>
            </a:r>
            <a:r>
              <a:rPr lang="cs-CZ" dirty="0"/>
              <a:t>podávaných e-mailem studenty jednomu vyučujícímu) </a:t>
            </a:r>
          </a:p>
          <a:p>
            <a:pPr marL="400050" lvl="1" indent="0">
              <a:buNone/>
            </a:pPr>
            <a:r>
              <a:rPr lang="cs-CZ" dirty="0"/>
              <a:t>     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      </a:t>
            </a:r>
          </a:p>
          <a:p>
            <a:pPr marL="40005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C2E34-ED37-46A6-8C17-92BEDE0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Jak dosáhnout vybraných strategických cílů 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71FB3-08E6-4182-9354-F312186C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Popis žádoucích efektů – příklady DE 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           (náhodný výběr, který nemusí sloužit k vytvoření konkrétního FRT) </a:t>
            </a:r>
          </a:p>
          <a:p>
            <a:pPr lvl="1" indent="-342900"/>
            <a:r>
              <a:rPr lang="cs-CZ" dirty="0"/>
              <a:t>SW nástroje jsou dostupné jak na straně studenstva tak  na  straně profesorského sboru  (SKYPE, MS Dynamics NAV, interaktivní osnova i  když jde o jednosměrné předávání informací) ) </a:t>
            </a:r>
          </a:p>
          <a:p>
            <a:pPr lvl="1" indent="-342900"/>
            <a:r>
              <a:rPr lang="cs-CZ" dirty="0"/>
              <a:t>rychlá reakce na požadavky studentů </a:t>
            </a:r>
          </a:p>
          <a:p>
            <a:pPr lvl="1" indent="-342900"/>
            <a:r>
              <a:rPr lang="cs-CZ" dirty="0"/>
              <a:t>synergie písemných zdrojů (Word, knihy, internet, PWP) </a:t>
            </a:r>
          </a:p>
          <a:p>
            <a:pPr lvl="1" indent="-342900"/>
            <a:r>
              <a:rPr lang="cs-CZ" dirty="0"/>
              <a:t>s  on-line přenáškami </a:t>
            </a:r>
          </a:p>
          <a:p>
            <a:pPr lvl="1" indent="-342900"/>
            <a:r>
              <a:rPr lang="cs-CZ" dirty="0"/>
              <a:t>kvalitní plánování </a:t>
            </a:r>
          </a:p>
          <a:p>
            <a:pPr lvl="1" indent="-342900"/>
            <a:r>
              <a:rPr lang="cs-CZ" dirty="0"/>
              <a:t>flexibilita obou stran (vyučující i studenti) </a:t>
            </a:r>
          </a:p>
          <a:p>
            <a:pPr lvl="1" indent="-342900"/>
            <a:r>
              <a:rPr lang="cs-CZ" dirty="0"/>
              <a:t>adaptabilita obou stran na nové podmínky </a:t>
            </a:r>
          </a:p>
          <a:p>
            <a:pPr lvl="1" indent="-342900"/>
            <a:r>
              <a:rPr lang="cs-CZ" dirty="0"/>
              <a:t>studijní dodávané včas a srozumitelnou formou</a:t>
            </a:r>
          </a:p>
          <a:p>
            <a:pPr lvl="1" indent="-342900"/>
            <a:r>
              <a:rPr lang="cs-CZ" dirty="0" smtClean="0"/>
              <a:t>transparentní </a:t>
            </a:r>
            <a:r>
              <a:rPr lang="cs-CZ" dirty="0"/>
              <a:t>předávání hodnocení  </a:t>
            </a:r>
          </a:p>
          <a:p>
            <a:pPr lvl="1" indent="-342900"/>
            <a:endParaRPr lang="cs-CZ" dirty="0"/>
          </a:p>
          <a:p>
            <a:pPr marL="400050" lvl="1" indent="0">
              <a:buNone/>
            </a:pPr>
            <a:r>
              <a:rPr lang="cs-CZ" dirty="0"/>
              <a:t>  </a:t>
            </a:r>
          </a:p>
          <a:p>
            <a:pPr marL="400050" lvl="1" indent="0">
              <a:buNone/>
            </a:pPr>
            <a:r>
              <a:rPr lang="cs-CZ" dirty="0"/>
              <a:t>     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      </a:t>
            </a:r>
          </a:p>
          <a:p>
            <a:pPr marL="40005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Strategická  mapa a FRT </a:t>
            </a:r>
            <a:br>
              <a:rPr lang="cs-CZ" dirty="0"/>
            </a:br>
            <a:r>
              <a:rPr lang="cs-CZ" sz="3100" dirty="0">
                <a:solidFill>
                  <a:srgbClr val="FF0000"/>
                </a:solidFill>
              </a:rPr>
              <a:t>(jak dosáhnout stanoveného cíle)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Výsledky </a:t>
            </a:r>
            <a:r>
              <a:rPr lang="cs-CZ" dirty="0" smtClean="0"/>
              <a:t>testů, kvalita výuky</a:t>
            </a:r>
            <a:endParaRPr lang="cs-CZ" dirty="0"/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/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b="1" i="1" dirty="0">
                <a:solidFill>
                  <a:srgbClr val="FF0000"/>
                </a:solidFill>
              </a:rPr>
              <a:t>dobrá informovanost   - FRT - 3 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/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b="1" i="1" dirty="0">
                <a:solidFill>
                  <a:srgbClr val="FF0000"/>
                </a:solidFill>
              </a:rPr>
              <a:t>kvalitní studijní materiály – FRT 2</a:t>
            </a:r>
          </a:p>
          <a:p>
            <a:pPr lvl="2"/>
            <a:r>
              <a:rPr lang="cs-CZ" dirty="0"/>
              <a:t>Interaktivní osnovy</a:t>
            </a:r>
          </a:p>
          <a:p>
            <a:pPr lvl="1"/>
            <a:r>
              <a:rPr lang="cs-CZ" dirty="0"/>
              <a:t>SW nástroje</a:t>
            </a: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b="1" i="1" dirty="0">
                <a:solidFill>
                  <a:srgbClr val="FF0000"/>
                </a:solidFill>
              </a:rPr>
              <a:t>MS </a:t>
            </a:r>
            <a:r>
              <a:rPr lang="cs-CZ" b="1" i="1" dirty="0" err="1">
                <a:solidFill>
                  <a:srgbClr val="FF0000"/>
                </a:solidFill>
              </a:rPr>
              <a:t>Teams</a:t>
            </a:r>
            <a:r>
              <a:rPr lang="cs-CZ" b="1" i="1" dirty="0">
                <a:solidFill>
                  <a:srgbClr val="FF0000"/>
                </a:solidFill>
              </a:rPr>
              <a:t> – FRT 1</a:t>
            </a:r>
          </a:p>
          <a:p>
            <a:pPr lvl="3"/>
            <a:r>
              <a:rPr lang="cs-CZ" dirty="0"/>
              <a:t>Zoom meeting</a:t>
            </a:r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FEE780-E1BE-4DF3-9768-6DA62E201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Výsledky </a:t>
            </a:r>
            <a:r>
              <a:rPr lang="cs-CZ" dirty="0" smtClean="0"/>
              <a:t>testů, kvalita výuky</a:t>
            </a:r>
            <a:endParaRPr lang="cs-CZ" dirty="0"/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/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dirty="0"/>
              <a:t>dobrá informovanost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/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dirty="0"/>
              <a:t>kvalitní studijní </a:t>
            </a:r>
            <a:r>
              <a:rPr lang="cs-CZ" dirty="0" smtClean="0"/>
              <a:t>materiály</a:t>
            </a:r>
            <a:endParaRPr lang="cs-CZ" dirty="0"/>
          </a:p>
          <a:p>
            <a:pPr lvl="2"/>
            <a:r>
              <a:rPr lang="cs-CZ" dirty="0"/>
              <a:t>Interaktivní osnovy</a:t>
            </a:r>
          </a:p>
          <a:p>
            <a:pPr lvl="2"/>
            <a:r>
              <a:rPr lang="cs-CZ" dirty="0"/>
              <a:t>SW nástroje</a:t>
            </a: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dirty="0"/>
              <a:t>MS </a:t>
            </a:r>
            <a:r>
              <a:rPr lang="cs-CZ" dirty="0" err="1"/>
              <a:t>Teams</a:t>
            </a:r>
            <a:endParaRPr lang="cs-CZ" dirty="0"/>
          </a:p>
          <a:p>
            <a:pPr lvl="3"/>
            <a:r>
              <a:rPr lang="cs-CZ" dirty="0"/>
              <a:t>Zoom meeting</a:t>
            </a:r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AF7C4A-783E-4F69-AEB2-7C41692EDB2C}"/>
              </a:ext>
            </a:extLst>
          </p:cNvPr>
          <p:cNvSpPr txBox="1"/>
          <p:nvPr/>
        </p:nvSpPr>
        <p:spPr>
          <a:xfrm>
            <a:off x="741246" y="5937031"/>
            <a:ext cx="766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Studenti s pro Úlohu 2 </a:t>
            </a:r>
            <a:r>
              <a:rPr lang="cs-CZ" sz="1400" b="1" dirty="0" smtClean="0">
                <a:solidFill>
                  <a:srgbClr val="0070C0"/>
                </a:solidFill>
              </a:rPr>
              <a:t>vyberou pouze jeden </a:t>
            </a:r>
            <a:r>
              <a:rPr lang="cs-CZ" sz="1400" b="1" dirty="0">
                <a:solidFill>
                  <a:srgbClr val="0070C0"/>
                </a:solidFill>
              </a:rPr>
              <a:t>FTR a jeden CRT, které budou  navázané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na </a:t>
            </a:r>
            <a:r>
              <a:rPr lang="cs-CZ" sz="1400" b="1" dirty="0">
                <a:solidFill>
                  <a:srgbClr val="0070C0"/>
                </a:solidFill>
              </a:rPr>
              <a:t>jeden nebo </a:t>
            </a:r>
            <a:r>
              <a:rPr lang="cs-CZ" sz="1400" b="1" dirty="0" smtClean="0">
                <a:solidFill>
                  <a:srgbClr val="0070C0"/>
                </a:solidFill>
              </a:rPr>
              <a:t>možná i více </a:t>
            </a:r>
            <a:r>
              <a:rPr lang="cs-CZ" sz="1400" b="1" dirty="0">
                <a:solidFill>
                  <a:srgbClr val="0070C0"/>
                </a:solidFill>
              </a:rPr>
              <a:t>strategických </a:t>
            </a:r>
            <a:r>
              <a:rPr lang="cs-CZ" sz="1400" b="1" dirty="0" smtClean="0">
                <a:solidFill>
                  <a:srgbClr val="0070C0"/>
                </a:solidFill>
              </a:rPr>
              <a:t>cílů. Zde jsem uvedl pro inspiraci tři možnosti (FRT1-FT3)</a:t>
            </a:r>
            <a:r>
              <a:rPr lang="cs-CZ" b="1" dirty="0" smtClean="0">
                <a:solidFill>
                  <a:srgbClr val="0070C0"/>
                </a:solidFill>
              </a:rPr>
              <a:t>.   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Grafický nástin řešení (BSC-CRE-EC-FRT) </a:t>
            </a:r>
            <a:endParaRPr lang="cs-CZ" sz="32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6494AA-3A1A-4304-A0CD-CD54CB1C56AB}"/>
              </a:ext>
            </a:extLst>
          </p:cNvPr>
          <p:cNvSpPr/>
          <p:nvPr/>
        </p:nvSpPr>
        <p:spPr>
          <a:xfrm>
            <a:off x="912334" y="2892256"/>
            <a:ext cx="3456384" cy="69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B18AB9E-B4FF-4469-8270-5F50089ECFF8}"/>
              </a:ext>
            </a:extLst>
          </p:cNvPr>
          <p:cNvSpPr/>
          <p:nvPr/>
        </p:nvSpPr>
        <p:spPr>
          <a:xfrm>
            <a:off x="899592" y="3747936"/>
            <a:ext cx="3456384" cy="7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7818322-21B0-489F-8713-A96C44651624}"/>
              </a:ext>
            </a:extLst>
          </p:cNvPr>
          <p:cNvSpPr/>
          <p:nvPr/>
        </p:nvSpPr>
        <p:spPr>
          <a:xfrm>
            <a:off x="949896" y="4734871"/>
            <a:ext cx="3456384" cy="654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7CB6C6-4AC4-43B5-B1E3-9E037AABCDC7}"/>
              </a:ext>
            </a:extLst>
          </p:cNvPr>
          <p:cNvSpPr/>
          <p:nvPr/>
        </p:nvSpPr>
        <p:spPr>
          <a:xfrm>
            <a:off x="949896" y="5582416"/>
            <a:ext cx="3414571" cy="761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331640" y="5805264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25508" y="4940392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31217" y="58044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21480" y="4934220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55627" y="4924935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411760" y="58044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23205" y="399265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462064" y="399508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852464" y="399265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938574" y="4924935"/>
            <a:ext cx="408667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462064" y="315349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847615" y="31319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848546" y="1630250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063639" y="1537486"/>
            <a:ext cx="1313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Strategický cíl</a:t>
            </a:r>
            <a:endParaRPr lang="cs-CZ" sz="1400" dirty="0"/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1433520" y="5150244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33102" y="5150244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3221288" y="5136267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492003" y="5140958"/>
            <a:ext cx="719457" cy="6495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2" idx="2"/>
          </p:cNvCxnSpPr>
          <p:nvPr/>
        </p:nvCxnSpPr>
        <p:spPr>
          <a:xfrm flipV="1">
            <a:off x="1471524" y="5140959"/>
            <a:ext cx="592115" cy="649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1433520" y="4208675"/>
            <a:ext cx="522107" cy="699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1979993" y="4222652"/>
            <a:ext cx="59697" cy="685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2522863" y="4237116"/>
            <a:ext cx="47213" cy="725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endCxn id="14" idx="2"/>
          </p:cNvCxnSpPr>
          <p:nvPr/>
        </p:nvCxnSpPr>
        <p:spPr>
          <a:xfrm flipH="1" flipV="1">
            <a:off x="3131217" y="4208675"/>
            <a:ext cx="80243" cy="6787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17" idx="0"/>
          </p:cNvCxnSpPr>
          <p:nvPr/>
        </p:nvCxnSpPr>
        <p:spPr>
          <a:xfrm flipH="1" flipV="1">
            <a:off x="2624782" y="4222653"/>
            <a:ext cx="518126" cy="702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1955627" y="3359309"/>
            <a:ext cx="0" cy="5960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2586910" y="3359309"/>
            <a:ext cx="0" cy="596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3419872" y="5062319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5815274" y="5281754"/>
            <a:ext cx="340902" cy="300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53" name="Obdélník 52"/>
          <p:cNvSpPr/>
          <p:nvPr/>
        </p:nvSpPr>
        <p:spPr>
          <a:xfrm>
            <a:off x="6156176" y="4825475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5497807" y="4841102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5502013" y="4293095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6156176" y="4255454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flipV="1">
            <a:off x="5786021" y="3758289"/>
            <a:ext cx="274530" cy="2343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flipV="1">
            <a:off x="1847615" y="1979701"/>
            <a:ext cx="216024" cy="2343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flipV="1">
            <a:off x="6516216" y="5733252"/>
            <a:ext cx="432048" cy="50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X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063639" y="1895528"/>
            <a:ext cx="152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Nežádoucí efekt </a:t>
            </a:r>
            <a:endParaRPr lang="cs-CZ" sz="1400" dirty="0"/>
          </a:p>
        </p:txBody>
      </p:sp>
      <p:sp>
        <p:nvSpPr>
          <p:cNvPr id="61" name="Obdélník 60"/>
          <p:cNvSpPr/>
          <p:nvPr/>
        </p:nvSpPr>
        <p:spPr>
          <a:xfrm>
            <a:off x="1767581" y="2340281"/>
            <a:ext cx="340902" cy="300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2150339" y="2286012"/>
            <a:ext cx="5254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Klíčový problém </a:t>
            </a:r>
            <a:r>
              <a:rPr lang="cs-CZ" sz="1200" dirty="0" smtClean="0"/>
              <a:t>(např. on-line přednášky nejsou v čase synchronizovány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s dodávkou relevantních studijních materiálů- jaké problémy jsou spojeny s SC ) </a:t>
            </a:r>
            <a:endParaRPr lang="cs-CZ" sz="1200" dirty="0"/>
          </a:p>
        </p:txBody>
      </p:sp>
      <p:cxnSp>
        <p:nvCxnSpPr>
          <p:cNvPr id="64" name="Přímá spojnice se šipkou 63"/>
          <p:cNvCxnSpPr>
            <a:stCxn id="52" idx="0"/>
            <a:endCxn id="54" idx="2"/>
          </p:cNvCxnSpPr>
          <p:nvPr/>
        </p:nvCxnSpPr>
        <p:spPr>
          <a:xfrm flipH="1" flipV="1">
            <a:off x="5605819" y="5057126"/>
            <a:ext cx="379906" cy="22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2" idx="0"/>
            <a:endCxn id="53" idx="2"/>
          </p:cNvCxnSpPr>
          <p:nvPr/>
        </p:nvCxnSpPr>
        <p:spPr>
          <a:xfrm flipV="1">
            <a:off x="5985725" y="5041499"/>
            <a:ext cx="278463" cy="24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>
            <a:endCxn id="55" idx="2"/>
          </p:cNvCxnSpPr>
          <p:nvPr/>
        </p:nvCxnSpPr>
        <p:spPr>
          <a:xfrm flipV="1">
            <a:off x="5605819" y="4509119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 flipV="1">
            <a:off x="6253069" y="4456591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V="1">
            <a:off x="5730560" y="4018513"/>
            <a:ext cx="141656" cy="22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>
            <a:endCxn id="57" idx="0"/>
          </p:cNvCxnSpPr>
          <p:nvPr/>
        </p:nvCxnSpPr>
        <p:spPr>
          <a:xfrm flipH="1" flipV="1">
            <a:off x="5923286" y="3992651"/>
            <a:ext cx="327218" cy="30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 flipV="1">
            <a:off x="4860032" y="1580518"/>
            <a:ext cx="274530" cy="2343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/>
          <p:cNvSpPr txBox="1"/>
          <p:nvPr/>
        </p:nvSpPr>
        <p:spPr>
          <a:xfrm>
            <a:off x="5134562" y="1521981"/>
            <a:ext cx="18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neporozumění zadání</a:t>
            </a:r>
            <a:endParaRPr lang="cs-CZ" sz="1400" dirty="0"/>
          </a:p>
        </p:txBody>
      </p:sp>
      <p:cxnSp>
        <p:nvCxnSpPr>
          <p:cNvPr id="80" name="Přímá spojnice 79"/>
          <p:cNvCxnSpPr/>
          <p:nvPr/>
        </p:nvCxnSpPr>
        <p:spPr>
          <a:xfrm flipV="1">
            <a:off x="6661054" y="5871256"/>
            <a:ext cx="10801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>
            <a:off x="6156176" y="5582416"/>
            <a:ext cx="288032" cy="15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/>
          <p:cNvSpPr/>
          <p:nvPr/>
        </p:nvSpPr>
        <p:spPr>
          <a:xfrm>
            <a:off x="7181709" y="5324073"/>
            <a:ext cx="21602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7826908" y="5324073"/>
            <a:ext cx="205377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/>
          <p:cNvSpPr/>
          <p:nvPr/>
        </p:nvSpPr>
        <p:spPr>
          <a:xfrm>
            <a:off x="7199997" y="6235587"/>
            <a:ext cx="21602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7947885" y="6235587"/>
            <a:ext cx="205377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5" name="Přímá spojnice se šipkou 94"/>
          <p:cNvCxnSpPr>
            <a:stCxn id="90" idx="1"/>
          </p:cNvCxnSpPr>
          <p:nvPr/>
        </p:nvCxnSpPr>
        <p:spPr>
          <a:xfrm flipH="1">
            <a:off x="6948264" y="5432085"/>
            <a:ext cx="233445" cy="301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>
            <a:stCxn id="92" idx="1"/>
          </p:cNvCxnSpPr>
          <p:nvPr/>
        </p:nvCxnSpPr>
        <p:spPr>
          <a:xfrm flipH="1" flipV="1">
            <a:off x="6929977" y="6093293"/>
            <a:ext cx="270020" cy="25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H="1">
            <a:off x="7436533" y="5477355"/>
            <a:ext cx="303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/>
          <p:cNvCxnSpPr/>
          <p:nvPr/>
        </p:nvCxnSpPr>
        <p:spPr>
          <a:xfrm flipH="1">
            <a:off x="7508418" y="6343599"/>
            <a:ext cx="421178" cy="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ravoúhlá spojnice 107"/>
          <p:cNvCxnSpPr>
            <a:stCxn id="91" idx="2"/>
          </p:cNvCxnSpPr>
          <p:nvPr/>
        </p:nvCxnSpPr>
        <p:spPr>
          <a:xfrm rot="16200000" flipH="1">
            <a:off x="7650911" y="5818783"/>
            <a:ext cx="678349" cy="12097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8004232" y="5650869"/>
            <a:ext cx="106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injekce</a:t>
            </a:r>
          </a:p>
          <a:p>
            <a:r>
              <a:rPr lang="cs-CZ" sz="1400" dirty="0" smtClean="0"/>
              <a:t>(jak to řešit)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8004232" y="4445711"/>
            <a:ext cx="340902" cy="300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2" name="Obdélník 111"/>
          <p:cNvSpPr/>
          <p:nvPr/>
        </p:nvSpPr>
        <p:spPr>
          <a:xfrm>
            <a:off x="8345134" y="3989432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>
            <a:off x="7686765" y="4005059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bdélník 113"/>
          <p:cNvSpPr/>
          <p:nvPr/>
        </p:nvSpPr>
        <p:spPr>
          <a:xfrm>
            <a:off x="7690971" y="3457052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bdélník 114"/>
          <p:cNvSpPr/>
          <p:nvPr/>
        </p:nvSpPr>
        <p:spPr>
          <a:xfrm>
            <a:off x="8345134" y="3419411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 flipV="1">
            <a:off x="7974978" y="2922246"/>
            <a:ext cx="370155" cy="234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7" name="Přímá spojnice se šipkou 116"/>
          <p:cNvCxnSpPr>
            <a:stCxn id="111" idx="0"/>
            <a:endCxn id="113" idx="2"/>
          </p:cNvCxnSpPr>
          <p:nvPr/>
        </p:nvCxnSpPr>
        <p:spPr>
          <a:xfrm flipH="1" flipV="1">
            <a:off x="7794777" y="4221083"/>
            <a:ext cx="379906" cy="22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/>
          <p:cNvCxnSpPr>
            <a:stCxn id="111" idx="0"/>
            <a:endCxn id="112" idx="2"/>
          </p:cNvCxnSpPr>
          <p:nvPr/>
        </p:nvCxnSpPr>
        <p:spPr>
          <a:xfrm flipV="1">
            <a:off x="8174683" y="4205456"/>
            <a:ext cx="278463" cy="24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endCxn id="114" idx="2"/>
          </p:cNvCxnSpPr>
          <p:nvPr/>
        </p:nvCxnSpPr>
        <p:spPr>
          <a:xfrm flipV="1">
            <a:off x="7794777" y="3673076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/>
          <p:cNvCxnSpPr/>
          <p:nvPr/>
        </p:nvCxnSpPr>
        <p:spPr>
          <a:xfrm flipV="1">
            <a:off x="8442027" y="3620548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 flipV="1">
            <a:off x="7919518" y="3182470"/>
            <a:ext cx="141656" cy="22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/>
          <p:cNvCxnSpPr>
            <a:endCxn id="116" idx="0"/>
          </p:cNvCxnSpPr>
          <p:nvPr/>
        </p:nvCxnSpPr>
        <p:spPr>
          <a:xfrm flipH="1" flipV="1">
            <a:off x="8160056" y="3156608"/>
            <a:ext cx="279406" cy="30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Šipka nahoru 122"/>
          <p:cNvSpPr/>
          <p:nvPr/>
        </p:nvSpPr>
        <p:spPr>
          <a:xfrm>
            <a:off x="8316416" y="4998414"/>
            <a:ext cx="370384" cy="584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bdélník 123"/>
          <p:cNvSpPr/>
          <p:nvPr/>
        </p:nvSpPr>
        <p:spPr>
          <a:xfrm>
            <a:off x="4889285" y="1916724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TextovéPole 125"/>
          <p:cNvSpPr txBox="1"/>
          <p:nvPr/>
        </p:nvSpPr>
        <p:spPr>
          <a:xfrm>
            <a:off x="5161923" y="1888770"/>
            <a:ext cx="133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Žádoucí efekt </a:t>
            </a:r>
            <a:endParaRPr lang="cs-CZ" sz="1400" dirty="0"/>
          </a:p>
        </p:txBody>
      </p:sp>
      <p:sp>
        <p:nvSpPr>
          <p:cNvPr id="127" name="Obdélník 126"/>
          <p:cNvSpPr/>
          <p:nvPr/>
        </p:nvSpPr>
        <p:spPr>
          <a:xfrm>
            <a:off x="5597617" y="4398033"/>
            <a:ext cx="670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8" name="Obdélník 127"/>
          <p:cNvSpPr/>
          <p:nvPr/>
        </p:nvSpPr>
        <p:spPr>
          <a:xfrm>
            <a:off x="7795027" y="3601208"/>
            <a:ext cx="64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9" name="Obdélník 128"/>
          <p:cNvSpPr/>
          <p:nvPr/>
        </p:nvSpPr>
        <p:spPr>
          <a:xfrm>
            <a:off x="7254633" y="5665250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0" name="TextovéPole 129"/>
          <p:cNvSpPr txBox="1"/>
          <p:nvPr/>
        </p:nvSpPr>
        <p:spPr>
          <a:xfrm>
            <a:off x="3023205" y="2992433"/>
            <a:ext cx="127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Výsledky testů</a:t>
            </a:r>
            <a:endParaRPr lang="cs-CZ" sz="1400" dirty="0"/>
          </a:p>
        </p:txBody>
      </p:sp>
      <p:sp>
        <p:nvSpPr>
          <p:cNvPr id="131" name="TextovéPole 130"/>
          <p:cNvSpPr txBox="1"/>
          <p:nvPr/>
        </p:nvSpPr>
        <p:spPr>
          <a:xfrm>
            <a:off x="3453727" y="5772857"/>
            <a:ext cx="84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Nástroje</a:t>
            </a:r>
            <a:endParaRPr lang="cs-CZ" sz="1400" dirty="0"/>
          </a:p>
        </p:txBody>
      </p:sp>
      <p:sp>
        <p:nvSpPr>
          <p:cNvPr id="132" name="TextovéPole 131"/>
          <p:cNvSpPr txBox="1"/>
          <p:nvPr/>
        </p:nvSpPr>
        <p:spPr>
          <a:xfrm>
            <a:off x="3395173" y="478679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Způsoby</a:t>
            </a:r>
          </a:p>
          <a:p>
            <a:r>
              <a:rPr lang="cs-CZ" sz="1400" dirty="0" smtClean="0"/>
              <a:t> využívání</a:t>
            </a:r>
            <a:endParaRPr lang="cs-CZ" sz="1400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3342601" y="3840410"/>
            <a:ext cx="88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Studenti </a:t>
            </a:r>
            <a:endParaRPr lang="cs-CZ" sz="14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2995345" y="4887014"/>
            <a:ext cx="51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</a:t>
            </a:r>
            <a:endParaRPr lang="cs-CZ" sz="1200" dirty="0"/>
          </a:p>
        </p:txBody>
      </p:sp>
      <p:sp>
        <p:nvSpPr>
          <p:cNvPr id="139" name="Obdélník 138"/>
          <p:cNvSpPr/>
          <p:nvPr/>
        </p:nvSpPr>
        <p:spPr>
          <a:xfrm>
            <a:off x="4784385" y="2890794"/>
            <a:ext cx="408667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4841156" y="2852873"/>
            <a:ext cx="51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</a:t>
            </a:r>
            <a:endParaRPr lang="cs-CZ" sz="1200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5172341" y="2844917"/>
            <a:ext cx="1975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Vybraný strategický cíl</a:t>
            </a:r>
            <a:endParaRPr lang="cs-CZ" sz="1400" dirty="0"/>
          </a:p>
        </p:txBody>
      </p:sp>
      <p:sp>
        <p:nvSpPr>
          <p:cNvPr id="142" name="Obdélník 141"/>
          <p:cNvSpPr/>
          <p:nvPr/>
        </p:nvSpPr>
        <p:spPr>
          <a:xfrm flipV="1">
            <a:off x="4784385" y="3261503"/>
            <a:ext cx="387956" cy="234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5276610" y="3188088"/>
            <a:ext cx="9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Vyřešeno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27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636065" y="5805488"/>
            <a:ext cx="2023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Abychom dosáhli vize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co musíme zlepšit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670083" y="4508212"/>
            <a:ext cx="24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Které procesy musíme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Korektně nastavit a řídit ? 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389239" y="3015962"/>
            <a:ext cx="2473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Jak musíme být chápání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zákazníky, aby se nám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podařilo dosáhnout vize ?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89239" y="1562526"/>
            <a:ext cx="281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Jak bude chápat majitelé,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akcionáři, společnost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naši snahu o dosáhnout vize ? </a:t>
            </a:r>
          </a:p>
        </p:txBody>
      </p:sp>
    </p:spTree>
    <p:extLst>
      <p:ext uri="{BB962C8B-B14F-4D97-AF65-F5344CB8AC3E}">
        <p14:creationId xmlns:p14="http://schemas.microsoft.com/office/powerpoint/2010/main" val="1455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>
                <a:latin typeface="Calibri" pitchFamily="34" charset="0"/>
              </a:rPr>
              <a:t>Strategická mapa (BSC)- </a:t>
            </a:r>
            <a:r>
              <a:rPr lang="cs-CZ" altLang="cs-CZ" sz="2000"/>
              <a:t>velmi zjednodušené schéma</a:t>
            </a:r>
            <a:endParaRPr lang="en-GB" altLang="cs-CZ" sz="200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r>
              <a:rPr lang="cs-CZ" altLang="cs-CZ" sz="1400">
                <a:latin typeface="Arial" charset="0"/>
              </a:rPr>
              <a:t>/11</a:t>
            </a:r>
            <a:endParaRPr lang="en-US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the main goal of a company?</a:t>
            </a:r>
            <a:endParaRPr lang="cs-CZ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/>
              <a:t> </a:t>
            </a:r>
            <a:r>
              <a:rPr lang="en-US" dirty="0"/>
              <a:t>Obtain 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/>
              <a:t> </a:t>
            </a:r>
            <a:r>
              <a:rPr lang="en-US" dirty="0"/>
              <a:t>Find solutions that will be in the best </a:t>
            </a:r>
            <a:r>
              <a:rPr lang="cs-CZ" dirty="0"/>
              <a:t>   	</a:t>
            </a:r>
            <a:r>
              <a:rPr lang="en-US" dirty="0"/>
              <a:t>interests 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/>
              <a:t> </a:t>
            </a:r>
            <a:r>
              <a:rPr lang="en-US" dirty="0"/>
              <a:t>Produce 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/>
              <a:t> </a:t>
            </a:r>
            <a:r>
              <a:rPr lang="en-US" dirty="0"/>
              <a:t>A 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/>
              <a:t>o</a:t>
            </a:r>
            <a:r>
              <a:rPr lang="en-US" dirty="0"/>
              <a:t>ne of the above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US" dirty="0"/>
              <a:t>A)Product &amp; Service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B)Process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C) Globalization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D)Information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E)All of the above</a:t>
            </a:r>
            <a:br>
              <a:rPr lang="en-US" dirty="0"/>
            </a:br>
            <a:r>
              <a:rPr lang="cs-CZ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US" dirty="0"/>
              <a:t>A)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předchozímu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dirty="0"/>
              <a:t>MISE</a:t>
            </a:r>
            <a:r>
              <a:rPr lang="cs-CZ" sz="1400" dirty="0"/>
              <a:t> : Vyjádření toho, proč a k čemu organizace existuje, co chce dělat, co umí. Základním posláním každého podniku je svým zákazníkům poskytovat buď nějakou službu nebo jim prodávat nebo jinak poskytovat svoje výrobky.</a:t>
            </a:r>
          </a:p>
          <a:p>
            <a:endParaRPr lang="cs-CZ" sz="1400" b="1" dirty="0"/>
          </a:p>
          <a:p>
            <a:r>
              <a:rPr lang="cs-CZ" sz="1400" b="1" dirty="0"/>
              <a:t>Vize</a:t>
            </a:r>
            <a:r>
              <a:rPr lang="cs-CZ" sz="1400" dirty="0"/>
              <a:t> (anglicky </a:t>
            </a:r>
            <a:r>
              <a:rPr lang="cs-CZ" sz="1400" b="1" dirty="0"/>
              <a:t>Vision</a:t>
            </a:r>
            <a:r>
              <a:rPr lang="cs-CZ" sz="1400" dirty="0"/>
              <a:t>) je pojem, který se používá v rámci </a:t>
            </a:r>
            <a:r>
              <a:rPr lang="cs-CZ" sz="1400" dirty="0">
                <a:hlinkClick r:id="rId2" tooltip="Strategické řízení (Strategic Management)"/>
              </a:rPr>
              <a:t>strategického řízení</a:t>
            </a:r>
            <a:r>
              <a:rPr lang="cs-CZ" sz="1400" dirty="0"/>
              <a:t>. Vize je to představa žádoucího budoucího cílového stavu a má podobu jednoduchého popisu jeho podoby a ideálního stavu, kterého chce </a:t>
            </a:r>
            <a:r>
              <a:rPr lang="cs-CZ" sz="1400" dirty="0">
                <a:hlinkClick r:id="rId3" tooltip="Organizace (Organization)"/>
              </a:rPr>
              <a:t>organizace</a:t>
            </a:r>
            <a:r>
              <a:rPr lang="cs-CZ" sz="1400" dirty="0"/>
              <a:t> svojí </a:t>
            </a:r>
            <a:r>
              <a:rPr lang="cs-CZ" sz="1400" b="1" dirty="0"/>
              <a:t>strategií</a:t>
            </a:r>
            <a:r>
              <a:rPr lang="cs-CZ" sz="1400" dirty="0"/>
              <a:t> dosáhnout. (TOC – FRT)</a:t>
            </a:r>
          </a:p>
          <a:p>
            <a:endParaRPr lang="cs-CZ" sz="1400" dirty="0"/>
          </a:p>
          <a:p>
            <a:r>
              <a:rPr lang="cs-CZ" sz="1400" b="1" dirty="0"/>
              <a:t>Vize je součástí motivačních faktorů</a:t>
            </a:r>
            <a:r>
              <a:rPr lang="cs-CZ" sz="1400" dirty="0"/>
              <a:t> (jedná se o největší motivátor) v </a:t>
            </a:r>
            <a:r>
              <a:rPr lang="cs-CZ" sz="1400" dirty="0">
                <a:hlinkClick r:id="rId3" tooltip="Organizace (Organization)"/>
              </a:rPr>
              <a:t>organizaci</a:t>
            </a:r>
            <a:r>
              <a:rPr lang="cs-CZ" sz="1400" dirty="0"/>
              <a:t> - pomáhá “táhnout za jeden provaz směrem k jejímu naplnění”. Klíčové je, aby se s vizí ztotožnili všichni </a:t>
            </a:r>
            <a:r>
              <a:rPr lang="cs-CZ" sz="1400" dirty="0">
                <a:hlinkClick r:id="rId4" tooltip="Manažer (Manager)"/>
              </a:rPr>
              <a:t>manažeři</a:t>
            </a:r>
            <a:r>
              <a:rPr lang="cs-CZ" sz="1400" dirty="0"/>
              <a:t> a zaměstnanci v organizaci. Stanovení vize je vhodné pro všechny typy a velikosti organizace. Bez ní chybí jasně vyjádřený směr, kterým se chce organizace vydat a špatně se tak stanovují další motivátory. </a:t>
            </a:r>
          </a:p>
          <a:p>
            <a:endParaRPr lang="cs-CZ" sz="1400" dirty="0"/>
          </a:p>
          <a:p>
            <a:r>
              <a:rPr lang="cs-CZ" sz="1400" dirty="0"/>
              <a:t>Metoda </a:t>
            </a:r>
            <a:r>
              <a:rPr lang="cs-CZ" sz="1400" b="1" dirty="0"/>
              <a:t>SMART</a:t>
            </a:r>
            <a:r>
              <a:rPr lang="cs-CZ" sz="1400" dirty="0"/>
              <a:t> umožňující dosahovat cíle</a:t>
            </a:r>
          </a:p>
          <a:p>
            <a:r>
              <a:rPr lang="cs-CZ" sz="1400" b="1" dirty="0"/>
              <a:t>S</a:t>
            </a:r>
            <a:r>
              <a:rPr lang="cs-CZ" sz="1400" dirty="0"/>
              <a:t> -   </a:t>
            </a:r>
            <a:r>
              <a:rPr lang="cs-CZ" sz="1400" dirty="0" err="1"/>
              <a:t>Specific</a:t>
            </a:r>
            <a:r>
              <a:rPr lang="cs-CZ" sz="1400" dirty="0"/>
              <a:t> – specifické, konkrétní cíle </a:t>
            </a:r>
            <a:r>
              <a:rPr lang="cs-CZ" sz="1200" dirty="0">
                <a:solidFill>
                  <a:srgbClr val="FF0000"/>
                </a:solidFill>
              </a:rPr>
              <a:t>(např. snížení množství nakažených v čase)</a:t>
            </a:r>
          </a:p>
          <a:p>
            <a:r>
              <a:rPr lang="cs-CZ" sz="1400" b="1" dirty="0"/>
              <a:t>M</a:t>
            </a:r>
            <a:r>
              <a:rPr lang="cs-CZ" sz="1400" dirty="0"/>
              <a:t> -  </a:t>
            </a:r>
            <a:r>
              <a:rPr lang="cs-CZ" sz="1400" dirty="0" err="1"/>
              <a:t>Measurable</a:t>
            </a:r>
            <a:r>
              <a:rPr lang="cs-CZ" sz="1400" dirty="0"/>
              <a:t> – měřitelné cíle -kdo neměří, ten neřídí  </a:t>
            </a:r>
            <a:r>
              <a:rPr lang="cs-CZ" sz="1200" dirty="0">
                <a:solidFill>
                  <a:srgbClr val="FF0000"/>
                </a:solidFill>
              </a:rPr>
              <a:t>(kolik ventilátorů, roušek, respirátorů, vyléčených, atd.)</a:t>
            </a:r>
          </a:p>
          <a:p>
            <a:r>
              <a:rPr lang="cs-CZ" sz="1400" b="1" dirty="0"/>
              <a:t>A</a:t>
            </a:r>
            <a:r>
              <a:rPr lang="cs-CZ" sz="1400" dirty="0"/>
              <a:t> -   </a:t>
            </a:r>
            <a:r>
              <a:rPr lang="cs-CZ" sz="1400" dirty="0" err="1"/>
              <a:t>Achievable</a:t>
            </a:r>
            <a:r>
              <a:rPr lang="cs-CZ" sz="1400" dirty="0"/>
              <a:t>/</a:t>
            </a:r>
            <a:r>
              <a:rPr lang="cs-CZ" sz="1400" dirty="0" err="1"/>
              <a:t>Acceptable</a:t>
            </a:r>
            <a:r>
              <a:rPr lang="cs-CZ" sz="1400" dirty="0"/>
              <a:t> – dosažitelné/přijatelné </a:t>
            </a:r>
          </a:p>
          <a:p>
            <a:r>
              <a:rPr lang="cs-CZ" sz="1400" b="1" dirty="0"/>
              <a:t>R</a:t>
            </a:r>
            <a:r>
              <a:rPr lang="cs-CZ" sz="1400" dirty="0"/>
              <a:t> -   </a:t>
            </a:r>
            <a:r>
              <a:rPr lang="cs-CZ" sz="1400" dirty="0" err="1"/>
              <a:t>Realistic</a:t>
            </a:r>
            <a:r>
              <a:rPr lang="cs-CZ" sz="1400" dirty="0"/>
              <a:t>/</a:t>
            </a:r>
            <a:r>
              <a:rPr lang="cs-CZ" sz="1400" dirty="0" err="1"/>
              <a:t>Relevant</a:t>
            </a:r>
            <a:r>
              <a:rPr lang="cs-CZ" sz="1400" dirty="0"/>
              <a:t> – realistické/relevantní- vzhledem ke zdrojům </a:t>
            </a:r>
            <a:r>
              <a:rPr lang="cs-CZ" sz="1200" dirty="0">
                <a:solidFill>
                  <a:srgbClr val="FF0000"/>
                </a:solidFill>
              </a:rPr>
              <a:t>(kapacity, průtok, …)</a:t>
            </a:r>
          </a:p>
          <a:p>
            <a:r>
              <a:rPr lang="cs-CZ" sz="1400" b="1" dirty="0"/>
              <a:t>T</a:t>
            </a:r>
            <a:r>
              <a:rPr lang="cs-CZ" sz="1400" dirty="0"/>
              <a:t> -  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/</a:t>
            </a:r>
            <a:r>
              <a:rPr lang="cs-CZ" sz="1400" dirty="0" err="1"/>
              <a:t>Trackable</a:t>
            </a:r>
            <a:r>
              <a:rPr lang="cs-CZ" sz="1400" dirty="0"/>
              <a:t> – časově specifické/sledovatelné</a:t>
            </a:r>
            <a:r>
              <a:rPr lang="cs-CZ" sz="1200" dirty="0">
                <a:solidFill>
                  <a:srgbClr val="FF0000"/>
                </a:solidFill>
              </a:rPr>
              <a:t>  (</a:t>
            </a:r>
            <a:r>
              <a:rPr lang="cs-CZ" sz="1200" dirty="0" err="1">
                <a:solidFill>
                  <a:srgbClr val="FF0000"/>
                </a:solidFill>
              </a:rPr>
              <a:t>měření-testování</a:t>
            </a:r>
            <a:r>
              <a:rPr lang="cs-CZ" sz="1200" dirty="0">
                <a:solidFill>
                  <a:srgbClr val="FF0000"/>
                </a:solidFill>
              </a:rPr>
              <a:t> za období, )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9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management</a:t>
            </a:r>
            <a:r>
              <a:rPr lang="cs-CZ" sz="3000" b="1" dirty="0"/>
              <a:t> ? </a:t>
            </a:r>
          </a:p>
          <a:p>
            <a:pPr marL="0" indent="0">
              <a:buNone/>
            </a:pPr>
            <a:r>
              <a:rPr lang="en-US" dirty="0"/>
              <a:t>A)Purchasing</a:t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420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234066" cy="18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Balanced Scorecard and continuum of value</a:t>
            </a:r>
            <a:r>
              <a:rPr lang="cs-CZ" sz="2800" b="1" dirty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en-ZA" dirty="0"/>
              <a:t>– </a:t>
            </a:r>
            <a:r>
              <a:rPr lang="en-ZA" sz="1200" dirty="0" err="1"/>
              <a:t>wh</a:t>
            </a:r>
            <a:r>
              <a:rPr lang="cs-CZ" sz="1200" dirty="0" err="1"/>
              <a:t>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WE</a:t>
            </a:r>
            <a:r>
              <a:rPr lang="cs-CZ" sz="1200" dirty="0"/>
              <a:t> </a:t>
            </a:r>
            <a:r>
              <a:rPr lang="cs-CZ" sz="1200" dirty="0" err="1"/>
              <a:t>need</a:t>
            </a:r>
            <a:r>
              <a:rPr lang="cs-CZ" sz="1200" dirty="0"/>
              <a:t> to do (</a:t>
            </a:r>
            <a:r>
              <a:rPr lang="cs-CZ" sz="1200" dirty="0" err="1"/>
              <a:t>plan</a:t>
            </a:r>
            <a:r>
              <a:rPr lang="cs-CZ" sz="1200" dirty="0"/>
              <a:t>, </a:t>
            </a:r>
            <a:r>
              <a:rPr lang="cs-CZ" sz="1200" dirty="0" err="1"/>
              <a:t>project</a:t>
            </a:r>
            <a:r>
              <a:rPr lang="cs-CZ" sz="1200" dirty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Objectives</a:t>
            </a:r>
            <a:r>
              <a:rPr lang="en-ZA" dirty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Strategic</a:t>
            </a:r>
            <a:r>
              <a:rPr lang="cs-CZ" b="1" dirty="0"/>
              <a:t> </a:t>
            </a:r>
            <a:r>
              <a:rPr lang="cs-CZ" b="1" dirty="0" err="1"/>
              <a:t>Outcomes</a:t>
            </a:r>
            <a:r>
              <a:rPr lang="cs-CZ" b="1" dirty="0"/>
              <a:t> (výsledky, závěry)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</a:t>
            </a:r>
            <a:r>
              <a:rPr lang="cs-CZ" b="1" dirty="0" err="1"/>
              <a:t>atisfied</a:t>
            </a:r>
            <a:r>
              <a:rPr lang="cs-CZ" b="1" dirty="0"/>
              <a:t>  </a:t>
            </a:r>
            <a:r>
              <a:rPr lang="cs-CZ" b="1" dirty="0" err="1"/>
              <a:t>Shareholders</a:t>
            </a:r>
            <a:r>
              <a:rPr lang="cs-CZ" b="1" dirty="0"/>
              <a:t> </a:t>
            </a:r>
            <a:r>
              <a:rPr lang="en-ZA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Delighted</a:t>
            </a:r>
            <a:r>
              <a:rPr lang="cs-CZ" b="1" dirty="0"/>
              <a:t> </a:t>
            </a:r>
            <a:r>
              <a:rPr lang="cs-CZ" b="1" dirty="0" err="1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Efficient</a:t>
            </a:r>
            <a:r>
              <a:rPr lang="cs-CZ" b="1" dirty="0"/>
              <a:t> and </a:t>
            </a:r>
            <a:r>
              <a:rPr lang="cs-CZ" b="1" dirty="0" err="1"/>
              <a:t>Effective</a:t>
            </a:r>
            <a:r>
              <a:rPr lang="cs-CZ" b="1" dirty="0"/>
              <a:t> </a:t>
            </a:r>
            <a:r>
              <a:rPr lang="cs-CZ" b="1" dirty="0" err="1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Motivated</a:t>
            </a:r>
            <a:r>
              <a:rPr lang="cs-CZ" b="1" dirty="0"/>
              <a:t> and </a:t>
            </a:r>
            <a:r>
              <a:rPr lang="cs-CZ" b="1" dirty="0" err="1"/>
              <a:t>Prepared</a:t>
            </a:r>
            <a:r>
              <a:rPr lang="cs-CZ" b="1" dirty="0"/>
              <a:t> </a:t>
            </a:r>
            <a:r>
              <a:rPr lang="cs-CZ" b="1" dirty="0" err="1"/>
              <a:t>Workforce</a:t>
            </a:r>
            <a:r>
              <a:rPr lang="cs-CZ" b="1" dirty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886979" y="2268666"/>
            <a:ext cx="1386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Co potřebujeme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20286" y="2788178"/>
            <a:ext cx="188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Co musí udělat já sám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abychom dosáhli cíle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44608" y="338891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73687" y="4075848"/>
            <a:ext cx="1844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Spokojená společnost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73687" y="4510960"/>
            <a:ext cx="126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Zdraví občané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948950" y="5026326"/>
            <a:ext cx="2041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Metody a  jejich kontrola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948950" y="5648066"/>
            <a:ext cx="204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Motivovaná pracovní síla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technika, pomůcky, léky</a:t>
            </a: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r>
              <a:rPr lang="cs-CZ" dirty="0"/>
              <a:t> (zdroje a definice)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BS </a:t>
            </a:r>
            <a:r>
              <a:rPr lang="en-ZA" sz="2400" dirty="0"/>
              <a:t>developed by Robert Kaplan and David Norton </a:t>
            </a:r>
          </a:p>
          <a:p>
            <a:r>
              <a:rPr lang="en-ZA" sz="2400" dirty="0"/>
              <a:t>BS examines a firm´s performance in four critical areas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570448" y="6144398"/>
            <a:ext cx="5652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Resource  </a:t>
            </a:r>
            <a:r>
              <a:rPr lang="en-US" sz="1000" dirty="0"/>
              <a:t>:</a:t>
            </a:r>
            <a:r>
              <a:rPr lang="cs-CZ" sz="1000" dirty="0"/>
              <a:t> </a:t>
            </a:r>
            <a:r>
              <a:rPr lang="en-US" sz="1000" dirty="0"/>
              <a:t>Operation Management, Quality and Competitiveness in Global  Environment, Russel &amp;Taylor</a:t>
            </a:r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Basic strategy map (two lower  BS levels)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90308" y="6490193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>
                <a:solidFill>
                  <a:srgbClr val="FF0000"/>
                </a:solidFill>
              </a:rPr>
              <a:t>not  </a:t>
            </a:r>
            <a:r>
              <a:rPr lang="cs-CZ" sz="800" dirty="0" err="1">
                <a:solidFill>
                  <a:srgbClr val="FF0000"/>
                </a:solidFill>
              </a:rPr>
              <a:t>the</a:t>
            </a:r>
            <a:r>
              <a:rPr lang="cs-CZ" sz="800" dirty="0">
                <a:solidFill>
                  <a:srgbClr val="FF0000"/>
                </a:solidFill>
              </a:rPr>
              <a:t>  </a:t>
            </a:r>
            <a:r>
              <a:rPr lang="cs-CZ" sz="800" dirty="0" err="1">
                <a:solidFill>
                  <a:srgbClr val="FF0000"/>
                </a:solidFill>
              </a:rPr>
              <a:t>red</a:t>
            </a:r>
            <a:r>
              <a:rPr lang="cs-CZ" sz="800" dirty="0">
                <a:solidFill>
                  <a:srgbClr val="FF0000"/>
                </a:solidFill>
              </a:rPr>
              <a:t>  </a:t>
            </a:r>
            <a:r>
              <a:rPr lang="cs-CZ" sz="800" dirty="0" err="1">
                <a:solidFill>
                  <a:srgbClr val="FF0000"/>
                </a:solidFill>
              </a:rPr>
              <a:t>ones</a:t>
            </a:r>
            <a:r>
              <a:rPr lang="cs-CZ" sz="800" dirty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Human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        </a:t>
            </a:r>
            <a:r>
              <a:rPr lang="cs-CZ" sz="1400" b="1" dirty="0" err="1"/>
              <a:t>Organizational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</a:t>
            </a:r>
            <a:r>
              <a:rPr lang="cs-CZ" sz="1600" b="1" dirty="0"/>
              <a:t>             </a:t>
            </a:r>
            <a:r>
              <a:rPr lang="cs-CZ" sz="1400" b="1" dirty="0" err="1"/>
              <a:t>Information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Supplier Relationship</a:t>
            </a:r>
          </a:p>
          <a:p>
            <a:r>
              <a:rPr lang="en-ZA" sz="1000" dirty="0"/>
              <a:t>Lower cost of owner</a:t>
            </a:r>
            <a:r>
              <a:rPr lang="cs-CZ" sz="1000" dirty="0"/>
              <a:t>s</a:t>
            </a:r>
            <a:r>
              <a:rPr lang="en-ZA" sz="1000" dirty="0"/>
              <a:t>hip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JIT</a:t>
            </a:r>
            <a:r>
              <a:rPr lang="en-ZA" sz="1000" dirty="0"/>
              <a:t> delivery</a:t>
            </a:r>
          </a:p>
          <a:p>
            <a:r>
              <a:rPr lang="en-ZA" sz="1000" b="1" dirty="0">
                <a:solidFill>
                  <a:srgbClr val="002060"/>
                </a:solidFill>
              </a:rPr>
              <a:t>TQM</a:t>
            </a:r>
            <a:r>
              <a:rPr lang="en-ZA" sz="1000" b="1" dirty="0"/>
              <a:t> </a:t>
            </a:r>
            <a:r>
              <a:rPr lang="en-ZA" sz="1000" dirty="0"/>
              <a:t>– High quality supply</a:t>
            </a:r>
            <a:endParaRPr lang="cs-CZ" sz="1000" dirty="0"/>
          </a:p>
          <a:p>
            <a:r>
              <a:rPr lang="cs-CZ" sz="1000" b="1" dirty="0"/>
              <a:t>ISHIKAWA</a:t>
            </a:r>
          </a:p>
          <a:p>
            <a:r>
              <a:rPr lang="cs-CZ" sz="1000" b="1" dirty="0"/>
              <a:t>SIX SIGMA</a:t>
            </a:r>
            <a:endParaRPr lang="en-ZA" sz="1000" b="1" dirty="0"/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Production and Services</a:t>
            </a:r>
          </a:p>
          <a:p>
            <a:r>
              <a:rPr lang="en-ZA" sz="1000" dirty="0"/>
              <a:t>Lower cost of production </a:t>
            </a:r>
          </a:p>
          <a:p>
            <a:r>
              <a:rPr lang="en-ZA" sz="1000" dirty="0"/>
              <a:t>Continuous improvement (Kaizen)</a:t>
            </a:r>
          </a:p>
          <a:p>
            <a:r>
              <a:rPr lang="en-ZA" sz="1000" b="1" dirty="0"/>
              <a:t>Reduced cycle time (see </a:t>
            </a:r>
            <a:r>
              <a:rPr lang="en-ZA" sz="1000" b="1" dirty="0">
                <a:solidFill>
                  <a:srgbClr val="FF0000"/>
                </a:solidFill>
              </a:rPr>
              <a:t>Little´s law</a:t>
            </a:r>
            <a:r>
              <a:rPr lang="cs-CZ" sz="1000" b="1" dirty="0">
                <a:solidFill>
                  <a:srgbClr val="FF0000"/>
                </a:solidFill>
              </a:rPr>
              <a:t>-15.4. 2019</a:t>
            </a:r>
            <a:r>
              <a:rPr lang="en-ZA" sz="1000" b="1" dirty="0"/>
              <a:t>)</a:t>
            </a:r>
          </a:p>
          <a:p>
            <a:r>
              <a:rPr lang="en-ZA" sz="1000" dirty="0"/>
              <a:t>Shorter production lead times </a:t>
            </a:r>
          </a:p>
          <a:p>
            <a:r>
              <a:rPr lang="en-ZA" sz="1000" dirty="0"/>
              <a:t>Working capital efficiency (fin. leverage)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/>
              <a:t>Good Resource Planning 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Perfect way of cost calculation  </a:t>
            </a:r>
            <a:r>
              <a:rPr lang="en-ZA" sz="1000" dirty="0">
                <a:solidFill>
                  <a:srgbClr val="FF0000"/>
                </a:solidFill>
              </a:rPr>
              <a:t>(actual-expected)</a:t>
            </a:r>
            <a:endParaRPr lang="cs-CZ" sz="1000" dirty="0">
              <a:solidFill>
                <a:srgbClr val="FF0000"/>
              </a:solidFill>
            </a:endParaRPr>
          </a:p>
          <a:p>
            <a:r>
              <a:rPr lang="en-ZA" sz="1000" b="1" dirty="0">
                <a:solidFill>
                  <a:srgbClr val="FF0000"/>
                </a:solidFill>
              </a:rPr>
              <a:t>Application of Theory of Constraints</a:t>
            </a:r>
            <a:endParaRPr lang="cs-CZ" sz="1000" b="1" dirty="0">
              <a:solidFill>
                <a:srgbClr val="FF0000"/>
              </a:solidFill>
            </a:endParaRPr>
          </a:p>
          <a:p>
            <a:r>
              <a:rPr lang="cs-CZ" sz="1000" b="1" dirty="0">
                <a:solidFill>
                  <a:srgbClr val="002060"/>
                </a:solidFill>
              </a:rPr>
              <a:t>(</a:t>
            </a:r>
            <a:r>
              <a:rPr lang="cs-CZ" sz="1000" b="1" dirty="0" err="1">
                <a:solidFill>
                  <a:srgbClr val="002060"/>
                </a:solidFill>
              </a:rPr>
              <a:t>Thinking</a:t>
            </a:r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err="1">
                <a:solidFill>
                  <a:srgbClr val="002060"/>
                </a:solidFill>
              </a:rPr>
              <a:t>Tools</a:t>
            </a:r>
            <a:r>
              <a:rPr lang="cs-CZ" sz="1000" b="1" dirty="0">
                <a:solidFill>
                  <a:srgbClr val="002060"/>
                </a:solidFill>
              </a:rPr>
              <a:t>)</a:t>
            </a:r>
            <a:endParaRPr lang="en-ZA" sz="1000" b="1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SCM-Supply Chain Management</a:t>
            </a:r>
          </a:p>
          <a:p>
            <a:r>
              <a:rPr lang="en-US" sz="1000" dirty="0"/>
              <a:t>Lower cost of transport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Better </a:t>
            </a:r>
            <a:r>
              <a:rPr lang="cs-CZ" sz="1000" b="1" dirty="0" err="1">
                <a:solidFill>
                  <a:srgbClr val="FF0000"/>
                </a:solidFill>
              </a:rPr>
              <a:t>way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of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replenishment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  </a:t>
            </a:r>
          </a:p>
          <a:p>
            <a:r>
              <a:rPr lang="en-US" sz="1000" dirty="0"/>
              <a:t>Better delivery performance </a:t>
            </a:r>
          </a:p>
          <a:p>
            <a:r>
              <a:rPr lang="en-US" sz="1000" dirty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11536" y="2093979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Risk Management</a:t>
            </a:r>
          </a:p>
          <a:p>
            <a:r>
              <a:rPr lang="en-ZA" sz="1000" dirty="0"/>
              <a:t>Financial  risks</a:t>
            </a:r>
          </a:p>
          <a:p>
            <a:r>
              <a:rPr lang="en-ZA" sz="1000" dirty="0"/>
              <a:t>Cash flow  management</a:t>
            </a:r>
          </a:p>
          <a:p>
            <a:r>
              <a:rPr lang="en-ZA" sz="1000" dirty="0"/>
              <a:t>Operational risk </a:t>
            </a:r>
          </a:p>
          <a:p>
            <a:r>
              <a:rPr lang="en-ZA" sz="1000" dirty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1953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Analytic applications</a:t>
            </a:r>
          </a:p>
          <a:p>
            <a:r>
              <a:rPr lang="en-US" sz="1200" dirty="0"/>
              <a:t>BI, </a:t>
            </a:r>
            <a:r>
              <a:rPr lang="cs-CZ" sz="1200" dirty="0" err="1"/>
              <a:t>Budgets</a:t>
            </a:r>
            <a:r>
              <a:rPr lang="cs-CZ" sz="1200" dirty="0"/>
              <a:t>-&gt;</a:t>
            </a:r>
            <a:r>
              <a:rPr lang="cs-CZ" sz="1200" b="1" dirty="0" err="1">
                <a:solidFill>
                  <a:srgbClr val="FF0000"/>
                </a:solidFill>
              </a:rPr>
              <a:t>see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next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slides</a:t>
            </a:r>
            <a:r>
              <a:rPr lang="cs-CZ" sz="1200" dirty="0"/>
              <a:t>,</a:t>
            </a:r>
          </a:p>
          <a:p>
            <a:r>
              <a:rPr lang="en-US" sz="1200" dirty="0"/>
              <a:t>transaction processing</a:t>
            </a:r>
            <a:r>
              <a:rPr lang="cs-CZ" sz="1200" dirty="0"/>
              <a:t> </a:t>
            </a:r>
            <a:endParaRPr lang="en-US" sz="1200" dirty="0"/>
          </a:p>
          <a:p>
            <a:r>
              <a:rPr lang="en-US" sz="1200" dirty="0"/>
              <a:t>applications=ERP, ..)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Excellent training</a:t>
            </a:r>
          </a:p>
          <a:p>
            <a:r>
              <a:rPr lang="en-ZA" sz="1200" dirty="0"/>
              <a:t>of resources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1844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Efficient and flexible </a:t>
            </a:r>
          </a:p>
          <a:p>
            <a:r>
              <a:rPr lang="en-ZA" sz="1200" dirty="0"/>
              <a:t>structures and reporting</a:t>
            </a:r>
          </a:p>
          <a:p>
            <a:r>
              <a:rPr lang="en-ZA" sz="1200" dirty="0"/>
              <a:t>system, teamwork, culture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83568" y="6123137"/>
            <a:ext cx="220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TQM</a:t>
            </a:r>
            <a:r>
              <a:rPr lang="cs-CZ" sz="1200" dirty="0">
                <a:solidFill>
                  <a:srgbClr val="0070C0"/>
                </a:solidFill>
              </a:rPr>
              <a:t>-</a:t>
            </a:r>
            <a:r>
              <a:rPr lang="cs-CZ" sz="1200" dirty="0" err="1">
                <a:solidFill>
                  <a:srgbClr val="0070C0"/>
                </a:solidFill>
              </a:rPr>
              <a:t>Total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Quality</a:t>
            </a:r>
            <a:r>
              <a:rPr lang="cs-CZ" sz="1200" dirty="0">
                <a:solidFill>
                  <a:srgbClr val="0070C0"/>
                </a:solidFill>
              </a:rPr>
              <a:t> Management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1403648" y="2924944"/>
            <a:ext cx="1367512" cy="58525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288188" y="3347760"/>
            <a:ext cx="993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</a:rPr>
              <a:t>Vaše úloha 1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Budget model in ERP-</a:t>
            </a:r>
            <a:r>
              <a:rPr lang="cs-CZ" sz="3600" dirty="0" err="1"/>
              <a:t>setup</a:t>
            </a:r>
            <a:r>
              <a:rPr lang="cs-CZ" sz="36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5140"/>
            <a:ext cx="5768677" cy="24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Total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budgeted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70C0"/>
                </a:solidFill>
              </a:rPr>
              <a:t>380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ERP </a:t>
            </a:r>
            <a:r>
              <a:rPr lang="cs-CZ" sz="2000" dirty="0">
                <a:solidFill>
                  <a:srgbClr val="0070C0"/>
                </a:solidFill>
              </a:rPr>
              <a:t>– </a:t>
            </a:r>
            <a:r>
              <a:rPr lang="en-US" sz="2000" dirty="0">
                <a:solidFill>
                  <a:srgbClr val="0070C0"/>
                </a:solidFill>
              </a:rPr>
              <a:t>(sales of consulting services)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24.1.2019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31.1.2019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)7.2.2019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4677557"/>
            <a:ext cx="6408080" cy="778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99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General </a:t>
            </a:r>
            <a:r>
              <a:rPr lang="cs-CZ" sz="1000" dirty="0" err="1">
                <a:solidFill>
                  <a:srgbClr val="FF0000"/>
                </a:solidFill>
              </a:rPr>
              <a:t>Ledger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400+480+60=940</a:t>
            </a:r>
          </a:p>
        </p:txBody>
      </p:sp>
    </p:spTree>
    <p:extLst>
      <p:ext uri="{BB962C8B-B14F-4D97-AF65-F5344CB8AC3E}">
        <p14:creationId xmlns:p14="http://schemas.microsoft.com/office/powerpoint/2010/main" val="3763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Budget- </a:t>
            </a:r>
            <a:r>
              <a:rPr lang="cs-CZ" dirty="0" err="1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" y="2905084"/>
            <a:ext cx="44911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592288" cy="31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2354</Words>
  <Application>Microsoft Office PowerPoint</Application>
  <PresentationFormat>Předvádění na obrazovce (4:3)</PresentationFormat>
  <Paragraphs>479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(1st part)</vt:lpstr>
      <vt:lpstr>Vysvětlivky k předchozímu snímku</vt:lpstr>
      <vt:lpstr>Balanced Scorecard and continuum of value (2nd part)</vt:lpstr>
      <vt:lpstr>Definition (zdroje a definice) </vt:lpstr>
      <vt:lpstr>Basic strategy map (two lower  BS levels)</vt:lpstr>
      <vt:lpstr>Budget model in ERP-setup </vt:lpstr>
      <vt:lpstr>Budget model in ERP – (sales of consulting services) </vt:lpstr>
      <vt:lpstr>Budget- Planned-Actual</vt:lpstr>
      <vt:lpstr>Basic strategy map (two upper  BS levels)</vt:lpstr>
      <vt:lpstr>Balanced Scorecard worksheet</vt:lpstr>
      <vt:lpstr>Some units for measuring (home study- intro I) </vt:lpstr>
      <vt:lpstr>ERP outputs and BSC </vt:lpstr>
      <vt:lpstr>ERP forms related to customer aging report</vt:lpstr>
      <vt:lpstr>BS  and OM</vt:lpstr>
      <vt:lpstr>Strategické iniciativy  (dolní dvě BSC vrstvy mají zde definovaný Cíl- Měření- Záměr- Akční program)</vt:lpstr>
      <vt:lpstr>Tabulka jako podklad pro konstrukci grafu JSS (FRTBSC) a eliminaci nepotřebných aktivit (obdoba postupu při zavádění štíhlé výroby) </vt:lpstr>
      <vt:lpstr>Výsledný graf po aplikaci JSS (strategická mapa) (transpozice strategických cílů -&gt;BSC vrstev)</vt:lpstr>
      <vt:lpstr>Strategická  mapa I</vt:lpstr>
      <vt:lpstr>Strategická  mapa II</vt:lpstr>
      <vt:lpstr>Jak dosáhnout vybraných strategických cílů I.  </vt:lpstr>
      <vt:lpstr>Jak dosáhnout vybraných strategických cílů I.  </vt:lpstr>
      <vt:lpstr>Strategická  mapa a FRT  (jak dosáhnout stanoveného cíle) </vt:lpstr>
      <vt:lpstr>Grafický nástin řešení (BSC-CRE-EC-FRT) 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Miki Skorkovský</cp:lastModifiedBy>
  <cp:revision>89</cp:revision>
  <dcterms:created xsi:type="dcterms:W3CDTF">2015-06-12T06:47:01Z</dcterms:created>
  <dcterms:modified xsi:type="dcterms:W3CDTF">2020-04-02T09:01:51Z</dcterms:modified>
</cp:coreProperties>
</file>