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72" r:id="rId4"/>
    <p:sldId id="257" r:id="rId5"/>
    <p:sldId id="258" r:id="rId6"/>
    <p:sldId id="300" r:id="rId7"/>
    <p:sldId id="283" r:id="rId8"/>
    <p:sldId id="299" r:id="rId9"/>
    <p:sldId id="260" r:id="rId10"/>
    <p:sldId id="262" r:id="rId11"/>
    <p:sldId id="294" r:id="rId12"/>
    <p:sldId id="295" r:id="rId13"/>
    <p:sldId id="298" r:id="rId14"/>
    <p:sldId id="297" r:id="rId15"/>
    <p:sldId id="261" r:id="rId16"/>
    <p:sldId id="266" r:id="rId17"/>
    <p:sldId id="267" r:id="rId18"/>
    <p:sldId id="265" r:id="rId19"/>
    <p:sldId id="268" r:id="rId20"/>
    <p:sldId id="269" r:id="rId21"/>
    <p:sldId id="270" r:id="rId22"/>
    <p:sldId id="271" r:id="rId23"/>
    <p:sldId id="280" r:id="rId24"/>
    <p:sldId id="281" r:id="rId25"/>
    <p:sldId id="282" r:id="rId26"/>
    <p:sldId id="27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1.3.2019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</a:t>
            </a:r>
            <a:r>
              <a:rPr lang="cs-CZ" dirty="0" smtClean="0"/>
              <a:t> (PDCA)</a:t>
            </a:r>
            <a:r>
              <a:rPr lang="en-ZA" dirty="0" smtClean="0"/>
              <a:t>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</a:t>
            </a:r>
            <a:r>
              <a:rPr lang="en-ZA" sz="1400" dirty="0" smtClean="0">
                <a:solidFill>
                  <a:srgbClr val="C00000"/>
                </a:solidFill>
              </a:rPr>
              <a:t>e.g. by use of TOC=Theory of Constraints</a:t>
            </a:r>
            <a:r>
              <a:rPr lang="en-ZA" sz="1400" dirty="0" smtClean="0"/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</a:t>
            </a:r>
            <a:r>
              <a:rPr lang="en-US" dirty="0" smtClean="0"/>
              <a:t>effectiveness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Simple example of Deming cycle</a:t>
            </a:r>
            <a:r>
              <a:rPr lang="cs-CZ" sz="36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(</a:t>
            </a:r>
            <a:r>
              <a:rPr lang="cs-CZ" sz="2000" b="1" dirty="0" err="1" smtClean="0">
                <a:solidFill>
                  <a:srgbClr val="FF0000"/>
                </a:solidFill>
              </a:rPr>
              <a:t>home</a:t>
            </a:r>
            <a:r>
              <a:rPr lang="cs-CZ" sz="2000" b="1" dirty="0" smtClean="0">
                <a:solidFill>
                  <a:srgbClr val="FF0000"/>
                </a:solidFill>
              </a:rPr>
              <a:t> study)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Plan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r>
              <a:rPr lang="en-US" i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US" b="1" dirty="0" smtClean="0">
                <a:solidFill>
                  <a:srgbClr val="0070C0"/>
                </a:solidFill>
              </a:rPr>
              <a:t>problem's root cause </a:t>
            </a:r>
            <a:r>
              <a:rPr lang="en-US" dirty="0" smtClean="0">
                <a:solidFill>
                  <a:srgbClr val="0070C0"/>
                </a:solidFill>
              </a:rPr>
              <a:t>detected  by use of TOC=Theory of Constraints and Current Reality Tree (will be presented </a:t>
            </a:r>
            <a:r>
              <a:rPr lang="en-US" dirty="0" smtClean="0">
                <a:solidFill>
                  <a:srgbClr val="0070C0"/>
                </a:solidFill>
              </a:rPr>
              <a:t>later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today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Do:</a:t>
            </a:r>
            <a:r>
              <a:rPr lang="en-US" dirty="0" smtClean="0">
                <a:solidFill>
                  <a:srgbClr val="FF0000"/>
                </a:solidFill>
              </a:rPr>
              <a:t> Implement algorithm controlling  </a:t>
            </a:r>
            <a:r>
              <a:rPr lang="cs-CZ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tock </a:t>
            </a:r>
            <a:r>
              <a:rPr lang="en-US" dirty="0" smtClean="0">
                <a:solidFill>
                  <a:srgbClr val="FF0000"/>
                </a:solidFill>
              </a:rPr>
              <a:t>replenishment based on MRP principle and </a:t>
            </a:r>
            <a:r>
              <a:rPr lang="en-US" b="1" dirty="0" smtClean="0">
                <a:solidFill>
                  <a:srgbClr val="FF0000"/>
                </a:solidFill>
              </a:rPr>
              <a:t>ROP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Safety Stock </a:t>
            </a:r>
            <a:r>
              <a:rPr lang="en-US" dirty="0" smtClean="0">
                <a:solidFill>
                  <a:srgbClr val="FF0000"/>
                </a:solidFill>
              </a:rPr>
              <a:t>level setup. Metrix for effectiveness will be I</a:t>
            </a:r>
            <a:r>
              <a:rPr lang="en-US" b="1" dirty="0" smtClean="0">
                <a:solidFill>
                  <a:srgbClr val="FF0000"/>
                </a:solidFill>
              </a:rPr>
              <a:t>nventory Dollar Days (IDD)  - </a:t>
            </a:r>
            <a:r>
              <a:rPr lang="en-US" dirty="0" smtClean="0">
                <a:solidFill>
                  <a:srgbClr val="FF0000"/>
                </a:solidFill>
              </a:rPr>
              <a:t>which is one of TOC metrics </a:t>
            </a:r>
            <a:r>
              <a:rPr lang="en-US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Check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ERP</a:t>
            </a:r>
            <a:r>
              <a:rPr lang="en-US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US" b="1" dirty="0" smtClean="0">
                <a:solidFill>
                  <a:srgbClr val="C00000"/>
                </a:solidFill>
              </a:rPr>
              <a:t>Do</a:t>
            </a:r>
            <a:r>
              <a:rPr lang="en-US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Act: </a:t>
            </a:r>
            <a:r>
              <a:rPr lang="en-US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US" b="1" dirty="0" smtClean="0">
                <a:solidFill>
                  <a:srgbClr val="00B050"/>
                </a:solidFill>
              </a:rPr>
              <a:t>inventory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service level </a:t>
            </a:r>
            <a:r>
              <a:rPr lang="en-US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  <a:endParaRPr lang="cs-CZ" dirty="0" smtClean="0"/>
          </a:p>
          <a:p>
            <a:endParaRPr lang="en-ZA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6071607"/>
            <a:ext cx="64780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9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r>
              <a:rPr lang="cs-CZ" sz="1400" dirty="0" err="1" smtClean="0"/>
              <a:t>Lead</a:t>
            </a:r>
            <a:r>
              <a:rPr lang="cs-CZ" sz="1400" dirty="0" smtClean="0"/>
              <a:t> </a:t>
            </a:r>
            <a:r>
              <a:rPr lang="cs-CZ" sz="1400" dirty="0" err="1" smtClean="0"/>
              <a:t>time</a:t>
            </a:r>
            <a:r>
              <a:rPr lang="cs-CZ" sz="1400" dirty="0" smtClean="0"/>
              <a:t> = Průběžný čas (bude mnohokrát v kurzu použito) 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</a:t>
            </a:r>
            <a:r>
              <a:rPr lang="cs-CZ" dirty="0" smtClean="0"/>
              <a:t>(roční) </a:t>
            </a:r>
            <a:r>
              <a:rPr lang="en-US" dirty="0" smtClean="0"/>
              <a:t>carrying </a:t>
            </a:r>
            <a:r>
              <a:rPr lang="en-US" dirty="0"/>
              <a:t>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= 3*0,15</a:t>
            </a:r>
            <a:r>
              <a:rPr lang="en-US" dirty="0">
                <a:solidFill>
                  <a:srgbClr val="FF0000"/>
                </a:solidFill>
              </a:rPr>
              <a:t> €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cs-CZ" dirty="0" smtClean="0"/>
              <a:t>-&gt; 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Takže p=98,5</a:t>
            </a:r>
            <a:r>
              <a:rPr lang="cs-CZ" dirty="0" smtClean="0"/>
              <a:t>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Karta zboží a některé řídící parametry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01582" cy="206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50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</a:t>
            </a:r>
            <a:r>
              <a:rPr lang="en-ZA" dirty="0" smtClean="0">
                <a:solidFill>
                  <a:srgbClr val="00B050"/>
                </a:solidFill>
              </a:rPr>
              <a:t>ROP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5085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en-US" sz="1000" dirty="0" smtClean="0"/>
              <a:t>Economic Order Quantity – will be explained during this course 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53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26804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next slide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59601" y="2951375"/>
            <a:ext cx="179024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Orders (dependent demand)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 (independent 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Inventory Manage</a:t>
            </a:r>
            <a:r>
              <a:rPr lang="cs-CZ" sz="900" b="1" dirty="0" err="1" smtClean="0">
                <a:solidFill>
                  <a:schemeClr val="bg1"/>
                </a:solidFill>
              </a:rPr>
              <a:t>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Inventory Costing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1152" y="3527121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Transportation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Warehouse Management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r>
              <a:rPr lang="cs-CZ" dirty="0" smtClean="0"/>
              <a:t> (feedback)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endParaRPr lang="en-ZA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>
                <a:solidFill>
                  <a:srgbClr val="C00000"/>
                </a:solidFill>
              </a:rPr>
              <a:t>Seminar work </a:t>
            </a:r>
            <a:r>
              <a:rPr lang="cs-CZ" sz="2400" b="1" dirty="0" smtClean="0">
                <a:solidFill>
                  <a:srgbClr val="C00000"/>
                </a:solidFill>
              </a:rPr>
              <a:t>(pouze MKH-RIOP) </a:t>
            </a:r>
            <a:r>
              <a:rPr lang="en-ZA" sz="2400" dirty="0" smtClean="0">
                <a:solidFill>
                  <a:srgbClr val="C00000"/>
                </a:solidFill>
              </a:rPr>
              <a:t>: will assigned after some theory will be presented. </a:t>
            </a:r>
            <a:r>
              <a:rPr lang="en-ZA" sz="2400" b="1" dirty="0" smtClean="0">
                <a:solidFill>
                  <a:srgbClr val="C00000"/>
                </a:solidFill>
              </a:rPr>
              <a:t>Accepted seminar work is the second condition to be  admitted to exam)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558" y="6197439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II-I.  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 budget or under budget in our case) </a:t>
            </a:r>
            <a:r>
              <a:rPr lang="en-US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– nákup služeb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58924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Other problems (examples which could be solved are mentioned </a:t>
            </a:r>
          </a:p>
          <a:p>
            <a:r>
              <a:rPr lang="en-ZA" dirty="0" smtClean="0"/>
              <a:t>in PWP Project activities </a:t>
            </a:r>
            <a:r>
              <a:rPr lang="cs-CZ" dirty="0" smtClean="0"/>
              <a:t>(Činnosti spojené s projektem)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jako užitečný pomocník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52173" cy="1275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1" y="2276872"/>
            <a:ext cx="8271923" cy="161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5" y="2852936"/>
            <a:ext cx="2953065" cy="1797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043608" y="3751695"/>
            <a:ext cx="547077" cy="469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3926883" cy="3808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Logistika – kde co mám uloženo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Prodej a ATP-CTP </a:t>
            </a:r>
            <a:r>
              <a:rPr lang="cs-CZ" sz="1600" dirty="0" smtClean="0"/>
              <a:t>( bude vysvětleno blíže v TOC sekci)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3441"/>
            <a:ext cx="7842920" cy="38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55576" y="56612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/>
              <a:t>Used abbreviations  </a:t>
            </a:r>
            <a:r>
              <a:rPr lang="en-ZA" dirty="0"/>
              <a:t>: </a:t>
            </a:r>
            <a:r>
              <a:rPr lang="en-ZA" b="1" dirty="0"/>
              <a:t>ATP|CTP–</a:t>
            </a:r>
            <a:r>
              <a:rPr lang="en-ZA" dirty="0"/>
              <a:t> Available to Promise | Capable to </a:t>
            </a:r>
            <a:r>
              <a:rPr lang="en-ZA" dirty="0" smtClean="0"/>
              <a:t>Promise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48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55990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     </a:t>
                      </a:r>
                      <a:r>
                        <a:rPr lang="en-US" sz="1400" noProof="0" dirty="0" smtClean="0"/>
                        <a:t>Orders (Demands)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Planning levels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/>
              <a:t>Demand Planning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1494</Words>
  <Application>Microsoft Office PowerPoint</Application>
  <PresentationFormat>Předvádění na obrazovce (4:3)</PresentationFormat>
  <Paragraphs>364</Paragraphs>
  <Slides>26</Slides>
  <Notes>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Operation Management (OM) Introduction</vt:lpstr>
      <vt:lpstr> </vt:lpstr>
      <vt:lpstr>What is going on ?</vt:lpstr>
      <vt:lpstr>OM all around us</vt:lpstr>
      <vt:lpstr>Some OM methods  </vt:lpstr>
      <vt:lpstr>ERP jako užitečný pomocník </vt:lpstr>
      <vt:lpstr>Logistika – kde co mám uloženo</vt:lpstr>
      <vt:lpstr>Prodej a ATP-CTP ( bude vysvětleno blíže v TOC sekci)</vt:lpstr>
      <vt:lpstr>Controlling processes in Supply Chain Management (SCM)</vt:lpstr>
      <vt:lpstr>Deming cycle (PDCA) (based on periodicity)</vt:lpstr>
      <vt:lpstr>Simple example of Deming cycle (home study)</vt:lpstr>
      <vt:lpstr>Explanation of some terms used in PDCA Deming Cycle simple example (home study) I.</vt:lpstr>
      <vt:lpstr>Karta zboží a některé řídící parametry</vt:lpstr>
      <vt:lpstr> </vt:lpstr>
      <vt:lpstr>Another point of view I.</vt:lpstr>
      <vt:lpstr>Operations</vt:lpstr>
      <vt:lpstr>Function block Logistic-simplified</vt:lpstr>
      <vt:lpstr>Procedures-simplified (feedback)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II-I.  (over budget or under budget in our case)   </vt:lpstr>
      <vt:lpstr>Prezentace aplikace PowerPoint</vt:lpstr>
      <vt:lpstr>Prezentace aplikace PowerPoint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92</cp:revision>
  <dcterms:created xsi:type="dcterms:W3CDTF">2016-08-05T07:59:00Z</dcterms:created>
  <dcterms:modified xsi:type="dcterms:W3CDTF">2019-03-01T13:09:06Z</dcterms:modified>
</cp:coreProperties>
</file>