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1"/>
  </p:handoutMasterIdLst>
  <p:sldIdLst>
    <p:sldId id="256" r:id="rId2"/>
    <p:sldId id="486" r:id="rId3"/>
    <p:sldId id="487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423" r:id="rId16"/>
    <p:sldId id="496" r:id="rId17"/>
    <p:sldId id="425" r:id="rId18"/>
    <p:sldId id="426" r:id="rId19"/>
    <p:sldId id="497" r:id="rId20"/>
    <p:sldId id="427" r:id="rId21"/>
    <p:sldId id="498" r:id="rId22"/>
    <p:sldId id="429" r:id="rId23"/>
    <p:sldId id="431" r:id="rId24"/>
    <p:sldId id="432" r:id="rId25"/>
    <p:sldId id="435" r:id="rId26"/>
    <p:sldId id="436" r:id="rId27"/>
    <p:sldId id="438" r:id="rId28"/>
    <p:sldId id="439" r:id="rId29"/>
    <p:sldId id="441" r:id="rId30"/>
    <p:sldId id="442" r:id="rId31"/>
    <p:sldId id="443" r:id="rId32"/>
    <p:sldId id="444" r:id="rId33"/>
    <p:sldId id="445" r:id="rId34"/>
    <p:sldId id="448" r:id="rId35"/>
    <p:sldId id="449" r:id="rId36"/>
    <p:sldId id="450" r:id="rId37"/>
    <p:sldId id="451" r:id="rId38"/>
    <p:sldId id="452" r:id="rId39"/>
    <p:sldId id="453" r:id="rId40"/>
    <p:sldId id="455" r:id="rId41"/>
    <p:sldId id="457" r:id="rId42"/>
    <p:sldId id="458" r:id="rId43"/>
    <p:sldId id="459" r:id="rId44"/>
    <p:sldId id="460" r:id="rId45"/>
    <p:sldId id="461" r:id="rId46"/>
    <p:sldId id="462" r:id="rId47"/>
    <p:sldId id="463" r:id="rId48"/>
    <p:sldId id="465" r:id="rId49"/>
    <p:sldId id="466" r:id="rId50"/>
    <p:sldId id="468" r:id="rId51"/>
    <p:sldId id="470" r:id="rId52"/>
    <p:sldId id="471" r:id="rId53"/>
    <p:sldId id="472" r:id="rId54"/>
    <p:sldId id="473" r:id="rId55"/>
    <p:sldId id="477" r:id="rId56"/>
    <p:sldId id="480" r:id="rId57"/>
    <p:sldId id="481" r:id="rId58"/>
    <p:sldId id="482" r:id="rId59"/>
    <p:sldId id="483" r:id="rId60"/>
    <p:sldId id="484" r:id="rId61"/>
    <p:sldId id="488" r:id="rId62"/>
    <p:sldId id="489" r:id="rId63"/>
    <p:sldId id="490" r:id="rId64"/>
    <p:sldId id="491" r:id="rId65"/>
    <p:sldId id="492" r:id="rId66"/>
    <p:sldId id="493" r:id="rId67"/>
    <p:sldId id="494" r:id="rId68"/>
    <p:sldId id="495" r:id="rId69"/>
    <p:sldId id="485" r:id="rId70"/>
  </p:sldIdLst>
  <p:sldSz cx="12192000" cy="6858000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3399"/>
    <a:srgbClr val="80008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B055C86-0897-4197-8CBC-11683ADDD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506AC3-FC3F-46D5-9825-DB67FEE65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396B-D1E6-4636-99BD-6E49D3024B00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08F02E-B256-4EF1-9294-A9B752C6B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9260B-3C23-4148-882E-B4193CD693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8998-2957-44EE-ACC5-8F7463233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49138-FA6E-490A-85AC-8E30679B4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6FFA3C-0547-40CD-9455-6AFE5AC86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C879E-ACA4-4CE1-82B3-4C74A221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117559-571E-4434-9539-A61D5A5C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95403F-3EB7-446F-814A-EF433434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8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A2C37-9D1E-4C9A-899C-0E315853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A94CDE-8F1C-418A-888E-D113E9AA9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0830F2-190A-4834-BDF7-17BC6126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08C78D-D848-4006-B856-9777B3ED8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6144C2-0F06-4B61-96D6-EBAB0BD8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88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2E5737-D385-4350-BBD7-4A7140E4D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098F1D-7AE9-47ED-B0A1-B04899281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C7C041-FF8A-4863-908D-A42E1E8A2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8149C-56CF-4C6B-B778-8EE5A8971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774C13-B0F1-4389-AA21-3CC6B8EC6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3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4DB0E-FE7A-4400-BAA4-11C4F2FF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A1CECC-D006-4C1F-B4BF-24BCD6D03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635426-256C-494B-ABD8-F7FA49BD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8DC8CC3-1302-4FB5-9649-E2D8BEDF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A5E635-0C29-4DD8-8A9D-FC1C995F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90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69358-71DD-4687-8674-7185E7344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4C0E09-D0D6-4352-8A2F-FD3BA38B7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2D0624-2D37-40DA-ADA0-73F96DF3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A6699-0024-4DAE-9636-A28FDE2C5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CA22D-EE6A-4648-ACB9-915B4D2D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30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49978-B2C4-43C4-B152-4AA5B35C3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028BD7-28E2-4D45-A362-C1B283A31A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8EBAF35-9B0A-423C-AB32-439937AF0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FDBA20-0D72-4D42-B14A-DBAB68C00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C9C2BA-BC5B-40EF-931F-37CEEE43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0C51D4-9CD6-4B16-9E97-57306617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3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589021-84D9-4656-A702-EE7923890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6CC36C-1CFE-4DF1-92E0-918DF1A5C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A3A19B-A417-4B35-98D6-F4886DC7C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293D567-FA60-42E3-B827-C87C4C9BE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97CCAB0-BF7A-4BE8-9C62-F76D7F793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674529-5D7D-4BB3-812C-DEEB329B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C255F8F-1338-4DD5-BF3F-EDA272F19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EE5420-BB66-432E-A1D1-5A60BFF8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32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F6A34-6148-4ABC-9979-083011EAE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D10AD8-6003-44E9-8B22-FC8C1266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D46D8A-86E3-47F8-B6AE-3E74BD320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B717A-F6CB-4C59-8AB0-2F08DFCC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18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ADCAB5F-0AAD-4024-AE61-37969D6E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FE3441C-0FD2-4687-BC01-7168D4A7F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D23611-FD6A-403C-A137-47E3AD0C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3D412-B998-4245-AEFE-D1F0B3460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91C447-BBF5-45A0-BC42-B8B957ACF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18A282C-1DA6-42FE-8945-7C02941B3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3BB687-1FC2-400D-846D-4E1BF27E5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DBE1F6-13E8-429D-BE7B-A1E677116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C535D6-BA54-43D2-AF53-6276400D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1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A35BCD-72D2-4DC9-97DB-662A2280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3A6FFDD-E74C-46F3-B024-FA90A88D3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7362A6-9FAE-4ED8-801B-C102CB2EB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1B9005-26C7-47F0-9CA7-C1C2AC5C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3FCAE9-8E10-442C-922B-CD5191B9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6FA8D4-CB07-4D1A-8A8A-37374517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rgbClr val="7030A0"/>
            </a:gs>
            <a:gs pos="51000">
              <a:srgbClr val="CA91CA"/>
            </a:gs>
            <a:gs pos="89000">
              <a:schemeClr val="bg2">
                <a:lumMod val="9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D7AB100-B7FC-44B8-AAF1-7A2E216B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634759-6331-4CD4-95E4-A8BD5ED00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B9E855-4B32-4DF3-A7F0-269FD950DE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A2F8-3FED-4C17-BD1F-AFF2BA33558A}" type="datetimeFigureOut">
              <a:rPr lang="cs-CZ" smtClean="0"/>
              <a:t>01.04.2020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A563F0-198E-48FE-8D35-A2BC9765C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95AC1A-978A-410C-8AB1-4A08DAB09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638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propo.mpsv.cz/obsah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  <a:p>
            <a:r>
              <a:rPr lang="cs-CZ" dirty="0"/>
              <a:t>kombi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733256"/>
            <a:ext cx="9561534" cy="2387600"/>
          </a:xfrm>
        </p:spPr>
        <p:txBody>
          <a:bodyPr/>
          <a:lstStyle/>
          <a:p>
            <a:r>
              <a:rPr lang="cs-CZ" b="1" dirty="0"/>
              <a:t>Pracovní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Marek Pšenko</a:t>
            </a:r>
          </a:p>
        </p:txBody>
      </p:sp>
    </p:spTree>
    <p:extLst>
      <p:ext uri="{BB962C8B-B14F-4D97-AF65-F5344CB8AC3E}">
        <p14:creationId xmlns:p14="http://schemas.microsoft.com/office/powerpoint/2010/main" val="25226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Informační povinnost zaměstnavatele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0666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práva a povinnosti z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podmínky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povinnosti</a:t>
            </a:r>
          </a:p>
        </p:txBody>
      </p:sp>
    </p:spTree>
    <p:extLst>
      <p:ext uri="{BB962C8B-B14F-4D97-AF65-F5344CB8AC3E}">
        <p14:creationId xmlns:p14="http://schemas.microsoft.com/office/powerpoint/2010/main" val="297491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-71437"/>
            <a:ext cx="9883035" cy="2387600"/>
          </a:xfrm>
        </p:spPr>
        <p:txBody>
          <a:bodyPr/>
          <a:lstStyle/>
          <a:p>
            <a:r>
              <a:rPr lang="cs-CZ" b="1" dirty="0"/>
              <a:t>Lékařská prohlídka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4723"/>
            <a:ext cx="9347200" cy="3983277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povinná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 uzavřením pracovní smlouvy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fikce zdravotní nezpůsobilosti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náklady nese zaměstnanec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od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383559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8804"/>
            <a:ext cx="12192000" cy="2387600"/>
          </a:xfrm>
        </p:spPr>
        <p:txBody>
          <a:bodyPr/>
          <a:lstStyle/>
          <a:p>
            <a:r>
              <a:rPr lang="cs-CZ" b="1" dirty="0"/>
              <a:t>Pracovní smlouva</a:t>
            </a:r>
            <a:br>
              <a:rPr lang="cs-CZ" b="1" dirty="0"/>
            </a:br>
            <a:r>
              <a:rPr lang="cs-CZ" b="1" dirty="0"/>
              <a:t>vznik pracovního poměru</a:t>
            </a:r>
          </a:p>
        </p:txBody>
      </p:sp>
      <p:pic>
        <p:nvPicPr>
          <p:cNvPr id="9" name="Picture 4" descr="images369">
            <a:extLst>
              <a:ext uri="{FF2B5EF4-FFF2-40B4-BE49-F238E27FC236}">
                <a16:creationId xmlns:a16="http://schemas.microsoft.com/office/drawing/2014/main" id="{D01A4C5B-5E46-4233-8937-85C355772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2" y="2378796"/>
            <a:ext cx="4105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57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2" y="576331"/>
            <a:ext cx="9883035" cy="2387600"/>
          </a:xfrm>
        </p:spPr>
        <p:txBody>
          <a:bodyPr/>
          <a:lstStyle/>
          <a:p>
            <a:r>
              <a:rPr lang="cs-CZ" b="1" dirty="0"/>
              <a:t>Podstatné náležitosti pracovní smlouvy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347200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druh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den nástupu do práce</a:t>
            </a:r>
          </a:p>
        </p:txBody>
      </p:sp>
    </p:spTree>
    <p:extLst>
      <p:ext uri="{BB962C8B-B14F-4D97-AF65-F5344CB8AC3E}">
        <p14:creationId xmlns:p14="http://schemas.microsoft.com/office/powerpoint/2010/main" val="6660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smlouva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srozumitelná, určitá -&gt; zdánlivé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 souladu se zákonem, dobrými mravy, veřejným pořádkem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-&gt; neplatné právní 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písemná, lze dodatečně zhojit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-&gt; pro nedostatek formy se nelze dovolat neplatnosti, bylo-li již započato s plněním</a:t>
            </a:r>
          </a:p>
        </p:txBody>
      </p:sp>
    </p:spTree>
    <p:extLst>
      <p:ext uri="{BB962C8B-B14F-4D97-AF65-F5344CB8AC3E}">
        <p14:creationId xmlns:p14="http://schemas.microsoft.com/office/powerpoint/2010/main" val="224263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činnosti podle potřeby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asistentka ředitele nebo účetní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bude specifikováno v organizačním řádu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prodavačka, uklízečka, servírka, kuchařka, provozní, pokojská, recepční, instruktorka lyžování, animátorka</a:t>
            </a:r>
          </a:p>
        </p:txBody>
      </p:sp>
    </p:spTree>
    <p:extLst>
      <p:ext uri="{BB962C8B-B14F-4D97-AF65-F5344CB8AC3E}">
        <p14:creationId xmlns:p14="http://schemas.microsoft.com/office/powerpoint/2010/main" val="18787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Druh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činnosti podle potřeby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asistentka ředitele nebo účetní -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bude specifikováno v organizačním řádu zaměstnavatele - NE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prodavačka, uklízečka, servírka, kuchařka, provozní, pokojská, recepční, instruktorka lyžování, animátorka – ANO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lvl="0"/>
            <a:r>
              <a:rPr lang="cs-CZ" altLang="cs-CZ" sz="2800" b="1" dirty="0">
                <a:solidFill>
                  <a:prstClr val="black"/>
                </a:solidFill>
              </a:rPr>
              <a:t>DOSTATEČNÁ URČITOST VYMEZENÍ! – určení pracovní náplně</a:t>
            </a:r>
          </a:p>
        </p:txBody>
      </p:sp>
    </p:spTree>
    <p:extLst>
      <p:ext uri="{BB962C8B-B14F-4D97-AF65-F5344CB8AC3E}">
        <p14:creationId xmlns:p14="http://schemas.microsoft.com/office/powerpoint/2010/main" val="359396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Pracovní náplň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konkretizace pracovních činností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jednostranný příkaz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sjednání v pracovní smlouvě?</a:t>
            </a:r>
          </a:p>
        </p:txBody>
      </p:sp>
    </p:spTree>
    <p:extLst>
      <p:ext uri="{BB962C8B-B14F-4D97-AF65-F5344CB8AC3E}">
        <p14:creationId xmlns:p14="http://schemas.microsoft.com/office/powerpoint/2010/main" val="30355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Kobližná 19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sídlo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provozovny zaměstnavatele 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na území České a Slovenské republiky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Brno, Praha, Olomouc</a:t>
            </a:r>
          </a:p>
        </p:txBody>
      </p:sp>
    </p:spTree>
    <p:extLst>
      <p:ext uri="{BB962C8B-B14F-4D97-AF65-F5344CB8AC3E}">
        <p14:creationId xmlns:p14="http://schemas.microsoft.com/office/powerpoint/2010/main" val="399747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Místo výkonu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Kobližná 19 – Chybí město -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sídlo zaměstnavatele – ANO, je možné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všechny provozovny zaměstnavatele </a:t>
            </a:r>
          </a:p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   na území České a Slovenské republiky – ANO, lze dohledat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Brno, Praha, Olomouc - ANO</a:t>
            </a:r>
          </a:p>
        </p:txBody>
      </p:sp>
    </p:spTree>
    <p:extLst>
      <p:ext uri="{BB962C8B-B14F-4D97-AF65-F5344CB8AC3E}">
        <p14:creationId xmlns:p14="http://schemas.microsoft.com/office/powerpoint/2010/main" val="155544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cs-CZ" dirty="0"/>
              <a:t>ÚVOD – představení, struktura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Pracovní smlouvy a jiné formy zaměstnávání</a:t>
            </a:r>
          </a:p>
          <a:p>
            <a:pPr marL="457200" indent="-457200" algn="just">
              <a:buAutoNum type="arabicPeriod"/>
            </a:pPr>
            <a:r>
              <a:rPr lang="cs-CZ" dirty="0"/>
              <a:t>Odpovědnost vyplývající z pracovněprávních vztahů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cs-CZ" dirty="0"/>
              <a:t>Diskriminace v pracovním právu</a:t>
            </a:r>
          </a:p>
          <a:p>
            <a:pPr marL="457200" indent="-457200" algn="just">
              <a:buAutoNum type="arabicPeriod"/>
            </a:pPr>
            <a:r>
              <a:rPr lang="cs-CZ" dirty="0"/>
              <a:t>Přijímání zaměstnanců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Tvorba nabídky práce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dirty="0"/>
              <a:t>Tvorba pracovní smlouvy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vhodná online příručka MPSV :</a:t>
            </a:r>
          </a:p>
          <a:p>
            <a:pPr algn="just"/>
            <a:r>
              <a:rPr lang="cs-CZ" dirty="0">
                <a:hlinkClick r:id="rId2"/>
              </a:rPr>
              <a:t>https://ppropo.mpsv.cz/obsah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46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sedmý den po skončení dosavadního zaměstnání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pokud dojde ke skončení dosavadního zaměstnání, tak sedmý den poté 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ode dne, kdy zaměstnankyně XY nastoupí na mateřskou dovolenou</a:t>
            </a:r>
          </a:p>
        </p:txBody>
      </p:sp>
    </p:spTree>
    <p:extLst>
      <p:ext uri="{BB962C8B-B14F-4D97-AF65-F5344CB8AC3E}">
        <p14:creationId xmlns:p14="http://schemas.microsoft.com/office/powerpoint/2010/main" val="27097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b="1" dirty="0"/>
              <a:t>Den nástupu do práce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sedmý den po skončení dosavadního zaměstnání  - ANO, pokud už je podána 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pokud dojde ke skončení dosavadního zaměstnání, tak sedmý den poté – NE, neurčité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ode dne, kdy zaměstnankyně XY nastoupí na mateřskou dovolenou – ANO, pokud je zaměstnankyně těhotná</a:t>
            </a:r>
          </a:p>
        </p:txBody>
      </p:sp>
    </p:spTree>
    <p:extLst>
      <p:ext uri="{BB962C8B-B14F-4D97-AF65-F5344CB8AC3E}">
        <p14:creationId xmlns:p14="http://schemas.microsoft.com/office/powerpoint/2010/main" val="329623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Pracovní poměr na dobu určitou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3roky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max. 2 krát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opakování = prodloužení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3 roky pauza </a:t>
            </a:r>
          </a:p>
        </p:txBody>
      </p:sp>
    </p:spTree>
    <p:extLst>
      <p:ext uri="{BB962C8B-B14F-4D97-AF65-F5344CB8AC3E}">
        <p14:creationId xmlns:p14="http://schemas.microsoft.com/office/powerpoint/2010/main" val="197324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081" y="4481"/>
            <a:ext cx="9883035" cy="2387600"/>
          </a:xfrm>
        </p:spPr>
        <p:txBody>
          <a:bodyPr/>
          <a:lstStyle/>
          <a:p>
            <a:r>
              <a:rPr lang="cs-CZ" altLang="cs-CZ" b="1" dirty="0"/>
              <a:t>Výjimka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vážné provozní důvody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důvody spočívající ve zvláštní povaze práce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jiný postup musí být přiměřený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písemná dohoda s odborovou organizací, vnitřní předpis</a:t>
            </a:r>
          </a:p>
        </p:txBody>
      </p:sp>
    </p:spTree>
    <p:extLst>
      <p:ext uri="{BB962C8B-B14F-4D97-AF65-F5344CB8AC3E}">
        <p14:creationId xmlns:p14="http://schemas.microsoft.com/office/powerpoint/2010/main" val="30479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1537367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cs-CZ" altLang="cs-CZ" b="1" dirty="0"/>
              <a:t>Důsledky protiprávního sjednání pracovního poměru na dobu určitou</a:t>
            </a:r>
            <a:br>
              <a:rPr lang="cs-CZ" altLang="cs-CZ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167" y="2890335"/>
            <a:ext cx="9883034" cy="3429000"/>
          </a:xfrm>
        </p:spPr>
        <p:txBody>
          <a:bodyPr>
            <a:normAutofit/>
          </a:bodyPr>
          <a:lstStyle/>
          <a:p>
            <a:pPr lvl="0" algn="l"/>
            <a:endParaRPr lang="cs-CZ" altLang="cs-CZ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písemné oznámení zaměstnance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před uplynutím sjednané doby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určovací žaloba</a:t>
            </a:r>
          </a:p>
        </p:txBody>
      </p:sp>
    </p:spTree>
    <p:extLst>
      <p:ext uri="{BB962C8B-B14F-4D97-AF65-F5344CB8AC3E}">
        <p14:creationId xmlns:p14="http://schemas.microsoft.com/office/powerpoint/2010/main" val="224023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Zkušební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musí být výslovně sjednána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nejpozději v den nástupu do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nelze prodloužit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max. 3, příp. max. 6 měsíců</a:t>
            </a:r>
          </a:p>
        </p:txBody>
      </p:sp>
    </p:spTree>
    <p:extLst>
      <p:ext uri="{BB962C8B-B14F-4D97-AF65-F5344CB8AC3E}">
        <p14:creationId xmlns:p14="http://schemas.microsoft.com/office/powerpoint/2010/main" val="329540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Vyslání na pracovní cestu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cesta mimo sjednané místo výkonu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je možný generální souhlas již ve smlouvě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individuální souhlas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cesta mimo pravidelné pracoviště</a:t>
            </a:r>
          </a:p>
        </p:txBody>
      </p:sp>
    </p:spTree>
    <p:extLst>
      <p:ext uri="{BB962C8B-B14F-4D97-AF65-F5344CB8AC3E}">
        <p14:creationId xmlns:p14="http://schemas.microsoft.com/office/powerpoint/2010/main" val="293788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Další pravidelné náležitosti pracovní smlouvy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28290"/>
            <a:ext cx="9883034" cy="34290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pracovní době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délce dovolené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o výši mzdy a způsobu odměňování</a:t>
            </a: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3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30300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Konkurenční doložka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3939390"/>
          </a:xfrm>
        </p:spPr>
        <p:txBody>
          <a:bodyPr>
            <a:normAutofit fontScale="925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předmět činnost zaměstnavatele, soutěžní činnost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přiměřené peněžité vyrovnání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spravedlivě lze požadovat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podstatné ztížení činnosti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smluvní pokuta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písemné odstoupení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písemná výpověď zaměstnance</a:t>
            </a:r>
          </a:p>
        </p:txBody>
      </p:sp>
    </p:spTree>
    <p:extLst>
      <p:ext uri="{BB962C8B-B14F-4D97-AF65-F5344CB8AC3E}">
        <p14:creationId xmlns:p14="http://schemas.microsoft.com/office/powerpoint/2010/main" val="73144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607648"/>
            <a:ext cx="9883035" cy="2387600"/>
          </a:xfrm>
        </p:spPr>
        <p:txBody>
          <a:bodyPr>
            <a:normAutofit/>
          </a:bodyPr>
          <a:lstStyle/>
          <a:p>
            <a:r>
              <a:rPr lang="cs-CZ" altLang="x-none" b="1" dirty="0"/>
              <a:t> Pracovněprávní vztahy založené dohodami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4179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</p:txBody>
      </p:sp>
      <p:pic>
        <p:nvPicPr>
          <p:cNvPr id="9" name="Picture 4" descr="images987">
            <a:extLst>
              <a:ext uri="{FF2B5EF4-FFF2-40B4-BE49-F238E27FC236}">
                <a16:creationId xmlns:a16="http://schemas.microsoft.com/office/drawing/2014/main" id="{09768EBA-CEC5-4504-8979-FA5478E3658D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37680" y="3104494"/>
            <a:ext cx="4535488" cy="34020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00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791" y="112815"/>
            <a:ext cx="11688417" cy="2387600"/>
          </a:xfrm>
        </p:spPr>
        <p:txBody>
          <a:bodyPr/>
          <a:lstStyle/>
          <a:p>
            <a:r>
              <a:rPr lang="cs-CZ" b="1" dirty="0"/>
              <a:t>Pracovní smlouvy a jiné formy zaměstnávání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7832"/>
            <a:ext cx="9144000" cy="4641816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cs-CZ" dirty="0"/>
              <a:t>Právní úprava – zákon, vyhlášky, nařízení</a:t>
            </a:r>
          </a:p>
          <a:p>
            <a:pPr marL="457200" indent="-457200" algn="just">
              <a:buAutoNum type="arabicPeriod"/>
            </a:pPr>
            <a:r>
              <a:rPr lang="cs-CZ" dirty="0"/>
              <a:t>Pracovně právní vztahy - § 1</a:t>
            </a:r>
          </a:p>
          <a:p>
            <a:pPr marL="457200" indent="-457200" algn="just">
              <a:buAutoNum type="arabicPeriod"/>
            </a:pPr>
            <a:r>
              <a:rPr lang="cs-CZ" dirty="0"/>
              <a:t>Základní zásady pracovněprávních vztahů</a:t>
            </a:r>
          </a:p>
          <a:p>
            <a:pPr marL="457200" indent="-457200" algn="just">
              <a:buAutoNum type="arabicPeriod"/>
            </a:pPr>
            <a:r>
              <a:rPr lang="cs-CZ" dirty="0"/>
              <a:t>Právní jednání v pracovněprávních vztazích – výklad, vady</a:t>
            </a:r>
          </a:p>
          <a:p>
            <a:pPr marL="457200" indent="-457200" algn="just">
              <a:buAutoNum type="arabicPeriod"/>
            </a:pPr>
            <a:endParaRPr lang="cs-CZ" dirty="0"/>
          </a:p>
          <a:p>
            <a:pPr marL="457200" indent="-457200" algn="just">
              <a:buAutoNum type="arabicPeriod"/>
            </a:pPr>
            <a:endParaRPr lang="cs-CZ" dirty="0"/>
          </a:p>
          <a:p>
            <a:pPr algn="just"/>
            <a:endParaRPr lang="cs-CZ" dirty="0"/>
          </a:p>
          <a:p>
            <a:pPr marL="457200" indent="-457200" algn="just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607648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Dohody o pracích konaných mimo pracovní poměr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995248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preference pracovního poměru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není-li stanoveno jinak, platí právní úprava pro výkon práce v pracovním poměru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smluvní volnost, minimum zákonné úpravy</a:t>
            </a:r>
          </a:p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9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-33197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doba a doba odpočinku, délka směny max. 12 hodin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skončení pracovního poměru, odstupné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odměňování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cestovní náhrady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převedení na jinou práci, přeložení, dočasné přidělení</a:t>
            </a:r>
          </a:p>
        </p:txBody>
      </p:sp>
    </p:spTree>
    <p:extLst>
      <p:ext uri="{BB962C8B-B14F-4D97-AF65-F5344CB8AC3E}">
        <p14:creationId xmlns:p14="http://schemas.microsoft.com/office/powerpoint/2010/main" val="1627815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12" y="-331970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Vždy platí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dočasná pracovní neschopnost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vždy volno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mzdy, dávky (nemocenská, mateřská) – pokud je účasten pojištění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rodičovský příspěvek vždy</a:t>
            </a:r>
          </a:p>
        </p:txBody>
      </p:sp>
    </p:spTree>
    <p:extLst>
      <p:ext uri="{BB962C8B-B14F-4D97-AF65-F5344CB8AC3E}">
        <p14:creationId xmlns:p14="http://schemas.microsoft.com/office/powerpoint/2010/main" val="162664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538665"/>
            <a:ext cx="9883035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Dohoda o provedení práce  podstatné náležitosti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doba, na kterou je dohoda uzavřena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druh práce, pracovní úkol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rozsah práce: max. 300 hodin za kalendářní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sjednanou odměnu?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Dohoda o pracovní činnosti – úprava obdobná v § 76 ZP</a:t>
            </a:r>
          </a:p>
        </p:txBody>
      </p:sp>
    </p:spTree>
    <p:extLst>
      <p:ext uri="{BB962C8B-B14F-4D97-AF65-F5344CB8AC3E}">
        <p14:creationId xmlns:p14="http://schemas.microsoft.com/office/powerpoint/2010/main" val="38530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Způsob zrušení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ujednání v dohodě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dohodou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výpovědí (15 dnů)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okamžité zrušení (důvody jako u PP)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písemně, jinak se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197885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Agenturní zaměstnávání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dočasné přidělení zaměstnance k výkonu práce pro jinou osobu (uživatele)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pracovněprávní vztah vzniká mezi agenturou práce a zaměstnancem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pracovní smlouva a dohoda o pracovní činnosti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závazek zaměstnance konat práci podle pokynů uživatele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závazek agentury práce dočasně přidělit zaměstnance k uživateli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právní vztah mezi zaměstnavatelem a agenturou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neplatí limity pro PP na dobu určitou</a:t>
            </a:r>
          </a:p>
        </p:txBody>
      </p:sp>
    </p:spTree>
    <p:extLst>
      <p:ext uri="{BB962C8B-B14F-4D97-AF65-F5344CB8AC3E}">
        <p14:creationId xmlns:p14="http://schemas.microsoft.com/office/powerpoint/2010/main" val="74846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Odměňování</a:t>
            </a:r>
            <a:endParaRPr lang="cs-CZ" b="1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38B94FE-34AF-4666-8040-EAA1192D2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Picture 4" descr="images654">
            <a:extLst>
              <a:ext uri="{FF2B5EF4-FFF2-40B4-BE49-F238E27FC236}">
                <a16:creationId xmlns:a16="http://schemas.microsoft.com/office/drawing/2014/main" id="{12730D30-87FC-4580-80A7-CC9525306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762" y="2641600"/>
            <a:ext cx="5832475" cy="357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73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Odměňování závislé práce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mzda – PP, zaměstnavatel působí v soukromém sektoru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 – PP, zaměstnavatel působí ve veřejném sektoru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odměna z dohod – Dohoda o provedení práce, Dohoda o pracovní činnosti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mzda, plat, odměna z dohod x náhrady</a:t>
            </a:r>
          </a:p>
        </p:txBody>
      </p:sp>
    </p:spTree>
    <p:extLst>
      <p:ext uri="{BB962C8B-B14F-4D97-AF65-F5344CB8AC3E}">
        <p14:creationId xmlns:p14="http://schemas.microsoft.com/office/powerpoint/2010/main" val="361082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Mzda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smlouva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kolektivní smlouva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vnitřní předpis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mzdový výměr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termín výplaty vs. splatnost</a:t>
            </a:r>
          </a:p>
        </p:txBody>
      </p:sp>
    </p:spTree>
    <p:extLst>
      <p:ext uri="{BB962C8B-B14F-4D97-AF65-F5344CB8AC3E}">
        <p14:creationId xmlns:p14="http://schemas.microsoft.com/office/powerpoint/2010/main" val="324709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Ochrana výše mzdy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minimální mzda (14.600,- Kč; 87,30 Kč za hodinu)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zaručená mzda (8 skupin prací s odlišnými hodnotami zaručené mzdy v návaznosti na náročnost sjednaného druhu práce)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stejná mzda za stejnou práci či práci stejné hodnoty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naturální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https://www.zakonyprolidi.cz/cs/2006-567</a:t>
            </a:r>
          </a:p>
        </p:txBody>
      </p:sp>
    </p:spTree>
    <p:extLst>
      <p:ext uri="{BB962C8B-B14F-4D97-AF65-F5344CB8AC3E}">
        <p14:creationId xmlns:p14="http://schemas.microsoft.com/office/powerpoint/2010/main" val="86702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ve vztahu nadřízenosti zaměstnavatele a podřízenosti zaměstnance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jménem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podle pokynů zaměstnavatele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zaměstnanec ji pro zaměstnavatele vykonává osobně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Plat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Platový výměr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Platová třída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Platový stupeň</a:t>
            </a:r>
          </a:p>
        </p:txBody>
      </p:sp>
    </p:spTree>
    <p:extLst>
      <p:ext uri="{BB962C8B-B14F-4D97-AF65-F5344CB8AC3E}">
        <p14:creationId xmlns:p14="http://schemas.microsoft.com/office/powerpoint/2010/main" val="390896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2" y="-655135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pic>
        <p:nvPicPr>
          <p:cNvPr id="9" name="Picture 5" descr="images258">
            <a:extLst>
              <a:ext uri="{FF2B5EF4-FFF2-40B4-BE49-F238E27FC236}">
                <a16:creationId xmlns:a16="http://schemas.microsoft.com/office/drawing/2014/main" id="{0DEEAB82-7D48-483B-8D59-3D137F1E5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461" y="1947623"/>
            <a:ext cx="45370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37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Skončení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3" y="2576072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uplynutím sjednané doby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smrtí zaměstnance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zrušením povolení k pobytu cizince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uplynutí doby, na kterou bylo cizinci vydáno povolení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právním jednáním zaměstnance a zaměstnavatele – rozvázání pracovního poměru</a:t>
            </a:r>
          </a:p>
        </p:txBody>
      </p:sp>
    </p:spTree>
    <p:extLst>
      <p:ext uri="{BB962C8B-B14F-4D97-AF65-F5344CB8AC3E}">
        <p14:creationId xmlns:p14="http://schemas.microsoft.com/office/powerpoint/2010/main" val="1428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Rozvázání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Dohoda: písemně, nemusí být vymezen důvod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Výpověď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Okamžité zrušení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Zrušení ve zkušební době </a:t>
            </a:r>
          </a:p>
        </p:txBody>
      </p:sp>
    </p:spTree>
    <p:extLst>
      <p:ext uri="{BB962C8B-B14F-4D97-AF65-F5344CB8AC3E}">
        <p14:creationId xmlns:p14="http://schemas.microsoft.com/office/powerpoint/2010/main" val="191565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doručena druhé straně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výpovědní doba min. dva měsíce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odvolat lze pouze se souhlasem druhé smluvní strany</a:t>
            </a:r>
          </a:p>
        </p:txBody>
      </p:sp>
    </p:spTree>
    <p:extLst>
      <p:ext uri="{BB962C8B-B14F-4D97-AF65-F5344CB8AC3E}">
        <p14:creationId xmlns:p14="http://schemas.microsoft.com/office/powerpoint/2010/main" val="94176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-71437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zaměstnancem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uvedení důvodu</a:t>
            </a:r>
          </a:p>
        </p:txBody>
      </p:sp>
    </p:spTree>
    <p:extLst>
      <p:ext uri="{BB962C8B-B14F-4D97-AF65-F5344CB8AC3E}">
        <p14:creationId xmlns:p14="http://schemas.microsoft.com/office/powerpoint/2010/main" val="396078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483" y="186294"/>
            <a:ext cx="9883035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výpověď daná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pouze ze zákonem stanovených důvodů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vymezení důvodu</a:t>
            </a:r>
          </a:p>
        </p:txBody>
      </p:sp>
    </p:spTree>
    <p:extLst>
      <p:ext uri="{BB962C8B-B14F-4D97-AF65-F5344CB8AC3E}">
        <p14:creationId xmlns:p14="http://schemas.microsoft.com/office/powerpoint/2010/main" val="45938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8" y="37096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</a:t>
            </a:r>
            <a:br>
              <a:rPr lang="pl-PL" altLang="x-none" b="1" dirty="0"/>
            </a:br>
            <a:r>
              <a:rPr lang="pl-PL" altLang="x-none" b="1" dirty="0"/>
              <a:t>§ 52 písm. a),b),c) –organizační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4" y="310216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ruší-li zaměstnavatel či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přemisťuje-li se zaměstnavatel nebo jeho část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stane-li se zaměstnanec nadbytečným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odstupné</a:t>
            </a:r>
          </a:p>
        </p:txBody>
      </p:sp>
    </p:spTree>
    <p:extLst>
      <p:ext uri="{BB962C8B-B14F-4D97-AF65-F5344CB8AC3E}">
        <p14:creationId xmlns:p14="http://schemas.microsoft.com/office/powerpoint/2010/main" val="106868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Výpovědní důvod - § 52 písm. d),e)</a:t>
            </a:r>
            <a:br>
              <a:rPr lang="pl-PL" altLang="x-none" b="1" dirty="0"/>
            </a:br>
            <a:r>
              <a:rPr lang="pl-PL" altLang="x-none" b="1" dirty="0"/>
              <a:t>zdravotní důvody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73897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úraz, nemoc z povolání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pozbytí zdravotní způsobilosti pro výkon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lékařský posudek</a:t>
            </a:r>
          </a:p>
        </p:txBody>
      </p:sp>
    </p:spTree>
    <p:extLst>
      <p:ext uri="{BB962C8B-B14F-4D97-AF65-F5344CB8AC3E}">
        <p14:creationId xmlns:p14="http://schemas.microsoft.com/office/powerpoint/2010/main" val="446693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6" y="73143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§ 52 f) ZP nesplnění předpokladů a požadavků: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80" y="3338627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/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nesplňování předpokladů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nesplňování požadavků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neuspokojivé pracovní výsledky  (výzva k odstranění v posledních 12 měsících)</a:t>
            </a:r>
          </a:p>
        </p:txBody>
      </p:sp>
    </p:spTree>
    <p:extLst>
      <p:ext uri="{BB962C8B-B14F-4D97-AF65-F5344CB8AC3E}">
        <p14:creationId xmlns:p14="http://schemas.microsoft.com/office/powerpoint/2010/main" val="38233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závislá práce musí být vykonávána: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za mzdu, plat nebo odměnu za práci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 náklady a odpovědnost zaměstnavatele         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 pracovní době                        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 pracovišti zaměstnavatele, popřípadě na jiném dohodnutém místě</a:t>
            </a:r>
          </a:p>
        </p:txBody>
      </p:sp>
    </p:spTree>
    <p:extLst>
      <p:ext uri="{BB962C8B-B14F-4D97-AF65-F5344CB8AC3E}">
        <p14:creationId xmlns:p14="http://schemas.microsoft.com/office/powerpoint/2010/main" val="313098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4" y="1122363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g) ZP, porušení povinností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8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porušení povinností zvlášť hrubým způsobem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závažné porušení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soustavné méně závažné porušování povinností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písemné upozornění – 6 měsíců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pravomocné odsouzení pro úmyslný trestný čin – nepodmíněný trest odnětí svobody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a) 1 rok</a:t>
            </a:r>
          </a:p>
          <a:p>
            <a:pPr marL="228600" lvl="0" indent="-2286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b) 6 měsíců, ale TČ při plnění pracovních úkolů nebo v přímé souvislosti s ním</a:t>
            </a:r>
          </a:p>
        </p:txBody>
      </p:sp>
    </p:spTree>
    <p:extLst>
      <p:ext uri="{BB962C8B-B14F-4D97-AF65-F5344CB8AC3E}">
        <p14:creationId xmlns:p14="http://schemas.microsoft.com/office/powerpoint/2010/main" val="7110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104140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Výpovědní důvod - § 52 písm. h) ZP  režim dočasně pracovně neschopného pojištěnce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7" y="3077719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povinnost zdržovat se v místě pobytu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dodržovat rozsah a dobu povolených vycházek</a:t>
            </a:r>
          </a:p>
        </p:txBody>
      </p:sp>
    </p:spTree>
    <p:extLst>
      <p:ext uri="{BB962C8B-B14F-4D97-AF65-F5344CB8AC3E}">
        <p14:creationId xmlns:p14="http://schemas.microsoft.com/office/powerpoint/2010/main" val="106128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2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Ochranná doba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6" y="2762366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dočasná pracovní neschopnost,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vojenské cvičení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výkon veřejné funkce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rodičovská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nezpůsobilost pro práci v noci</a:t>
            </a:r>
          </a:p>
        </p:txBody>
      </p:sp>
    </p:spTree>
    <p:extLst>
      <p:ext uri="{BB962C8B-B14F-4D97-AF65-F5344CB8AC3E}">
        <p14:creationId xmlns:p14="http://schemas.microsoft.com/office/powerpoint/2010/main" val="390755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1" y="-331970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Výjimky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2223701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zrušení nebo přemístění zaměstnavatele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přemístění zaměstnavatele – neplatí: těhotenství,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porušení povinností zvlášť hrubým způsobem - neplatí: mateřská dovolená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výpověď pro pravomocné odsouzení – nepodmíněný trest – neplatí: mateřská dovolená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prstClr val="black"/>
                </a:solidFill>
              </a:rPr>
              <a:t>pro jiné porušení pracovních povinností a pro porušení režimu dočasně pracovně neschopného zaměstnance zvlášť hrubým způsobem – neplatí: těhotenství, mateřská, rodičovská</a:t>
            </a:r>
          </a:p>
        </p:txBody>
      </p:sp>
    </p:spTree>
    <p:extLst>
      <p:ext uri="{BB962C8B-B14F-4D97-AF65-F5344CB8AC3E}">
        <p14:creationId xmlns:p14="http://schemas.microsoft.com/office/powerpoint/2010/main" val="310480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675342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pracovního poměru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vymezit důvod tak, aby nemohl být zaměněn s jiným – pozor i skutkově!!!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neběží výpovědní doba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poměr končí doručením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§55 ZP</a:t>
            </a:r>
          </a:p>
        </p:txBody>
      </p:sp>
    </p:spTree>
    <p:extLst>
      <p:ext uri="{BB962C8B-B14F-4D97-AF65-F5344CB8AC3E}">
        <p14:creationId xmlns:p14="http://schemas.microsoft.com/office/powerpoint/2010/main" val="284146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96148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vážné ohrožení zdraví a nebyl převeden ve lhůtě 15 dnů na jinou práci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nevyplacená mzda, plat, jejich náhrada do 15 dnů od splatnosti</a:t>
            </a:r>
          </a:p>
        </p:txBody>
      </p:sp>
    </p:spTree>
    <p:extLst>
      <p:ext uri="{BB962C8B-B14F-4D97-AF65-F5344CB8AC3E}">
        <p14:creationId xmlns:p14="http://schemas.microsoft.com/office/powerpoint/2010/main" val="313030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243248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Okamžité zrušení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5" y="3125575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nelze u těhotné zaměstnankyně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porušení povinností zvlášť hrubým způsobem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pravomocné odsouzení pro úmyslný trestný čin – nepodmíněný trest odnětí svobody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a) 1 rok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b) 6 měsíců, ale TČ při plnění pracovních úkolů nebo v přímé souvislosti s ním </a:t>
            </a:r>
          </a:p>
        </p:txBody>
      </p:sp>
    </p:spTree>
    <p:extLst>
      <p:ext uri="{BB962C8B-B14F-4D97-AF65-F5344CB8AC3E}">
        <p14:creationId xmlns:p14="http://schemas.microsoft.com/office/powerpoint/2010/main" val="110556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Zrušení pracovního poměru ve zkušební době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 jakéhokoliv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uvedení důvodu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</a:t>
            </a:r>
          </a:p>
        </p:txBody>
      </p:sp>
    </p:spTree>
    <p:extLst>
      <p:ext uri="{BB962C8B-B14F-4D97-AF65-F5344CB8AC3E}">
        <p14:creationId xmlns:p14="http://schemas.microsoft.com/office/powerpoint/2010/main" val="72812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Odbory 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projednání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předchozí souhlas</a:t>
            </a:r>
          </a:p>
        </p:txBody>
      </p:sp>
    </p:spTree>
    <p:extLst>
      <p:ext uri="{BB962C8B-B14F-4D97-AF65-F5344CB8AC3E}">
        <p14:creationId xmlns:p14="http://schemas.microsoft.com/office/powerpoint/2010/main" val="311995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/>
          </a:bodyPr>
          <a:lstStyle/>
          <a:p>
            <a:r>
              <a:rPr lang="pl-PL" altLang="x-none" b="1" dirty="0"/>
              <a:t>Neplatné rozvázání pracovního poměru zaměstnavatelem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mzdy nebo přidělování práce a mzda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12843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85094"/>
            <a:ext cx="9144000" cy="2387600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závislá práce může být vykonávána výlučně v základním pracovněprávním vztahu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poměr a právní vztahy založené dohodami o pracích konaných mimo pracovní poměr</a:t>
            </a:r>
          </a:p>
        </p:txBody>
      </p:sp>
    </p:spTree>
    <p:extLst>
      <p:ext uri="{BB962C8B-B14F-4D97-AF65-F5344CB8AC3E}">
        <p14:creationId xmlns:p14="http://schemas.microsoft.com/office/powerpoint/2010/main" val="3352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800" y="1184996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Neplatné rozvázání pracovního poměru zaměstnancem</a:t>
            </a: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4" y="3429000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bez zbytečného odkladu a písemně 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oznámení o trvání na dalším zaměstnávání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náhrada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žaloba do 2 měsíců ode dne, kdy měl pracovní poměr skončit</a:t>
            </a:r>
          </a:p>
        </p:txBody>
      </p:sp>
    </p:spTree>
    <p:extLst>
      <p:ext uri="{BB962C8B-B14F-4D97-AF65-F5344CB8AC3E}">
        <p14:creationId xmlns:p14="http://schemas.microsoft.com/office/powerpoint/2010/main" val="346541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56877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altLang="x-none" b="1" dirty="0"/>
              <a:t>Odpovědnost vyplývající z pracovněprávních vztahů</a:t>
            </a:r>
            <a:br>
              <a:rPr lang="pl-PL" altLang="x-none" b="1" dirty="0"/>
            </a:br>
            <a:endParaRPr lang="cs-CZ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940455-8418-4F63-B757-8EBF27320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72" y="2381387"/>
            <a:ext cx="4095635" cy="409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27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zaměstnance za škodu způsobenou zaměstnavateli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zavinění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Zákaz postoupení pohledávky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Souvislost s plněním pracovních úkolů (§273 ZP)</a:t>
            </a:r>
          </a:p>
        </p:txBody>
      </p:sp>
    </p:spTree>
    <p:extLst>
      <p:ext uri="{BB962C8B-B14F-4D97-AF65-F5344CB8AC3E}">
        <p14:creationId xmlns:p14="http://schemas.microsoft.com/office/powerpoint/2010/main" val="82348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zaměstnance za škodu způsobenou zaměstnavateli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DRUHY ODPOVĚDNOSTI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Obecná odpovědnost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nesplnění povinností k odvrácení škody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schodek na svěřených hodnotách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ztrátu svěřených věcí</a:t>
            </a:r>
          </a:p>
        </p:txBody>
      </p:sp>
    </p:spTree>
    <p:extLst>
      <p:ext uri="{BB962C8B-B14F-4D97-AF65-F5344CB8AC3E}">
        <p14:creationId xmlns:p14="http://schemas.microsoft.com/office/powerpoint/2010/main" val="333621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Odpovědnost zaměstnavatele za škodu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dirty="0">
                <a:solidFill>
                  <a:prstClr val="black"/>
                </a:solidFill>
              </a:rPr>
              <a:t>DRUHY ODPOVĚDNOSTI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Obecná odpovědnost za škodu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škodu na odložených věcech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škodu vzniklou zaměstnanci při odvracení škody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Odpovědnost za škodu při pracovních úrazech a nemocech z povolání</a:t>
            </a:r>
          </a:p>
        </p:txBody>
      </p:sp>
    </p:spTree>
    <p:extLst>
      <p:ext uri="{BB962C8B-B14F-4D97-AF65-F5344CB8AC3E}">
        <p14:creationId xmlns:p14="http://schemas.microsoft.com/office/powerpoint/2010/main" val="235292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Odpovědnost za škodu při pracovních úrazech a nemocech z povolání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473" y="3010844"/>
            <a:ext cx="9883034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Objektivní odpovědnost zaměstnavatele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Možnost liberace – úplně/částečně (§ 270 ZP)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Nemožnost liberace - § 271 ZP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0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Odpovědnost za škodu při pracovních úrazech a nemocech z povolání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9" y="3010844"/>
            <a:ext cx="10327708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Pracovní úraz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Lze vyčíslit materiálně v penězích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Obecně – poškození zdraví i smrt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Souvislost s plněním pracovních úkolů – působení </a:t>
            </a:r>
            <a:r>
              <a:rPr lang="cs-CZ" altLang="cs-CZ" sz="2400" dirty="0" err="1">
                <a:solidFill>
                  <a:prstClr val="black"/>
                </a:solidFill>
              </a:rPr>
              <a:t>prac</a:t>
            </a:r>
            <a:r>
              <a:rPr lang="cs-CZ" altLang="cs-CZ" sz="2400" dirty="0">
                <a:solidFill>
                  <a:prstClr val="black"/>
                </a:solidFill>
              </a:rPr>
              <a:t>. Prostředí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prstClr val="black"/>
                </a:solidFill>
              </a:rPr>
              <a:t>Není důležitá predispozice zaměstnance k úrazu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Hradí se – ztráta na výdělku, náhrada za bolest a snížení společenského uplatnění, náhrada věcné škody, účelně vynaložené náklady na léčbu. (Náhrady při smrti </a:t>
            </a:r>
            <a:r>
              <a:rPr lang="cs-CZ" altLang="cs-CZ" sz="2800" dirty="0" err="1">
                <a:solidFill>
                  <a:prstClr val="black"/>
                </a:solidFill>
              </a:rPr>
              <a:t>spec</a:t>
            </a:r>
            <a:r>
              <a:rPr lang="cs-CZ" altLang="cs-CZ" sz="2800" dirty="0">
                <a:solidFill>
                  <a:prstClr val="black"/>
                </a:solidFill>
              </a:rPr>
              <a:t>. v § 271g a násl.)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9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Diskriminace v pracovněprávních vztazích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8" y="3010844"/>
            <a:ext cx="10600931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Rovnost zacházení se všemi zaměstnanci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Generální úprava – ZP, Speciální úprava – 198/2009 Sb.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ZP – obecný zákaz diskriminace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Antidiskriminační z. – přímá diskriminace, nepřímá diskriminace, obtěžování, sexuální obtěžování atd.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Přípustné formy rozdílného zacházení - §6 a násl.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Právní prostředky ochrany před diskriminací - §10</a:t>
            </a:r>
          </a:p>
          <a:p>
            <a:pPr lvl="0" algn="l"/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7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799" y="1373840"/>
            <a:ext cx="10772383" cy="2387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Přijímání zaměstnanců</a:t>
            </a:r>
            <a:br>
              <a:rPr lang="cs-CZ" dirty="0"/>
            </a:br>
            <a:br>
              <a:rPr lang="pl-PL" altLang="x-none" b="1" dirty="0"/>
            </a:b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798" y="3010844"/>
            <a:ext cx="10600931" cy="4095634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Nabídka práce („</a:t>
            </a:r>
            <a:r>
              <a:rPr lang="cs-CZ" altLang="cs-CZ" sz="2800" dirty="0" err="1">
                <a:solidFill>
                  <a:prstClr val="black"/>
                </a:solidFill>
              </a:rPr>
              <a:t>offer</a:t>
            </a:r>
            <a:r>
              <a:rPr lang="cs-CZ" altLang="cs-CZ" sz="2800" dirty="0">
                <a:solidFill>
                  <a:prstClr val="black"/>
                </a:solidFill>
              </a:rPr>
              <a:t> </a:t>
            </a:r>
            <a:r>
              <a:rPr lang="cs-CZ" altLang="cs-CZ" sz="2800" dirty="0" err="1">
                <a:solidFill>
                  <a:prstClr val="black"/>
                </a:solidFill>
              </a:rPr>
              <a:t>letter</a:t>
            </a:r>
            <a:r>
              <a:rPr lang="cs-CZ" altLang="cs-CZ" sz="2800" dirty="0">
                <a:solidFill>
                  <a:prstClr val="black"/>
                </a:solidFill>
              </a:rPr>
              <a:t>“)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Písemnost?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Závaznost?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Předsmluvní odpovědnost?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rozhodnutí Nejvyššího soudu </a:t>
            </a:r>
            <a:r>
              <a:rPr lang="cs-CZ" altLang="cs-CZ" sz="2800" dirty="0" err="1">
                <a:solidFill>
                  <a:prstClr val="black"/>
                </a:solidFill>
              </a:rPr>
              <a:t>sp</a:t>
            </a:r>
            <a:r>
              <a:rPr lang="cs-CZ" altLang="cs-CZ" sz="2800" dirty="0">
                <a:solidFill>
                  <a:prstClr val="black"/>
                </a:solidFill>
              </a:rPr>
              <a:t>. zn. 21 </a:t>
            </a:r>
            <a:r>
              <a:rPr lang="cs-CZ" altLang="cs-CZ" sz="2800" dirty="0" err="1">
                <a:solidFill>
                  <a:prstClr val="black"/>
                </a:solidFill>
              </a:rPr>
              <a:t>Cdo</a:t>
            </a:r>
            <a:r>
              <a:rPr lang="cs-CZ" altLang="cs-CZ" sz="2800" dirty="0">
                <a:solidFill>
                  <a:prstClr val="black"/>
                </a:solidFill>
              </a:rPr>
              <a:t> 3411/2014 z 19. 2. 2016 (posuzováno dle původní občanskoprávní úpravy)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59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75644" y="5903556"/>
            <a:ext cx="1081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Marek Pšenko</a:t>
            </a:r>
          </a:p>
          <a:p>
            <a:r>
              <a:rPr lang="cs-CZ" dirty="0"/>
              <a:t>psenko.marek@gmail.com</a:t>
            </a:r>
          </a:p>
        </p:txBody>
      </p:sp>
    </p:spTree>
    <p:extLst>
      <p:ext uri="{BB962C8B-B14F-4D97-AF65-F5344CB8AC3E}">
        <p14:creationId xmlns:p14="http://schemas.microsoft.com/office/powerpoint/2010/main" val="34049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279400"/>
            <a:ext cx="9561534" cy="2387600"/>
          </a:xfrm>
        </p:spPr>
        <p:txBody>
          <a:bodyPr/>
          <a:lstStyle/>
          <a:p>
            <a:r>
              <a:rPr lang="cs-CZ" b="1" dirty="0"/>
              <a:t>Závislá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399" y="2549597"/>
            <a:ext cx="9561533" cy="2840133"/>
          </a:xfrm>
        </p:spPr>
        <p:txBody>
          <a:bodyPr>
            <a:normAutofit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výkon závislé práce mimo základní pracovněprávní vztahy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výkon nelegální práce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pokuta !!!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FO vykonávající nelegální práci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do 100.000,- Kč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PO podnikající FO umožní výkon nelegální práce </a:t>
            </a:r>
            <a:r>
              <a:rPr lang="mr-IN" altLang="cs-CZ" sz="2800" dirty="0">
                <a:solidFill>
                  <a:prstClr val="black"/>
                </a:solidFill>
              </a:rPr>
              <a:t>–</a:t>
            </a:r>
            <a:r>
              <a:rPr lang="cs-CZ" altLang="cs-CZ" sz="2800" dirty="0">
                <a:solidFill>
                  <a:prstClr val="black"/>
                </a:solidFill>
              </a:rPr>
              <a:t> min. 50.000,- Kč, max. do 10.000.000 Kč</a:t>
            </a:r>
          </a:p>
        </p:txBody>
      </p:sp>
    </p:spTree>
    <p:extLst>
      <p:ext uri="{BB962C8B-B14F-4D97-AF65-F5344CB8AC3E}">
        <p14:creationId xmlns:p14="http://schemas.microsoft.com/office/powerpoint/2010/main" val="2462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0"/>
            <a:ext cx="9561534" cy="2387600"/>
          </a:xfrm>
        </p:spPr>
        <p:txBody>
          <a:bodyPr/>
          <a:lstStyle/>
          <a:p>
            <a:r>
              <a:rPr lang="cs-CZ" b="1" dirty="0"/>
              <a:t>Před uzavřením pracovní smlouvy</a:t>
            </a:r>
          </a:p>
        </p:txBody>
      </p:sp>
      <p:pic>
        <p:nvPicPr>
          <p:cNvPr id="9" name="Picture 4" descr="images3">
            <a:extLst>
              <a:ext uri="{FF2B5EF4-FFF2-40B4-BE49-F238E27FC236}">
                <a16:creationId xmlns:a16="http://schemas.microsoft.com/office/drawing/2014/main" id="{B739F542-CFB4-4A29-8724-2BE9487E9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581" y="2994622"/>
            <a:ext cx="6192837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008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560060"/>
            <a:ext cx="9561534" cy="2387600"/>
          </a:xfrm>
        </p:spPr>
        <p:txBody>
          <a:bodyPr/>
          <a:lstStyle/>
          <a:p>
            <a:r>
              <a:rPr lang="cs-CZ" b="1" dirty="0"/>
              <a:t>Informace – pracovní pohovor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42575"/>
            <a:ext cx="9347200" cy="3983277"/>
          </a:xfrm>
        </p:spPr>
        <p:txBody>
          <a:bodyPr>
            <a:normAutofit lnSpcReduction="1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těhotenství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rodinné a majetkové poměry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sexuální orientace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původ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odborové organizaci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členství v politických stranách a hnutích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rgbClr val="FF0000"/>
                </a:solidFill>
              </a:rPr>
              <a:t>Příslušnost k církvi nebo náboženské společnosti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prstClr val="black"/>
                </a:solidFill>
              </a:rPr>
              <a:t>trestněprávní bezúhonnost</a:t>
            </a:r>
          </a:p>
        </p:txBody>
      </p:sp>
    </p:spTree>
    <p:extLst>
      <p:ext uri="{BB962C8B-B14F-4D97-AF65-F5344CB8AC3E}">
        <p14:creationId xmlns:p14="http://schemas.microsoft.com/office/powerpoint/2010/main" val="14014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1693</Words>
  <Application>Microsoft Office PowerPoint</Application>
  <PresentationFormat>Širokoúhlá obrazovka</PresentationFormat>
  <Paragraphs>361</Paragraphs>
  <Slides>69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Motiv Office</vt:lpstr>
      <vt:lpstr>Pracovní právo</vt:lpstr>
      <vt:lpstr>OSNOVA</vt:lpstr>
      <vt:lpstr>Pracovní smlouvy a jiné formy zaměstnávání</vt:lpstr>
      <vt:lpstr>Závislá práce</vt:lpstr>
      <vt:lpstr>Závislá práce</vt:lpstr>
      <vt:lpstr>Závislá práce</vt:lpstr>
      <vt:lpstr>Závislá práce</vt:lpstr>
      <vt:lpstr>Před uzavřením pracovní smlouvy</vt:lpstr>
      <vt:lpstr>Informace – pracovní pohovor</vt:lpstr>
      <vt:lpstr>Informační povinnost zaměstnavatele</vt:lpstr>
      <vt:lpstr>Lékařská prohlídka</vt:lpstr>
      <vt:lpstr>Pracovní smlouva vznik pracovního poměru</vt:lpstr>
      <vt:lpstr>Podstatné náležitosti pracovní smlouvy</vt:lpstr>
      <vt:lpstr>Pracovní smlouva</vt:lpstr>
      <vt:lpstr>Druh práce</vt:lpstr>
      <vt:lpstr>Druh práce</vt:lpstr>
      <vt:lpstr>Pracovní náplň </vt:lpstr>
      <vt:lpstr>Místo výkonu práce </vt:lpstr>
      <vt:lpstr>Místo výkonu práce </vt:lpstr>
      <vt:lpstr>Den nástupu do práce </vt:lpstr>
      <vt:lpstr>Den nástupu do práce </vt:lpstr>
      <vt:lpstr>Pracovní poměr na dobu určitou</vt:lpstr>
      <vt:lpstr>Výjimka</vt:lpstr>
      <vt:lpstr>Důsledky protiprávního sjednání pracovního poměru na dobu určitou </vt:lpstr>
      <vt:lpstr>Zkušební doba</vt:lpstr>
      <vt:lpstr>Vyslání na pracovní cestu</vt:lpstr>
      <vt:lpstr>Další pravidelné náležitosti pracovní smlouvy</vt:lpstr>
      <vt:lpstr>Konkurenční doložka</vt:lpstr>
      <vt:lpstr> Pracovněprávní vztahy založené dohodami</vt:lpstr>
      <vt:lpstr>Dohody o pracích konaných mimo pracovní poměr</vt:lpstr>
      <vt:lpstr>Výjimky</vt:lpstr>
      <vt:lpstr>Vždy platí</vt:lpstr>
      <vt:lpstr>Dohoda o provedení práce  podstatné náležitosti </vt:lpstr>
      <vt:lpstr>Způsob zrušení</vt:lpstr>
      <vt:lpstr>Agenturní zaměstnávání</vt:lpstr>
      <vt:lpstr>Odměňování</vt:lpstr>
      <vt:lpstr>Odměňování závislé práce</vt:lpstr>
      <vt:lpstr>Mzda</vt:lpstr>
      <vt:lpstr>Ochrana výše mzdy</vt:lpstr>
      <vt:lpstr>Plat</vt:lpstr>
      <vt:lpstr>Skončení pracovního poměru</vt:lpstr>
      <vt:lpstr>Skončení pracovního poměru</vt:lpstr>
      <vt:lpstr>Rozvázání pracovního poměru</vt:lpstr>
      <vt:lpstr>Výpověď</vt:lpstr>
      <vt:lpstr>Výpověď daná zaměstnancem</vt:lpstr>
      <vt:lpstr>výpověď daná zaměstnavatelem</vt:lpstr>
      <vt:lpstr>Výpovědní důvod § 52 písm. a),b),c) –organizační důvody</vt:lpstr>
      <vt:lpstr>Výpovědní důvod - § 52 písm. d),e) zdravotní důvody</vt:lpstr>
      <vt:lpstr>Výpovědní důvod § 52 f) ZP nesplnění předpokladů a požadavků:</vt:lpstr>
      <vt:lpstr>Výpovědní důvod - § 52 písm. g) ZP, porušení povinností </vt:lpstr>
      <vt:lpstr>Výpovědní důvod - § 52 písm. h) ZP  režim dočasně pracovně neschopného pojištěnce</vt:lpstr>
      <vt:lpstr>Ochranná doba</vt:lpstr>
      <vt:lpstr>Výjimky</vt:lpstr>
      <vt:lpstr>Okamžité zrušení pracovního poměru</vt:lpstr>
      <vt:lpstr>Okamžité zrušení zaměstnancem </vt:lpstr>
      <vt:lpstr>Okamžité zrušení zaměstnavatelem</vt:lpstr>
      <vt:lpstr>Zrušení pracovního poměru ve zkušební době </vt:lpstr>
      <vt:lpstr>Odbory  </vt:lpstr>
      <vt:lpstr>Neplatné rozvázání pracovního poměru zaměstnavatelem</vt:lpstr>
      <vt:lpstr>Neplatné rozvázání pracovního poměru zaměstnancem </vt:lpstr>
      <vt:lpstr>Odpovědnost vyplývající z pracovněprávních vztahů </vt:lpstr>
      <vt:lpstr>Odpovědnost zaměstnance za škodu způsobenou zaměstnavateli  </vt:lpstr>
      <vt:lpstr>Odpovědnost zaměstnance za škodu způsobenou zaměstnavateli  </vt:lpstr>
      <vt:lpstr>Odpovědnost zaměstnavatele za škodu  </vt:lpstr>
      <vt:lpstr>Odpovědnost za škodu při pracovních úrazech a nemocech z povolání  </vt:lpstr>
      <vt:lpstr>Odpovědnost za škodu při pracovních úrazech a nemocech z povolání  </vt:lpstr>
      <vt:lpstr>Diskriminace v pracovněprávních vztazích  </vt:lpstr>
      <vt:lpstr>Přijímání zaměstnanců 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směnečné a šekové</dc:title>
  <dc:creator>koncipient</dc:creator>
  <cp:lastModifiedBy>Marek Pšenko</cp:lastModifiedBy>
  <cp:revision>79</cp:revision>
  <cp:lastPrinted>2018-10-29T11:12:26Z</cp:lastPrinted>
  <dcterms:created xsi:type="dcterms:W3CDTF">2017-12-03T13:48:10Z</dcterms:created>
  <dcterms:modified xsi:type="dcterms:W3CDTF">2020-04-01T09:26:04Z</dcterms:modified>
</cp:coreProperties>
</file>