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2" r:id="rId4"/>
    <p:sldId id="259" r:id="rId5"/>
    <p:sldId id="260" r:id="rId6"/>
    <p:sldId id="261" r:id="rId7"/>
    <p:sldId id="264" r:id="rId8"/>
    <p:sldId id="272" r:id="rId9"/>
    <p:sldId id="267" r:id="rId10"/>
    <p:sldId id="268" r:id="rId11"/>
    <p:sldId id="273" r:id="rId12"/>
    <p:sldId id="270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40" autoAdjust="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9320C-1159-43B9-929C-E4C54A54BE65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B556E-84C7-4713-A28C-826EAE583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67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Zábava, potřeba, zisk, zdraví</a:t>
            </a:r>
          </a:p>
          <a:p>
            <a:r>
              <a:rPr lang="cs-CZ" dirty="0" smtClean="0"/>
              <a:t>Pozitivní externality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556E-84C7-4713-A28C-826EAE58365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239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DB547-53D1-454F-8CDE-17AEBF248F0F}" type="slidenum">
              <a:rPr lang="cs-CZ"/>
              <a:pPr/>
              <a:t>4</a:t>
            </a:fld>
            <a:endParaRPr lang="cs-CZ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Zbytnost statku, hodnota statku, omezené zdroje</a:t>
            </a:r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5552B-2944-4F5A-BACE-F80F511A45B9}" type="slidenum">
              <a:rPr lang="cs-CZ"/>
              <a:pPr/>
              <a:t>7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Jednotlivec?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http://ec.europa.eu/sport/library/studies/study-contribution-spors-economic-growth-final-rpt.pdf</a:t>
            </a:r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4853495-74A6-4A9D-89D5-F1879BF0F568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55696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Downward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Dawson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Dejonge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–sport </a:t>
            </a:r>
            <a:r>
              <a:rPr lang="cs-CZ" alt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economics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556E-84C7-4713-A28C-826EAE58365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916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65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10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35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97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4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27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67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01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68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CA173-A5A8-4348-95D6-EB9058F99A6B}" type="datetimeFigureOut">
              <a:rPr lang="cs-CZ" smtClean="0"/>
              <a:t>18. 2. 2020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08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EKSP_P1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0070C0"/>
                </a:solidFill>
              </a:rPr>
              <a:t>Mechanismus podpory sportu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Obecné důvody podpory sportu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Ekonomické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smtClean="0"/>
              <a:t>Stimul ekonomiky – (investiční multiplikátor)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smtClean="0">
                <a:solidFill>
                  <a:srgbClr val="FF0000"/>
                </a:solidFill>
              </a:rPr>
              <a:t>Řešení tržního selhání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Neekonomické (nepřímý ekonomický potenciál)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smtClean="0"/>
              <a:t>Politické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smtClean="0"/>
              <a:t>Sociální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Principy podpory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Finanční podpora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smtClean="0"/>
              <a:t>Daňové úlevy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smtClean="0"/>
              <a:t>Dotace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smtClean="0"/>
              <a:t>Redistribuce výnosů loterií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smtClean="0"/>
              <a:t>Investice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Nefinanční podpora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135391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podpory sportu</a:t>
            </a:r>
            <a:endParaRPr lang="en-GB" dirty="0"/>
          </a:p>
        </p:txBody>
      </p:sp>
      <p:sp>
        <p:nvSpPr>
          <p:cNvPr id="4" name="Obdélník 3"/>
          <p:cNvSpPr/>
          <p:nvPr/>
        </p:nvSpPr>
        <p:spPr>
          <a:xfrm>
            <a:off x="1043608" y="1577225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Zvýšit participaci lidí ve sportu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5328084" y="1555503"/>
            <a:ext cx="244827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Dosáhnout mezinárodní úspěch</a:t>
            </a:r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863588" y="2925719"/>
            <a:ext cx="23042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Zvýšit kvalitu a kvantitu participace</a:t>
            </a:r>
            <a:endParaRPr lang="en-GB" dirty="0"/>
          </a:p>
        </p:txBody>
      </p:sp>
      <p:sp>
        <p:nvSpPr>
          <p:cNvPr id="8" name="Obdélník 7"/>
          <p:cNvSpPr/>
          <p:nvPr/>
        </p:nvSpPr>
        <p:spPr>
          <a:xfrm>
            <a:off x="5256076" y="2869078"/>
            <a:ext cx="259228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Najít talenty a vytvořit jim cestu k přípravě</a:t>
            </a:r>
            <a:endParaRPr lang="en-GB" dirty="0"/>
          </a:p>
        </p:txBody>
      </p:sp>
      <p:sp>
        <p:nvSpPr>
          <p:cNvPr id="9" name="Obdélník 8"/>
          <p:cNvSpPr/>
          <p:nvPr/>
        </p:nvSpPr>
        <p:spPr>
          <a:xfrm>
            <a:off x="719572" y="4261587"/>
            <a:ext cx="259228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Zdravá a aktivní populace</a:t>
            </a:r>
            <a:endParaRPr lang="en-GB" dirty="0"/>
          </a:p>
        </p:txBody>
      </p:sp>
      <p:sp>
        <p:nvSpPr>
          <p:cNvPr id="10" name="Obdélník 9"/>
          <p:cNvSpPr/>
          <p:nvPr/>
        </p:nvSpPr>
        <p:spPr>
          <a:xfrm>
            <a:off x="5148064" y="4188804"/>
            <a:ext cx="28083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Elitní sportovci</a:t>
            </a:r>
            <a:endParaRPr lang="en-GB" dirty="0"/>
          </a:p>
        </p:txBody>
      </p:sp>
      <p:cxnSp>
        <p:nvCxnSpPr>
          <p:cNvPr id="12" name="Přímá spojnice 11"/>
          <p:cNvCxnSpPr>
            <a:stCxn id="4" idx="3"/>
            <a:endCxn id="6" idx="1"/>
          </p:cNvCxnSpPr>
          <p:nvPr/>
        </p:nvCxnSpPr>
        <p:spPr>
          <a:xfrm>
            <a:off x="2987824" y="1973269"/>
            <a:ext cx="2340260" cy="14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stCxn id="7" idx="3"/>
            <a:endCxn id="8" idx="1"/>
          </p:cNvCxnSpPr>
          <p:nvPr/>
        </p:nvCxnSpPr>
        <p:spPr>
          <a:xfrm>
            <a:off x="3167844" y="3321763"/>
            <a:ext cx="2088232" cy="15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stCxn id="9" idx="3"/>
            <a:endCxn id="10" idx="1"/>
          </p:cNvCxnSpPr>
          <p:nvPr/>
        </p:nvCxnSpPr>
        <p:spPr>
          <a:xfrm flipV="1">
            <a:off x="3311860" y="4656856"/>
            <a:ext cx="1836204" cy="36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761910" y="1555503"/>
            <a:ext cx="792088" cy="2659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Cíl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772921" y="2929872"/>
            <a:ext cx="72008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Jak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456786" y="4257092"/>
            <a:ext cx="1475254" cy="3240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Předpoklad pro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28" name="Přímá spojnice se šipkou 27"/>
          <p:cNvCxnSpPr>
            <a:stCxn id="4" idx="2"/>
            <a:endCxn id="7" idx="0"/>
          </p:cNvCxnSpPr>
          <p:nvPr/>
        </p:nvCxnSpPr>
        <p:spPr>
          <a:xfrm>
            <a:off x="2015716" y="2369313"/>
            <a:ext cx="0" cy="556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7" idx="2"/>
            <a:endCxn id="9" idx="0"/>
          </p:cNvCxnSpPr>
          <p:nvPr/>
        </p:nvCxnSpPr>
        <p:spPr>
          <a:xfrm>
            <a:off x="2015716" y="3717807"/>
            <a:ext cx="0" cy="543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6" idx="2"/>
            <a:endCxn id="8" idx="0"/>
          </p:cNvCxnSpPr>
          <p:nvPr/>
        </p:nvCxnSpPr>
        <p:spPr>
          <a:xfrm>
            <a:off x="6552220" y="2419599"/>
            <a:ext cx="0" cy="449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4" idx="3"/>
            <a:endCxn id="6" idx="1"/>
          </p:cNvCxnSpPr>
          <p:nvPr/>
        </p:nvCxnSpPr>
        <p:spPr>
          <a:xfrm>
            <a:off x="2987824" y="1973269"/>
            <a:ext cx="2340260" cy="142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7" idx="3"/>
            <a:endCxn id="8" idx="1"/>
          </p:cNvCxnSpPr>
          <p:nvPr/>
        </p:nvCxnSpPr>
        <p:spPr>
          <a:xfrm>
            <a:off x="3167844" y="3321763"/>
            <a:ext cx="2088232" cy="153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stCxn id="9" idx="3"/>
            <a:endCxn id="10" idx="1"/>
          </p:cNvCxnSpPr>
          <p:nvPr/>
        </p:nvCxnSpPr>
        <p:spPr>
          <a:xfrm flipV="1">
            <a:off x="3311860" y="4656856"/>
            <a:ext cx="1836204" cy="367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8" idx="2"/>
            <a:endCxn id="10" idx="0"/>
          </p:cNvCxnSpPr>
          <p:nvPr/>
        </p:nvCxnSpPr>
        <p:spPr>
          <a:xfrm>
            <a:off x="6552220" y="3805182"/>
            <a:ext cx="0" cy="38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19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Jak sport ovlivňuje ekonomiku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44500" y="1438275"/>
            <a:ext cx="8229600" cy="4525963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Příjmová strana státního rozpočtu a veřejných rozpočtů</a:t>
            </a:r>
          </a:p>
          <a:p>
            <a:pPr lvl="1"/>
            <a:r>
              <a:rPr lang="cs-CZ" altLang="cs-CZ" sz="2400" dirty="0" smtClean="0"/>
              <a:t>Daňové příjmy (vyvolané i multiplikátorem investic)</a:t>
            </a:r>
          </a:p>
          <a:p>
            <a:r>
              <a:rPr lang="cs-CZ" altLang="cs-CZ" sz="2800" dirty="0" smtClean="0"/>
              <a:t>Výdajová strana státního rozpočtu a veřejných rozpočtů</a:t>
            </a:r>
          </a:p>
          <a:p>
            <a:pPr lvl="1"/>
            <a:r>
              <a:rPr lang="cs-CZ" altLang="cs-CZ" sz="2400" dirty="0" smtClean="0"/>
              <a:t>Dotace, investice</a:t>
            </a:r>
          </a:p>
          <a:p>
            <a:r>
              <a:rPr lang="cs-CZ" altLang="cs-CZ" sz="2800" dirty="0" smtClean="0"/>
              <a:t>Skrze pozitivní/negativní externality</a:t>
            </a:r>
          </a:p>
          <a:p>
            <a:pPr lvl="1"/>
            <a:r>
              <a:rPr lang="cs-CZ" altLang="cs-CZ" sz="2400" dirty="0" smtClean="0"/>
              <a:t>Ty znovu ovlivní příjmy a výdaje SR a VR a to krátkodobě a dlouhodobě</a:t>
            </a:r>
          </a:p>
          <a:p>
            <a:pPr lvl="1"/>
            <a:endParaRPr lang="cs-CZ" altLang="cs-CZ" sz="2400" dirty="0" smtClean="0"/>
          </a:p>
          <a:p>
            <a:pPr marL="0" indent="0"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26792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Přednáška: P1_uvod</a:t>
            </a:r>
          </a:p>
          <a:p>
            <a:r>
              <a:rPr lang="cs-CZ" dirty="0" smtClean="0"/>
              <a:t>Učební text v </a:t>
            </a:r>
            <a:r>
              <a:rPr lang="cs-CZ" dirty="0" err="1" smtClean="0"/>
              <a:t>ISu</a:t>
            </a:r>
            <a:r>
              <a:rPr lang="cs-CZ" dirty="0" smtClean="0"/>
              <a:t>: P1_úvod text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36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Warm</a:t>
            </a:r>
            <a:r>
              <a:rPr lang="cs-CZ" dirty="0" smtClean="0"/>
              <a:t> up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nás zajímá sport?</a:t>
            </a:r>
          </a:p>
          <a:p>
            <a:endParaRPr lang="cs-CZ" dirty="0" smtClean="0"/>
          </a:p>
          <a:p>
            <a:r>
              <a:rPr lang="cs-CZ" dirty="0" smtClean="0"/>
              <a:t>Proč by se měl stát zajímat sport?</a:t>
            </a:r>
          </a:p>
          <a:p>
            <a:endParaRPr lang="cs-CZ" dirty="0" smtClean="0"/>
          </a:p>
          <a:p>
            <a:r>
              <a:rPr lang="cs-CZ" dirty="0" smtClean="0"/>
              <a:t>Jaké problémy má český sport? Jaký (pokud je) je ekonomický rozměr toho problému?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063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Význam sportu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Sociální aspekt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Rovné příležitosti, morální hodnoty,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Zdravotní aspekt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Příznivé dopady na zdraví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Ekonomický aspekt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Stimul k rozvoji ekonomiky (výstavba, zaměstnanost, výroba)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Sekundární ekonomické dopady – cestovní ruch, modernizace infrastruktury (kvůli sportu)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Politický aspekt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Sport jako reprezentace politického systému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Sport jako politická agenda, prosazování vlastního zájmu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accent2"/>
                </a:solidFill>
              </a:rPr>
              <a:t>pozitivní </a:t>
            </a:r>
            <a:r>
              <a:rPr lang="cs-CZ" sz="2400" dirty="0">
                <a:solidFill>
                  <a:schemeClr val="accent2"/>
                </a:solidFill>
              </a:rPr>
              <a:t>i negativní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Můžeme ignorovat ekonomický aspekt, </a:t>
            </a:r>
            <a:r>
              <a:rPr lang="cs-CZ" sz="2400" dirty="0" smtClean="0"/>
              <a:t>prakticky, </a:t>
            </a:r>
            <a:r>
              <a:rPr lang="cs-CZ" sz="2400" dirty="0"/>
              <a:t>ale naše možnosti vždy určí množství disponibilních zdrojů</a:t>
            </a:r>
          </a:p>
        </p:txBody>
      </p:sp>
    </p:spTree>
    <p:extLst>
      <p:ext uri="{BB962C8B-B14F-4D97-AF65-F5344CB8AC3E}">
        <p14:creationId xmlns:p14="http://schemas.microsoft.com/office/powerpoint/2010/main" val="361749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 </a:t>
            </a:r>
            <a:r>
              <a:rPr lang="cs-CZ" dirty="0" smtClean="0"/>
              <a:t>a veřejný sektor</a:t>
            </a:r>
            <a:r>
              <a:rPr lang="cs-CZ" dirty="0"/>
              <a:t>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 smtClean="0"/>
              <a:t>Čím se liší odvětví sportu od zdravotnictví z hlediska charakteru statků?</a:t>
            </a:r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r>
              <a:rPr lang="cs-CZ" dirty="0" smtClean="0"/>
              <a:t>Co mají společného sport a </a:t>
            </a:r>
            <a:r>
              <a:rPr lang="cs-CZ" dirty="0"/>
              <a:t>kultura z hlediska charakteru statků?</a:t>
            </a: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Tx/>
              <a:buNone/>
            </a:pPr>
            <a:r>
              <a:rPr lang="cs-CZ" dirty="0" smtClean="0"/>
              <a:t>Proč nás sport zajímá z ekonomického hlediska?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2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Mladé odvětví</a:t>
            </a:r>
          </a:p>
          <a:p>
            <a:r>
              <a:rPr lang="cs-CZ" dirty="0" smtClean="0"/>
              <a:t>Široký (nejasný záběr)</a:t>
            </a:r>
          </a:p>
          <a:p>
            <a:r>
              <a:rPr lang="cs-CZ" dirty="0" smtClean="0"/>
              <a:t>Oblasti</a:t>
            </a:r>
          </a:p>
          <a:p>
            <a:pPr lvl="1"/>
            <a:r>
              <a:rPr lang="cs-CZ" dirty="0" smtClean="0"/>
              <a:t>Veřejný sektor, spotřeba, sportovní akce, ekonomické podmínky rozvoje sportování, mezinárodní sport,..</a:t>
            </a:r>
          </a:p>
          <a:p>
            <a:pPr lvl="1"/>
            <a:endParaRPr lang="cs-CZ" dirty="0"/>
          </a:p>
          <a:p>
            <a:r>
              <a:rPr lang="cs-CZ" dirty="0" smtClean="0"/>
              <a:t>Sport </a:t>
            </a:r>
            <a:r>
              <a:rPr lang="cs-CZ" dirty="0" err="1" smtClean="0"/>
              <a:t>policy</a:t>
            </a:r>
            <a:r>
              <a:rPr lang="cs-CZ" dirty="0" smtClean="0"/>
              <a:t> x Sport </a:t>
            </a:r>
            <a:r>
              <a:rPr lang="cs-CZ" dirty="0" err="1" smtClean="0"/>
              <a:t>economics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19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ekonomie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Metodologické</a:t>
            </a:r>
          </a:p>
          <a:p>
            <a:pPr lvl="1"/>
            <a:r>
              <a:rPr lang="cs-CZ" dirty="0" smtClean="0"/>
              <a:t>Aktivní sportovec</a:t>
            </a:r>
          </a:p>
          <a:p>
            <a:pPr lvl="1"/>
            <a:r>
              <a:rPr lang="cs-CZ" dirty="0" smtClean="0"/>
              <a:t>Nepřesné (</a:t>
            </a:r>
            <a:r>
              <a:rPr lang="cs-CZ" dirty="0" err="1" smtClean="0"/>
              <a:t>nerozklíčované</a:t>
            </a:r>
            <a:r>
              <a:rPr lang="cs-CZ" dirty="0" smtClean="0"/>
              <a:t>) statistiky (HPD, zaměstnanost,…)</a:t>
            </a:r>
          </a:p>
          <a:p>
            <a:pPr lvl="1"/>
            <a:r>
              <a:rPr lang="cs-CZ" dirty="0" smtClean="0"/>
              <a:t>Hodnocení nepřímých efektů (externality, efekty z investic)</a:t>
            </a:r>
          </a:p>
          <a:p>
            <a:r>
              <a:rPr lang="cs-CZ" dirty="0" smtClean="0"/>
              <a:t>Vliv ekonomických teorií</a:t>
            </a:r>
          </a:p>
          <a:p>
            <a:pPr lvl="1"/>
            <a:r>
              <a:rPr lang="cs-CZ" dirty="0" smtClean="0"/>
              <a:t>Neoklasická – trh (nezasahuj a čekej)</a:t>
            </a:r>
          </a:p>
          <a:p>
            <a:pPr lvl="1"/>
            <a:r>
              <a:rPr lang="cs-CZ" dirty="0" smtClean="0"/>
              <a:t>Marxistická – rovnost (standardizuj a přinuť)</a:t>
            </a:r>
          </a:p>
          <a:p>
            <a:pPr lvl="1"/>
            <a:r>
              <a:rPr lang="cs-CZ" dirty="0" smtClean="0"/>
              <a:t>Keynesiánská – stát (dotuj a doufej)</a:t>
            </a:r>
          </a:p>
          <a:p>
            <a:r>
              <a:rPr lang="cs-CZ" dirty="0" smtClean="0"/>
              <a:t>Nejasná identita disciplíny</a:t>
            </a:r>
          </a:p>
          <a:p>
            <a:pPr lvl="1"/>
            <a:r>
              <a:rPr lang="cs-CZ" dirty="0" smtClean="0"/>
              <a:t>? Politika státu, profesionální sport, obchod se sportovním zbožím, právní aspekty, ekonomika sportovního zařízení,…?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1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Praktické problémy ekonomie sportu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01662"/>
            <a:ext cx="8229600" cy="449262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Role státu – jak moc má stát zasahovat</a:t>
            </a:r>
          </a:p>
          <a:p>
            <a:pPr lvl="1"/>
            <a:r>
              <a:rPr lang="cs-CZ" dirty="0"/>
              <a:t>Do produkce a skladby </a:t>
            </a:r>
            <a:r>
              <a:rPr lang="cs-CZ" dirty="0" smtClean="0"/>
              <a:t>sportovních produktů (poskytovat/dotovat sporty, sportovní zařízení)</a:t>
            </a:r>
            <a:endParaRPr lang="cs-CZ" dirty="0"/>
          </a:p>
          <a:p>
            <a:pPr lvl="1"/>
            <a:r>
              <a:rPr lang="cs-CZ" dirty="0"/>
              <a:t>Do podmínek fungování sportovních </a:t>
            </a:r>
            <a:r>
              <a:rPr lang="cs-CZ" dirty="0" smtClean="0"/>
              <a:t>firem</a:t>
            </a:r>
          </a:p>
          <a:p>
            <a:pPr lvl="1"/>
            <a:r>
              <a:rPr lang="cs-CZ" dirty="0" smtClean="0"/>
              <a:t>Do pravomocí krajů a obcí</a:t>
            </a:r>
            <a:endParaRPr lang="cs-CZ" dirty="0"/>
          </a:p>
          <a:p>
            <a:r>
              <a:rPr lang="cs-CZ" dirty="0"/>
              <a:t>Chování klubu</a:t>
            </a:r>
          </a:p>
          <a:p>
            <a:pPr lvl="1"/>
            <a:r>
              <a:rPr lang="cs-CZ" dirty="0"/>
              <a:t>Jak uvnitř daných pravidel maximalizovat svůj užitek (případně zisk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Nákupy hráčů, práva, licence, ekonomické dopady profesionálních lig</a:t>
            </a:r>
            <a:endParaRPr lang="cs-CZ" dirty="0"/>
          </a:p>
          <a:p>
            <a:r>
              <a:rPr lang="cs-CZ" dirty="0"/>
              <a:t>Chování firmy</a:t>
            </a:r>
          </a:p>
          <a:p>
            <a:pPr lvl="1"/>
            <a:r>
              <a:rPr lang="cs-CZ" dirty="0"/>
              <a:t>Jak maximalizovat </a:t>
            </a:r>
            <a:r>
              <a:rPr lang="cs-CZ" dirty="0" smtClean="0"/>
              <a:t>zisk</a:t>
            </a:r>
          </a:p>
          <a:p>
            <a:pPr lvl="1"/>
            <a:r>
              <a:rPr lang="cs-CZ" dirty="0" smtClean="0"/>
              <a:t>Dopady na trh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7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Teoretické problémy ekonomie sportu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Tržní rovnováha, tržní selhání</a:t>
            </a:r>
          </a:p>
          <a:p>
            <a:pPr lvl="1"/>
            <a:r>
              <a:rPr lang="cs-CZ" dirty="0" smtClean="0"/>
              <a:t>Trhy s hráči</a:t>
            </a:r>
          </a:p>
          <a:p>
            <a:pPr lvl="1"/>
            <a:r>
              <a:rPr lang="cs-CZ" dirty="0" smtClean="0"/>
              <a:t>Regulace lig</a:t>
            </a:r>
          </a:p>
          <a:p>
            <a:pPr lvl="1"/>
            <a:r>
              <a:rPr lang="cs-CZ" dirty="0" smtClean="0"/>
              <a:t>Predikce např. – kdy bude kouč vyhozen</a:t>
            </a:r>
          </a:p>
          <a:p>
            <a:r>
              <a:rPr lang="cs-CZ" dirty="0" smtClean="0"/>
              <a:t>Měření vlivu státní podpory (dotace)</a:t>
            </a:r>
          </a:p>
          <a:p>
            <a:r>
              <a:rPr lang="cs-CZ" dirty="0" smtClean="0"/>
              <a:t>Modelování makroekonomických efektů</a:t>
            </a:r>
          </a:p>
          <a:p>
            <a:pPr lvl="1"/>
            <a:r>
              <a:rPr lang="cs-CZ" dirty="0" err="1" smtClean="0"/>
              <a:t>Mega</a:t>
            </a:r>
            <a:r>
              <a:rPr lang="cs-CZ" dirty="0" smtClean="0"/>
              <a:t> akce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6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FF0000"/>
                </a:solidFill>
              </a:rPr>
              <a:t>Makroekonomický pohled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4525962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2000" dirty="0" smtClean="0"/>
              <a:t>ČR podíl sportu a tělovýchovy na HDP </a:t>
            </a:r>
          </a:p>
          <a:p>
            <a:pPr lvl="1" eaLnBrk="1" hangingPunct="1"/>
            <a:r>
              <a:rPr lang="cs-CZ" altLang="cs-CZ" sz="1600" dirty="0" smtClean="0"/>
              <a:t>1,5-2% (starší odhady 2009)</a:t>
            </a:r>
          </a:p>
          <a:p>
            <a:pPr lvl="1" eaLnBrk="1" hangingPunct="1"/>
            <a:r>
              <a:rPr lang="en-US" altLang="cs-CZ" sz="1600" dirty="0" smtClean="0"/>
              <a:t>0.80% for the narrow definition and 1.18% for the broad definition of sport. This is below the EU average (1.13%</a:t>
            </a:r>
            <a:r>
              <a:rPr lang="cs-CZ" altLang="cs-CZ" sz="1600" dirty="0" smtClean="0"/>
              <a:t> </a:t>
            </a:r>
            <a:r>
              <a:rPr lang="en-US" altLang="cs-CZ" sz="1600" dirty="0" smtClean="0"/>
              <a:t>narrow definition and 1.76% broad definition).</a:t>
            </a:r>
            <a:endParaRPr lang="cs-CZ" altLang="cs-CZ" sz="1600" dirty="0" smtClean="0"/>
          </a:p>
          <a:p>
            <a:pPr eaLnBrk="1" hangingPunct="1"/>
            <a:r>
              <a:rPr lang="cs-CZ" altLang="cs-CZ" sz="2000" dirty="0" smtClean="0"/>
              <a:t>EU podíl na HDP</a:t>
            </a:r>
          </a:p>
          <a:p>
            <a:pPr lvl="1" eaLnBrk="1" hangingPunct="1"/>
            <a:r>
              <a:rPr lang="cs-CZ" altLang="cs-CZ" sz="2000" dirty="0" smtClean="0"/>
              <a:t>odhad průměr EU 3,7% (2009)</a:t>
            </a:r>
          </a:p>
          <a:p>
            <a:pPr lvl="1" eaLnBrk="1" hangingPunct="1"/>
            <a:r>
              <a:rPr lang="cs-CZ" altLang="cs-CZ" sz="2000" dirty="0" smtClean="0"/>
              <a:t>Průměr EU 1,13% (1,76%) EU (2012)</a:t>
            </a:r>
          </a:p>
          <a:p>
            <a:pPr eaLnBrk="1" hangingPunct="1"/>
            <a:r>
              <a:rPr lang="cs-CZ" altLang="cs-CZ" sz="2000" dirty="0" smtClean="0"/>
              <a:t>ČR podíl TK na veřejných výdajích 0,4-1,7%</a:t>
            </a:r>
          </a:p>
          <a:p>
            <a:pPr eaLnBrk="1" hangingPunct="1"/>
            <a:r>
              <a:rPr lang="cs-CZ" altLang="cs-CZ" sz="2000" dirty="0" smtClean="0"/>
              <a:t>ČR Zaměstnanost</a:t>
            </a:r>
          </a:p>
          <a:p>
            <a:pPr lvl="1" eaLnBrk="1" hangingPunct="1"/>
            <a:r>
              <a:rPr lang="cs-CZ" altLang="cs-CZ" sz="1600" dirty="0" smtClean="0"/>
              <a:t>odhad 1,5% (SRN 2%, Finsko 0,8%)</a:t>
            </a:r>
          </a:p>
          <a:p>
            <a:pPr lvl="1" eaLnBrk="1" hangingPunct="1"/>
            <a:r>
              <a:rPr lang="cs-CZ" altLang="cs-CZ" sz="2000" dirty="0" smtClean="0"/>
              <a:t>ČR </a:t>
            </a:r>
            <a:r>
              <a:rPr lang="en-US" altLang="cs-CZ" sz="1800" dirty="0" smtClean="0"/>
              <a:t>1.38% for the narrow definition and 1.87% for the broad definition of sport. </a:t>
            </a:r>
            <a:endParaRPr lang="cs-CZ" altLang="cs-CZ" sz="1800" dirty="0" smtClean="0"/>
          </a:p>
          <a:p>
            <a:pPr eaLnBrk="1" hangingPunct="1"/>
            <a:r>
              <a:rPr lang="cs-CZ" altLang="cs-CZ" sz="2200" dirty="0" smtClean="0"/>
              <a:t>EU Zaměstnanost</a:t>
            </a:r>
          </a:p>
          <a:p>
            <a:pPr lvl="1" eaLnBrk="1" hangingPunct="1"/>
            <a:r>
              <a:rPr lang="cs-CZ" altLang="cs-CZ" sz="1800" dirty="0" smtClean="0"/>
              <a:t>Odhad průměr EU 5,4% (2009)</a:t>
            </a:r>
          </a:p>
          <a:p>
            <a:pPr lvl="1" eaLnBrk="1" hangingPunct="1"/>
            <a:r>
              <a:rPr lang="en-US" altLang="cs-CZ" sz="1800" dirty="0" smtClean="0"/>
              <a:t>This is below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the EU average (1.49% narrow definition and 2.12% broad definition).</a:t>
            </a:r>
          </a:p>
          <a:p>
            <a:endParaRPr lang="en-US" altLang="cs-CZ" sz="1800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707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653</Words>
  <Application>Microsoft Office PowerPoint</Application>
  <PresentationFormat>Předvádění na obrazovce (4:3)</PresentationFormat>
  <Paragraphs>124</Paragraphs>
  <Slides>13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Úvod</vt:lpstr>
      <vt:lpstr>Warm up</vt:lpstr>
      <vt:lpstr>Význam sportu</vt:lpstr>
      <vt:lpstr>Sport a veřejný sektor </vt:lpstr>
      <vt:lpstr>Ekonomie sportu</vt:lpstr>
      <vt:lpstr>Problémy ekonomie sportu</vt:lpstr>
      <vt:lpstr>Praktické problémy ekonomie sportu</vt:lpstr>
      <vt:lpstr>Teoretické problémy ekonomie sportu</vt:lpstr>
      <vt:lpstr>Makroekonomický pohled</vt:lpstr>
      <vt:lpstr>Mechanismus podpory sportu</vt:lpstr>
      <vt:lpstr>Cíle podpory sportu</vt:lpstr>
      <vt:lpstr>Jak sport ovlivňuje ekonomiku</vt:lpstr>
      <vt:lpstr>Literatura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</dc:title>
  <dc:creator>MP</dc:creator>
  <cp:lastModifiedBy>Pavlik Marek</cp:lastModifiedBy>
  <cp:revision>20</cp:revision>
  <dcterms:created xsi:type="dcterms:W3CDTF">2012-02-22T09:01:17Z</dcterms:created>
  <dcterms:modified xsi:type="dcterms:W3CDTF">2020-02-18T09:46:54Z</dcterms:modified>
</cp:coreProperties>
</file>