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B9006E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3979" autoAdjust="0"/>
  </p:normalViewPr>
  <p:slideViewPr>
    <p:cSldViewPr snapToGrid="0">
      <p:cViewPr>
        <p:scale>
          <a:sx n="108" d="100"/>
          <a:sy n="108" d="100"/>
        </p:scale>
        <p:origin x="-90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137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firem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54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1" dirty="0" smtClean="0"/>
              <a:t>Cíl předmětu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dirty="0" smtClean="0"/>
              <a:t>Cílem předmětu </a:t>
            </a:r>
            <a:r>
              <a:rPr lang="cs-CZ" sz="2400" dirty="0"/>
              <a:t>je seznámit studenty s postupy účtování v různých formách obchodních korporací. Kurz je zaměřený na sestavení účetní uzávěrky a závěrky, rozdělení výsledku hospodaření v jednotlivých typech obchodních korporací a sestavení konsolidované účetní závěrky</a:t>
            </a:r>
            <a:r>
              <a:rPr lang="cs-CZ" sz="2400" dirty="0" smtClean="0"/>
              <a:t>.</a:t>
            </a:r>
          </a:p>
          <a:p>
            <a:pPr marL="72000" indent="0">
              <a:buNone/>
            </a:pPr>
            <a:r>
              <a:rPr lang="cs-CZ" b="1" dirty="0" smtClean="0"/>
              <a:t>Způsob </a:t>
            </a:r>
            <a:r>
              <a:rPr lang="cs-CZ" b="1" dirty="0"/>
              <a:t>výuky</a:t>
            </a: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Výuka je založená na samostatné práci studentů, kteří řeší zadání příkladů v souladu s platnou legislativou, tj. zákon č. 563/1991 Sb. o účetnictví, vyhláška 500/2002 Sb., České účetní standardy pro podnikatele a zákon č. 90/2012 Sb. o obchodních korporacích.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dirty="0" smtClean="0"/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26383"/>
          </a:xfrm>
        </p:spPr>
        <p:txBody>
          <a:bodyPr/>
          <a:lstStyle/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 smtClean="0"/>
              <a:t>70 </a:t>
            </a:r>
            <a:r>
              <a:rPr lang="cs-CZ" sz="1800" b="1" dirty="0"/>
              <a:t>% účast</a:t>
            </a:r>
            <a:endParaRPr lang="cs-CZ" sz="1800" dirty="0"/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/>
              <a:t>1 aktivní prezentace teorie nebo příkladu za semestr (</a:t>
            </a:r>
            <a:r>
              <a:rPr lang="cs-CZ" sz="1800" dirty="0"/>
              <a:t>v případě, že student v průběhu semestru nebude mít prezentaci, na konci mu bude odečteno 10 bodů z celkového součtu bodového hodnocení testů, při prezentaci navíc se přičte 5 bodů, maximálně tak lze získat 10 bodů)</a:t>
            </a:r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/>
              <a:t>Dva testy, </a:t>
            </a:r>
            <a:r>
              <a:rPr lang="cs-CZ" sz="1800" dirty="0"/>
              <a:t>každý na 80 bodů, minimální úspěšnost 60 procent (48 bodů), hodnoty testů se sčítají (96 bodů celkem z obou testů). </a:t>
            </a:r>
            <a:r>
              <a:rPr lang="cs-CZ" sz="1800" b="1" dirty="0"/>
              <a:t>Výsledná známka vzniká součtem bodového ohodnocení testů a průběžných prezentací. </a:t>
            </a:r>
            <a:endParaRPr lang="cs-CZ" sz="1800" b="1" dirty="0" smtClean="0"/>
          </a:p>
          <a:p>
            <a:pPr marL="72000" lvl="0" indent="0" algn="just">
              <a:lnSpc>
                <a:spcPct val="100000"/>
              </a:lnSpc>
              <a:buClrTx/>
              <a:buNone/>
            </a:pPr>
            <a:endParaRPr lang="cs-CZ" sz="1800" b="1" dirty="0"/>
          </a:p>
          <a:p>
            <a:pPr marL="72000" lvl="0" indent="0" algn="just">
              <a:lnSpc>
                <a:spcPct val="100000"/>
              </a:lnSpc>
              <a:buClrTx/>
              <a:buNone/>
            </a:pPr>
            <a:r>
              <a:rPr lang="cs-CZ" sz="1800" b="1" dirty="0" smtClean="0"/>
              <a:t>Hodnocení:</a:t>
            </a:r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97192"/>
              </p:ext>
            </p:extLst>
          </p:nvPr>
        </p:nvGraphicFramePr>
        <p:xfrm>
          <a:off x="3341079" y="3851031"/>
          <a:ext cx="4387359" cy="2092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53"/>
                <a:gridCol w="1462453"/>
                <a:gridCol w="1462453"/>
              </a:tblGrid>
              <a:tr h="599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Známka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Počet bodů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100 – 93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160 – 148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92 - 86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147 – 138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85 – 78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137 – 124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77 – 69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123 – 110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68 – 60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109 – 96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59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95 a méně             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9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cs-CZ" dirty="0" smtClean="0"/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Hýblová</a:t>
            </a:r>
            <a:r>
              <a:rPr lang="cs-CZ" dirty="0"/>
              <a:t>, Eva</a:t>
            </a:r>
            <a:r>
              <a:rPr lang="cs-CZ" dirty="0" smtClean="0"/>
              <a:t>. 2019. </a:t>
            </a:r>
            <a:r>
              <a:rPr lang="cs-CZ" dirty="0"/>
              <a:t>Účetnictví firem. Studijní materiál umístěný v ISU na stránce předmětu.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Zákon č. 563/1991 Sb. v aktuálním 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Vyhláška 500/2002 Sb. v aktuálním 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České účetní standardy pro podnikatele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Zákon č. 90/20012 Sb. o obchodních korporacích v aktuálním </a:t>
            </a:r>
            <a:r>
              <a:rPr lang="cs-CZ" dirty="0" smtClean="0"/>
              <a:t>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 err="1" smtClean="0"/>
              <a:t>Autokorekční</a:t>
            </a:r>
            <a:r>
              <a:rPr lang="cs-CZ" dirty="0" smtClean="0"/>
              <a:t> </a:t>
            </a:r>
            <a:r>
              <a:rPr lang="cs-CZ" dirty="0" err="1" smtClean="0"/>
              <a:t>testyv</a:t>
            </a:r>
            <a:r>
              <a:rPr lang="cs-CZ" dirty="0" smtClean="0"/>
              <a:t> ISU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8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Interaktivní osnovy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osnovy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Účetnictví </a:t>
            </a:r>
            <a:r>
              <a:rPr lang="cs-CZ" dirty="0" err="1"/>
              <a:t>firem_plán</a:t>
            </a:r>
            <a:r>
              <a:rPr lang="cs-CZ" dirty="0"/>
              <a:t> </a:t>
            </a:r>
            <a:r>
              <a:rPr lang="cs-CZ" dirty="0" smtClean="0"/>
              <a:t>výuky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Účetnictví firem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7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Přehled výuky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výuky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27117"/>
              </p:ext>
            </p:extLst>
          </p:nvPr>
        </p:nvGraphicFramePr>
        <p:xfrm>
          <a:off x="4783016" y="342899"/>
          <a:ext cx="5679831" cy="6392009"/>
        </p:xfrm>
        <a:graphic>
          <a:graphicData uri="http://schemas.openxmlformats.org/drawingml/2006/table">
            <a:tbl>
              <a:tblPr/>
              <a:tblGrid>
                <a:gridCol w="665670"/>
                <a:gridCol w="5014161"/>
              </a:tblGrid>
              <a:tr h="375422">
                <a:tc>
                  <a:txBody>
                    <a:bodyPr/>
                    <a:lstStyle/>
                    <a:p>
                      <a:r>
                        <a:rPr lang="cs-CZ" sz="1200" dirty="0"/>
                        <a:t>Týden</a:t>
                      </a:r>
                      <a:br>
                        <a:rPr lang="cs-CZ" sz="1200" dirty="0"/>
                      </a:br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Téma</a:t>
                      </a:r>
                      <a:endParaRPr lang="cs-CZ" sz="12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843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Úvodní seminář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/>
                        <a:t>Organizační záležitosti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/>
                        <a:t>Opakování základů účetnictví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/>
                        <a:t>Účetní legislativa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6265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uzávěrka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Inventarizace majetku a závazků.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Závěrečné operace u zásob.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Odpis pohledávek.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Tvorba opravných položek.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Kontrola časového rozlišení nákladů a výnosů.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3105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uzávěrka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Zaúčtování kursových rozdílů.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Tvorba rezerv.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Zaúčtování dohadných položek.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Sestavení daňového přiznání, zaúčtování splatné daně ze zisku.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Výpočet a zaúčtování odložené daně ze zisku.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Uzavření účetních knih.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6265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Účetní výkazy sestavované v rámci účetní závěrky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rozvaha,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výkaz zisku a ztráty,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 výkaz peněžních toků,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výkaz o změnách ve vlastním kapitálu.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77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5 - 6.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závěrka v jednotlivých typech obchodních korporací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22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7.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První průběžný test (30. 3. 2020</a:t>
                      </a:r>
                      <a:r>
                        <a:rPr lang="cs-CZ" sz="1200" b="1" dirty="0" smtClean="0"/>
                        <a:t>),</a:t>
                      </a:r>
                      <a:r>
                        <a:rPr lang="cs-CZ" sz="1200" b="1" baseline="0" dirty="0" smtClean="0"/>
                        <a:t> téma 1 – 4</a:t>
                      </a:r>
                    </a:p>
                    <a:p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8.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Konsolidovaná účetní závěrka - úvod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9</a:t>
                      </a:r>
                      <a:r>
                        <a:rPr lang="cs-CZ" sz="1200" b="1"/>
                        <a:t>.</a:t>
                      </a:r>
                      <a:endParaRPr lang="cs-CZ" sz="12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Výuka odpadá – velikonoční pondělí</a:t>
                      </a:r>
                      <a:endParaRPr lang="cs-CZ" sz="12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77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10 - 12.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Konsolidovaná účetní závěrka, metody konsolidace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13</a:t>
                      </a:r>
                      <a:r>
                        <a:rPr lang="cs-CZ" sz="1200" b="1"/>
                        <a:t>.</a:t>
                      </a:r>
                      <a:endParaRPr lang="cs-CZ" sz="12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Test 2 (11. 5. 2020</a:t>
                      </a:r>
                      <a:r>
                        <a:rPr lang="en-US" sz="1200" b="1" dirty="0" smtClean="0"/>
                        <a:t>)</a:t>
                      </a:r>
                      <a:r>
                        <a:rPr lang="cs-CZ" sz="1200" b="1" dirty="0" smtClean="0"/>
                        <a:t>, téma 5 - 12</a:t>
                      </a:r>
                      <a:endParaRPr lang="en-US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3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2590</TotalTime>
  <Words>274</Words>
  <Application>Microsoft Office PowerPoint</Application>
  <PresentationFormat>Vlastní</PresentationFormat>
  <Paragraphs>99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Prezentace_MU_CZ</vt:lpstr>
      <vt:lpstr>Účetnictví firem</vt:lpstr>
      <vt:lpstr>Cíl předmětu</vt:lpstr>
      <vt:lpstr>Ukončení předmětu</vt:lpstr>
      <vt:lpstr>Literatura</vt:lpstr>
      <vt:lpstr>Interaktivní osnovy</vt:lpstr>
      <vt:lpstr>Přehled výuky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Hyblova Eva</cp:lastModifiedBy>
  <cp:revision>170</cp:revision>
  <cp:lastPrinted>1601-01-01T00:00:00Z</cp:lastPrinted>
  <dcterms:created xsi:type="dcterms:W3CDTF">2019-01-25T18:52:34Z</dcterms:created>
  <dcterms:modified xsi:type="dcterms:W3CDTF">2020-01-22T13:56:01Z</dcterms:modified>
</cp:coreProperties>
</file>