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93" r:id="rId3"/>
    <p:sldId id="315" r:id="rId4"/>
    <p:sldId id="313" r:id="rId5"/>
    <p:sldId id="314" r:id="rId6"/>
    <p:sldId id="298" r:id="rId7"/>
    <p:sldId id="312" r:id="rId8"/>
    <p:sldId id="296" r:id="rId9"/>
    <p:sldId id="295" r:id="rId10"/>
    <p:sldId id="302" r:id="rId11"/>
    <p:sldId id="304" r:id="rId12"/>
    <p:sldId id="316" r:id="rId13"/>
    <p:sldId id="318" r:id="rId14"/>
    <p:sldId id="317" r:id="rId15"/>
    <p:sldId id="319" r:id="rId16"/>
    <p:sldId id="320" r:id="rId17"/>
    <p:sldId id="321" r:id="rId18"/>
    <p:sldId id="322" r:id="rId19"/>
    <p:sldId id="299" r:id="rId20"/>
    <p:sldId id="292" r:id="rId21"/>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476" y="222"/>
      </p:cViewPr>
      <p:guideLst>
        <p:guide orient="horz" pos="2160"/>
        <p:guide pos="2880"/>
      </p:guideLst>
    </p:cSldViewPr>
  </p:slideViewPr>
  <p:notesTextViewPr>
    <p:cViewPr>
      <p:scale>
        <a:sx n="1" d="1"/>
        <a:sy n="1" d="1"/>
      </p:scale>
      <p:origin x="0" y="0"/>
    </p:cViewPr>
  </p:notesTextViewPr>
  <p:sorterViewPr>
    <p:cViewPr>
      <p:scale>
        <a:sx n="80" d="100"/>
        <a:sy n="80" d="100"/>
      </p:scale>
      <p:origin x="0" y="0"/>
    </p:cViewPr>
  </p:sorterViewPr>
  <p:notesViewPr>
    <p:cSldViewPr>
      <p:cViewPr varScale="1">
        <p:scale>
          <a:sx n="83" d="100"/>
          <a:sy n="83" d="100"/>
        </p:scale>
        <p:origin x="-199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8E92007-5756-40BE-A319-FC73D6D39E74}" type="datetimeFigureOut">
              <a:rPr lang="cs-CZ" smtClean="0"/>
              <a:t>07.03.2020</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FCCF965-D2DE-4C4C-AD1D-A421956778C9}" type="slidenum">
              <a:rPr lang="cs-CZ" smtClean="0"/>
              <a:t>‹#›</a:t>
            </a:fld>
            <a:endParaRPr lang="cs-CZ"/>
          </a:p>
        </p:txBody>
      </p:sp>
    </p:spTree>
    <p:extLst>
      <p:ext uri="{BB962C8B-B14F-4D97-AF65-F5344CB8AC3E}">
        <p14:creationId xmlns:p14="http://schemas.microsoft.com/office/powerpoint/2010/main" val="19757406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FCCF965-D2DE-4C4C-AD1D-A421956778C9}" type="slidenum">
              <a:rPr lang="cs-CZ" smtClean="0"/>
              <a:t>1</a:t>
            </a:fld>
            <a:endParaRPr lang="cs-CZ"/>
          </a:p>
        </p:txBody>
      </p:sp>
    </p:spTree>
    <p:extLst>
      <p:ext uri="{BB962C8B-B14F-4D97-AF65-F5344CB8AC3E}">
        <p14:creationId xmlns:p14="http://schemas.microsoft.com/office/powerpoint/2010/main" val="14263252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FCCF965-D2DE-4C4C-AD1D-A421956778C9}" type="slidenum">
              <a:rPr lang="cs-CZ" smtClean="0"/>
              <a:t>20</a:t>
            </a:fld>
            <a:endParaRPr lang="cs-CZ"/>
          </a:p>
        </p:txBody>
      </p:sp>
    </p:spTree>
    <p:extLst>
      <p:ext uri="{BB962C8B-B14F-4D97-AF65-F5344CB8AC3E}">
        <p14:creationId xmlns:p14="http://schemas.microsoft.com/office/powerpoint/2010/main" val="18574288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B9C74A0C-3999-4A34-B7B3-0F835A0A5B6E}" type="datetimeFigureOut">
              <a:rPr lang="cs-CZ" smtClean="0"/>
              <a:t>07.03.2020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22882797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9C74A0C-3999-4A34-B7B3-0F835A0A5B6E}" type="datetimeFigureOut">
              <a:rPr lang="cs-CZ" smtClean="0"/>
              <a:t>07.03.2020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24200464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9C74A0C-3999-4A34-B7B3-0F835A0A5B6E}" type="datetimeFigureOut">
              <a:rPr lang="cs-CZ" smtClean="0"/>
              <a:t>07.03.2020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4066152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9C74A0C-3999-4A34-B7B3-0F835A0A5B6E}" type="datetimeFigureOut">
              <a:rPr lang="cs-CZ" smtClean="0"/>
              <a:t>07.03.2020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24565618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B9C74A0C-3999-4A34-B7B3-0F835A0A5B6E}" type="datetimeFigureOut">
              <a:rPr lang="cs-CZ" smtClean="0"/>
              <a:t>07.03.2020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33211116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B9C74A0C-3999-4A34-B7B3-0F835A0A5B6E}" type="datetimeFigureOut">
              <a:rPr lang="cs-CZ" smtClean="0"/>
              <a:t>07.03.2020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27800874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B9C74A0C-3999-4A34-B7B3-0F835A0A5B6E}" type="datetimeFigureOut">
              <a:rPr lang="cs-CZ" smtClean="0"/>
              <a:t>07.03.2020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1083971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B9C74A0C-3999-4A34-B7B3-0F835A0A5B6E}" type="datetimeFigureOut">
              <a:rPr lang="cs-CZ" smtClean="0"/>
              <a:t>07.03.2020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33551837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9C74A0C-3999-4A34-B7B3-0F835A0A5B6E}" type="datetimeFigureOut">
              <a:rPr lang="cs-CZ" smtClean="0"/>
              <a:t>07.03.2020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3987069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B9C74A0C-3999-4A34-B7B3-0F835A0A5B6E}" type="datetimeFigureOut">
              <a:rPr lang="cs-CZ" smtClean="0"/>
              <a:t>07.03.2020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12682184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B9C74A0C-3999-4A34-B7B3-0F835A0A5B6E}" type="datetimeFigureOut">
              <a:rPr lang="cs-CZ" smtClean="0"/>
              <a:t>07.03.2020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4137538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C74A0C-3999-4A34-B7B3-0F835A0A5B6E}" type="datetimeFigureOut">
              <a:rPr lang="cs-CZ" smtClean="0"/>
              <a:t>07.03.2020</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F489B6-1413-439B-ADE2-DC9AD674B524}" type="slidenum">
              <a:rPr lang="cs-CZ" smtClean="0"/>
              <a:t>‹#›</a:t>
            </a:fld>
            <a:endParaRPr lang="cs-CZ"/>
          </a:p>
        </p:txBody>
      </p:sp>
    </p:spTree>
    <p:extLst>
      <p:ext uri="{BB962C8B-B14F-4D97-AF65-F5344CB8AC3E}">
        <p14:creationId xmlns:p14="http://schemas.microsoft.com/office/powerpoint/2010/main" val="27970087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1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smtClean="0"/>
              <a:t>Introduction</a:t>
            </a:r>
            <a:r>
              <a:rPr lang="cs-CZ" dirty="0" smtClean="0"/>
              <a:t> to MS Dynamics  </a:t>
            </a:r>
            <a:endParaRPr lang="cs-CZ" dirty="0"/>
          </a:p>
        </p:txBody>
      </p:sp>
      <p:sp>
        <p:nvSpPr>
          <p:cNvPr id="3" name="Podnadpis 2"/>
          <p:cNvSpPr>
            <a:spLocks noGrp="1"/>
          </p:cNvSpPr>
          <p:nvPr>
            <p:ph type="subTitle" idx="1"/>
          </p:nvPr>
        </p:nvSpPr>
        <p:spPr/>
        <p:txBody>
          <a:bodyPr/>
          <a:lstStyle/>
          <a:p>
            <a:r>
              <a:rPr lang="cs-CZ" sz="1800" dirty="0" err="1" smtClean="0"/>
              <a:t>Ing.J.Skorkovský,CSc</a:t>
            </a:r>
            <a:r>
              <a:rPr lang="cs-CZ" sz="1800" dirty="0" smtClean="0"/>
              <a:t>.</a:t>
            </a:r>
            <a:r>
              <a:rPr lang="cs-CZ" dirty="0" smtClean="0"/>
              <a:t> </a:t>
            </a:r>
          </a:p>
          <a:p>
            <a:r>
              <a:rPr lang="en-US" sz="1800" dirty="0" smtClean="0"/>
              <a:t>MASARYK UNIVERSITY BRNO,</a:t>
            </a:r>
            <a:r>
              <a:rPr lang="cs-CZ" sz="1800" dirty="0" smtClean="0"/>
              <a:t> </a:t>
            </a:r>
            <a:r>
              <a:rPr lang="en-US" sz="1800" dirty="0" smtClean="0"/>
              <a:t>Czech Republic </a:t>
            </a:r>
          </a:p>
          <a:p>
            <a:r>
              <a:rPr lang="en-US" sz="1800" dirty="0" smtClean="0"/>
              <a:t>Faculty of economics and business administration </a:t>
            </a:r>
          </a:p>
          <a:p>
            <a:r>
              <a:rPr lang="en-US" sz="1800" dirty="0" smtClean="0"/>
              <a:t>Department of corporate economy</a:t>
            </a:r>
            <a:endParaRPr lang="en-US" sz="1800" dirty="0"/>
          </a:p>
        </p:txBody>
      </p:sp>
    </p:spTree>
    <p:extLst>
      <p:ext uri="{BB962C8B-B14F-4D97-AF65-F5344CB8AC3E}">
        <p14:creationId xmlns:p14="http://schemas.microsoft.com/office/powerpoint/2010/main" val="1172089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Modelová situace</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smtClean="0"/>
              <a:t>Vytvoříme nové </a:t>
            </a:r>
            <a:r>
              <a:rPr lang="cs-CZ" dirty="0" smtClean="0"/>
              <a:t>zboží </a:t>
            </a:r>
            <a:r>
              <a:rPr lang="cs-CZ" dirty="0" smtClean="0"/>
              <a:t>s pomocí šablony </a:t>
            </a:r>
            <a:r>
              <a:rPr lang="cs-CZ" dirty="0" smtClean="0"/>
              <a:t>pro vytváření zboží s kódem TEST </a:t>
            </a:r>
            <a:r>
              <a:rPr lang="cs-CZ" sz="2100" dirty="0" smtClean="0"/>
              <a:t>(bylo připraveno ve výuce)</a:t>
            </a:r>
            <a:endParaRPr lang="cs-CZ" sz="2100" dirty="0" smtClean="0"/>
          </a:p>
          <a:p>
            <a:pPr marL="0" indent="0">
              <a:buNone/>
            </a:pPr>
            <a:r>
              <a:rPr lang="cs-CZ" dirty="0"/>
              <a:t> </a:t>
            </a:r>
            <a:r>
              <a:rPr lang="cs-CZ" dirty="0" smtClean="0"/>
              <a:t>    </a:t>
            </a:r>
            <a:r>
              <a:rPr lang="cs-CZ" dirty="0" smtClean="0">
                <a:solidFill>
                  <a:srgbClr val="FF0000"/>
                </a:solidFill>
              </a:rPr>
              <a:t>(nastavení parametrů </a:t>
            </a:r>
            <a:r>
              <a:rPr lang="cs-CZ" dirty="0" smtClean="0">
                <a:solidFill>
                  <a:srgbClr val="FF0000"/>
                </a:solidFill>
              </a:rPr>
              <a:t>je na </a:t>
            </a:r>
            <a:r>
              <a:rPr lang="cs-CZ" dirty="0" smtClean="0">
                <a:solidFill>
                  <a:srgbClr val="FF0000"/>
                </a:solidFill>
              </a:rPr>
              <a:t>dalším snímku)  </a:t>
            </a:r>
            <a:endParaRPr lang="en-GB" dirty="0" smtClean="0">
              <a:solidFill>
                <a:srgbClr val="FF0000"/>
              </a:solidFill>
            </a:endParaRPr>
          </a:p>
          <a:p>
            <a:r>
              <a:rPr lang="cs-CZ" dirty="0" smtClean="0"/>
              <a:t>Vytvoříme prodejní objednávku na 10 ks- bez </a:t>
            </a:r>
            <a:r>
              <a:rPr lang="cs-CZ" dirty="0" smtClean="0"/>
              <a:t>zaúčtování (F9), </a:t>
            </a:r>
            <a:r>
              <a:rPr lang="cs-CZ" dirty="0" smtClean="0"/>
              <a:t>protože to zboží zatím nemáme na skladě </a:t>
            </a:r>
            <a:endParaRPr lang="en-GB" dirty="0" smtClean="0"/>
          </a:p>
          <a:p>
            <a:r>
              <a:rPr lang="cs-CZ" dirty="0" smtClean="0"/>
              <a:t>Použijeme plánovací algoritmus </a:t>
            </a:r>
            <a:r>
              <a:rPr lang="cs-CZ" dirty="0" smtClean="0"/>
              <a:t>MRP, který </a:t>
            </a:r>
            <a:r>
              <a:rPr lang="cs-CZ" dirty="0" smtClean="0"/>
              <a:t>navrhne doplnění, které </a:t>
            </a:r>
            <a:r>
              <a:rPr lang="cs-CZ" dirty="0" smtClean="0"/>
              <a:t>vybalancuje náš </a:t>
            </a:r>
            <a:r>
              <a:rPr lang="cs-CZ" dirty="0" smtClean="0"/>
              <a:t>požadavek </a:t>
            </a:r>
            <a:r>
              <a:rPr lang="cs-CZ" dirty="0" smtClean="0"/>
              <a:t>reprezentovaný množstvím zboží prodejním </a:t>
            </a:r>
            <a:r>
              <a:rPr lang="cs-CZ" dirty="0" smtClean="0"/>
              <a:t>řádkem </a:t>
            </a:r>
          </a:p>
          <a:p>
            <a:pPr marL="0" indent="0">
              <a:buNone/>
            </a:pPr>
            <a:r>
              <a:rPr lang="cs-CZ" dirty="0"/>
              <a:t> </a:t>
            </a:r>
            <a:r>
              <a:rPr lang="cs-CZ" dirty="0" smtClean="0"/>
              <a:t>   </a:t>
            </a:r>
            <a:r>
              <a:rPr lang="cs-CZ" dirty="0" smtClean="0">
                <a:solidFill>
                  <a:srgbClr val="FF0000"/>
                </a:solidFill>
              </a:rPr>
              <a:t>(postup na dalších snímcích) </a:t>
            </a:r>
          </a:p>
          <a:p>
            <a:r>
              <a:rPr lang="cs-CZ" dirty="0" smtClean="0"/>
              <a:t>Zjistíme co to znamená sledování zakázky</a:t>
            </a:r>
          </a:p>
          <a:p>
            <a:pPr marL="0" indent="0">
              <a:buNone/>
            </a:pPr>
            <a:r>
              <a:rPr lang="cs-CZ" dirty="0" smtClean="0">
                <a:solidFill>
                  <a:srgbClr val="FF0000"/>
                </a:solidFill>
              </a:rPr>
              <a:t>     (</a:t>
            </a:r>
            <a:r>
              <a:rPr lang="cs-CZ" dirty="0" smtClean="0">
                <a:solidFill>
                  <a:srgbClr val="FF0000"/>
                </a:solidFill>
              </a:rPr>
              <a:t>vazba mezi </a:t>
            </a:r>
            <a:r>
              <a:rPr lang="cs-CZ" dirty="0" smtClean="0">
                <a:solidFill>
                  <a:srgbClr val="FF0000"/>
                </a:solidFill>
              </a:rPr>
              <a:t>NO </a:t>
            </a:r>
            <a:r>
              <a:rPr lang="cs-CZ" dirty="0" smtClean="0">
                <a:solidFill>
                  <a:srgbClr val="FF0000"/>
                </a:solidFill>
              </a:rPr>
              <a:t>a </a:t>
            </a:r>
            <a:r>
              <a:rPr lang="cs-CZ" dirty="0" smtClean="0">
                <a:solidFill>
                  <a:srgbClr val="FF0000"/>
                </a:solidFill>
              </a:rPr>
              <a:t>PO</a:t>
            </a:r>
            <a:r>
              <a:rPr lang="cs-CZ" dirty="0" smtClean="0">
                <a:solidFill>
                  <a:srgbClr val="FF0000"/>
                </a:solidFill>
              </a:rPr>
              <a:t>)      </a:t>
            </a:r>
            <a:endParaRPr lang="en-GB" dirty="0">
              <a:solidFill>
                <a:srgbClr val="FF0000"/>
              </a:solidFill>
            </a:endParaRPr>
          </a:p>
        </p:txBody>
      </p:sp>
    </p:spTree>
    <p:extLst>
      <p:ext uri="{BB962C8B-B14F-4D97-AF65-F5344CB8AC3E}">
        <p14:creationId xmlns:p14="http://schemas.microsoft.com/office/powerpoint/2010/main" val="24674351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ázek 4"/>
          <p:cNvPicPr>
            <a:picLocks noChangeAspect="1"/>
          </p:cNvPicPr>
          <p:nvPr/>
        </p:nvPicPr>
        <p:blipFill>
          <a:blip r:embed="rId2"/>
          <a:stretch>
            <a:fillRect/>
          </a:stretch>
        </p:blipFill>
        <p:spPr>
          <a:xfrm>
            <a:off x="827584" y="1124744"/>
            <a:ext cx="6983605" cy="4834139"/>
          </a:xfrm>
          <a:prstGeom prst="rect">
            <a:avLst/>
          </a:prstGeom>
          <a:ln>
            <a:solidFill>
              <a:schemeClr val="tx1"/>
            </a:solidFill>
          </a:ln>
        </p:spPr>
      </p:pic>
      <p:sp>
        <p:nvSpPr>
          <p:cNvPr id="7" name="Nadpis 1"/>
          <p:cNvSpPr>
            <a:spLocks noGrp="1"/>
          </p:cNvSpPr>
          <p:nvPr>
            <p:ph type="title"/>
          </p:nvPr>
        </p:nvSpPr>
        <p:spPr>
          <a:ln>
            <a:solidFill>
              <a:schemeClr val="bg1"/>
            </a:solidFill>
          </a:ln>
        </p:spPr>
        <p:txBody>
          <a:bodyPr>
            <a:normAutofit/>
          </a:bodyPr>
          <a:lstStyle/>
          <a:p>
            <a:r>
              <a:rPr lang="cs-CZ" dirty="0" smtClean="0"/>
              <a:t>Vytvoření nového zboží I. </a:t>
            </a:r>
            <a:endParaRPr lang="cs-CZ" dirty="0"/>
          </a:p>
        </p:txBody>
      </p:sp>
    </p:spTree>
    <p:extLst>
      <p:ext uri="{BB962C8B-B14F-4D97-AF65-F5344CB8AC3E}">
        <p14:creationId xmlns:p14="http://schemas.microsoft.com/office/powerpoint/2010/main" val="13897417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Vytvoření nového zboží </a:t>
            </a:r>
            <a:r>
              <a:rPr lang="cs-CZ" dirty="0" smtClean="0"/>
              <a:t>II. </a:t>
            </a:r>
            <a:endParaRPr lang="cs-CZ" dirty="0"/>
          </a:p>
        </p:txBody>
      </p:sp>
      <p:pic>
        <p:nvPicPr>
          <p:cNvPr id="5" name="Obrázek 4"/>
          <p:cNvPicPr>
            <a:picLocks noChangeAspect="1"/>
          </p:cNvPicPr>
          <p:nvPr/>
        </p:nvPicPr>
        <p:blipFill>
          <a:blip r:embed="rId2"/>
          <a:stretch>
            <a:fillRect/>
          </a:stretch>
        </p:blipFill>
        <p:spPr>
          <a:xfrm>
            <a:off x="683568" y="1417638"/>
            <a:ext cx="1495238" cy="2114286"/>
          </a:xfrm>
          <a:prstGeom prst="rect">
            <a:avLst/>
          </a:prstGeom>
          <a:ln>
            <a:solidFill>
              <a:schemeClr val="tx1"/>
            </a:solidFill>
          </a:ln>
        </p:spPr>
      </p:pic>
      <p:pic>
        <p:nvPicPr>
          <p:cNvPr id="6" name="Obrázek 5"/>
          <p:cNvPicPr>
            <a:picLocks noChangeAspect="1"/>
          </p:cNvPicPr>
          <p:nvPr/>
        </p:nvPicPr>
        <p:blipFill>
          <a:blip r:embed="rId3"/>
          <a:stretch>
            <a:fillRect/>
          </a:stretch>
        </p:blipFill>
        <p:spPr>
          <a:xfrm>
            <a:off x="2937565" y="1417638"/>
            <a:ext cx="2495238" cy="1390476"/>
          </a:xfrm>
          <a:prstGeom prst="rect">
            <a:avLst/>
          </a:prstGeom>
          <a:ln>
            <a:solidFill>
              <a:schemeClr val="tx1"/>
            </a:solidFill>
          </a:ln>
        </p:spPr>
      </p:pic>
      <p:cxnSp>
        <p:nvCxnSpPr>
          <p:cNvPr id="8" name="Přímá spojnice se šipkou 7"/>
          <p:cNvCxnSpPr>
            <a:endCxn id="6" idx="1"/>
          </p:cNvCxnSpPr>
          <p:nvPr/>
        </p:nvCxnSpPr>
        <p:spPr>
          <a:xfrm>
            <a:off x="2216094" y="2112876"/>
            <a:ext cx="72147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12" name="Obrázek 11"/>
          <p:cNvPicPr>
            <a:picLocks noChangeAspect="1"/>
          </p:cNvPicPr>
          <p:nvPr/>
        </p:nvPicPr>
        <p:blipFill>
          <a:blip r:embed="rId4"/>
          <a:stretch>
            <a:fillRect/>
          </a:stretch>
        </p:blipFill>
        <p:spPr>
          <a:xfrm>
            <a:off x="714799" y="3795138"/>
            <a:ext cx="4445532" cy="1800200"/>
          </a:xfrm>
          <a:prstGeom prst="rect">
            <a:avLst/>
          </a:prstGeom>
          <a:ln>
            <a:solidFill>
              <a:schemeClr val="tx1"/>
            </a:solidFill>
          </a:ln>
        </p:spPr>
      </p:pic>
      <p:pic>
        <p:nvPicPr>
          <p:cNvPr id="13" name="Obrázek 12"/>
          <p:cNvPicPr>
            <a:picLocks noChangeAspect="1"/>
          </p:cNvPicPr>
          <p:nvPr/>
        </p:nvPicPr>
        <p:blipFill>
          <a:blip r:embed="rId5"/>
          <a:stretch>
            <a:fillRect/>
          </a:stretch>
        </p:blipFill>
        <p:spPr>
          <a:xfrm>
            <a:off x="4572000" y="2996952"/>
            <a:ext cx="3555168" cy="3396573"/>
          </a:xfrm>
          <a:prstGeom prst="rect">
            <a:avLst/>
          </a:prstGeom>
          <a:ln>
            <a:solidFill>
              <a:schemeClr val="tx1"/>
            </a:solidFill>
          </a:ln>
        </p:spPr>
      </p:pic>
      <p:sp>
        <p:nvSpPr>
          <p:cNvPr id="3" name="Obdélník 2"/>
          <p:cNvSpPr/>
          <p:nvPr/>
        </p:nvSpPr>
        <p:spPr>
          <a:xfrm>
            <a:off x="2178806" y="4530908"/>
            <a:ext cx="1097050" cy="33825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1653264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ppt_x"/>
                                          </p:val>
                                        </p:tav>
                                        <p:tav tm="100000">
                                          <p:val>
                                            <p:strVal val="#ppt_x"/>
                                          </p:val>
                                        </p:tav>
                                      </p:tavLst>
                                    </p:anim>
                                    <p:anim calcmode="lin" valueType="num">
                                      <p:cBhvr additive="base">
                                        <p:cTn id="1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12"/>
                                        </p:tgtEl>
                                        <p:attrNameLst>
                                          <p:attrName>style.visibility</p:attrName>
                                        </p:attrNameLst>
                                      </p:cBhvr>
                                      <p:to>
                                        <p:strVal val="visible"/>
                                      </p:to>
                                    </p:set>
                                    <p:anim calcmode="lin" valueType="num">
                                      <p:cBhvr additive="base">
                                        <p:cTn id="23" dur="500" fill="hold"/>
                                        <p:tgtEl>
                                          <p:spTgt spid="12"/>
                                        </p:tgtEl>
                                        <p:attrNameLst>
                                          <p:attrName>ppt_x</p:attrName>
                                        </p:attrNameLst>
                                      </p:cBhvr>
                                      <p:tavLst>
                                        <p:tav tm="0">
                                          <p:val>
                                            <p:strVal val="#ppt_x"/>
                                          </p:val>
                                        </p:tav>
                                        <p:tav tm="100000">
                                          <p:val>
                                            <p:strVal val="#ppt_x"/>
                                          </p:val>
                                        </p:tav>
                                      </p:tavLst>
                                    </p:anim>
                                    <p:anim calcmode="lin" valueType="num">
                                      <p:cBhvr additive="base">
                                        <p:cTn id="2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13"/>
                                        </p:tgtEl>
                                        <p:attrNameLst>
                                          <p:attrName>style.visibility</p:attrName>
                                        </p:attrNameLst>
                                      </p:cBhvr>
                                      <p:to>
                                        <p:strVal val="visible"/>
                                      </p:to>
                                    </p:set>
                                    <p:anim calcmode="lin" valueType="num">
                                      <p:cBhvr additive="base">
                                        <p:cTn id="29" dur="500" fill="hold"/>
                                        <p:tgtEl>
                                          <p:spTgt spid="13"/>
                                        </p:tgtEl>
                                        <p:attrNameLst>
                                          <p:attrName>ppt_x</p:attrName>
                                        </p:attrNameLst>
                                      </p:cBhvr>
                                      <p:tavLst>
                                        <p:tav tm="0">
                                          <p:val>
                                            <p:strVal val="#ppt_x"/>
                                          </p:val>
                                        </p:tav>
                                        <p:tav tm="100000">
                                          <p:val>
                                            <p:strVal val="#ppt_x"/>
                                          </p:val>
                                        </p:tav>
                                      </p:tavLst>
                                    </p:anim>
                                    <p:anim calcmode="lin" valueType="num">
                                      <p:cBhvr additive="base">
                                        <p:cTn id="3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Vytvoření nového zboží </a:t>
            </a:r>
            <a:r>
              <a:rPr lang="cs-CZ" dirty="0" smtClean="0"/>
              <a:t>III. </a:t>
            </a:r>
            <a:endParaRPr lang="cs-CZ" dirty="0"/>
          </a:p>
        </p:txBody>
      </p:sp>
      <p:pic>
        <p:nvPicPr>
          <p:cNvPr id="4" name="Obrázek 3"/>
          <p:cNvPicPr>
            <a:picLocks noChangeAspect="1"/>
          </p:cNvPicPr>
          <p:nvPr/>
        </p:nvPicPr>
        <p:blipFill>
          <a:blip r:embed="rId2"/>
          <a:stretch>
            <a:fillRect/>
          </a:stretch>
        </p:blipFill>
        <p:spPr>
          <a:xfrm>
            <a:off x="476510" y="4031202"/>
            <a:ext cx="7418326" cy="2094961"/>
          </a:xfrm>
          <a:prstGeom prst="rect">
            <a:avLst/>
          </a:prstGeom>
          <a:ln>
            <a:solidFill>
              <a:schemeClr val="tx1"/>
            </a:solidFill>
          </a:ln>
        </p:spPr>
      </p:pic>
      <p:pic>
        <p:nvPicPr>
          <p:cNvPr id="5" name="Obrázek 4"/>
          <p:cNvPicPr>
            <a:picLocks noChangeAspect="1"/>
          </p:cNvPicPr>
          <p:nvPr/>
        </p:nvPicPr>
        <p:blipFill>
          <a:blip r:embed="rId3"/>
          <a:stretch>
            <a:fillRect/>
          </a:stretch>
        </p:blipFill>
        <p:spPr>
          <a:xfrm>
            <a:off x="539552" y="1600200"/>
            <a:ext cx="4866667" cy="2009524"/>
          </a:xfrm>
          <a:prstGeom prst="rect">
            <a:avLst/>
          </a:prstGeom>
          <a:ln>
            <a:solidFill>
              <a:schemeClr val="tx1"/>
            </a:solidFill>
          </a:ln>
        </p:spPr>
      </p:pic>
    </p:spTree>
    <p:extLst>
      <p:ext uri="{BB962C8B-B14F-4D97-AF65-F5344CB8AC3E}">
        <p14:creationId xmlns:p14="http://schemas.microsoft.com/office/powerpoint/2010/main" val="1913917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additive="base">
                                        <p:cTn id="14" dur="500" fill="hold"/>
                                        <p:tgtEl>
                                          <p:spTgt spid="4"/>
                                        </p:tgtEl>
                                        <p:attrNameLst>
                                          <p:attrName>ppt_x</p:attrName>
                                        </p:attrNameLst>
                                      </p:cBhvr>
                                      <p:tavLst>
                                        <p:tav tm="0">
                                          <p:val>
                                            <p:strVal val="#ppt_x"/>
                                          </p:val>
                                        </p:tav>
                                        <p:tav tm="100000">
                                          <p:val>
                                            <p:strVal val="#ppt_x"/>
                                          </p:val>
                                        </p:tav>
                                      </p:tavLst>
                                    </p:anim>
                                    <p:anim calcmode="lin" valueType="num">
                                      <p:cBhvr additive="base">
                                        <p:cTn id="15"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Vytvoření </a:t>
            </a:r>
            <a:r>
              <a:rPr lang="cs-CZ" dirty="0" smtClean="0"/>
              <a:t>prodejní objednávky </a:t>
            </a:r>
            <a:endParaRPr lang="cs-CZ" dirty="0"/>
          </a:p>
        </p:txBody>
      </p:sp>
      <p:pic>
        <p:nvPicPr>
          <p:cNvPr id="4" name="Obrázek 3"/>
          <p:cNvPicPr>
            <a:picLocks noChangeAspect="1"/>
          </p:cNvPicPr>
          <p:nvPr/>
        </p:nvPicPr>
        <p:blipFill>
          <a:blip r:embed="rId2"/>
          <a:stretch>
            <a:fillRect/>
          </a:stretch>
        </p:blipFill>
        <p:spPr>
          <a:xfrm>
            <a:off x="184141" y="1196752"/>
            <a:ext cx="8775717" cy="4164075"/>
          </a:xfrm>
          <a:prstGeom prst="rect">
            <a:avLst/>
          </a:prstGeom>
          <a:ln>
            <a:solidFill>
              <a:schemeClr val="tx1"/>
            </a:solidFill>
          </a:ln>
        </p:spPr>
      </p:pic>
      <p:sp>
        <p:nvSpPr>
          <p:cNvPr id="5" name="Obdélník 4"/>
          <p:cNvSpPr/>
          <p:nvPr/>
        </p:nvSpPr>
        <p:spPr>
          <a:xfrm>
            <a:off x="3131840" y="4941168"/>
            <a:ext cx="432048" cy="33825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 name="TextovéPole 2"/>
          <p:cNvSpPr txBox="1"/>
          <p:nvPr/>
        </p:nvSpPr>
        <p:spPr>
          <a:xfrm>
            <a:off x="2647162" y="6065709"/>
            <a:ext cx="1833451" cy="369332"/>
          </a:xfrm>
          <a:prstGeom prst="rect">
            <a:avLst/>
          </a:prstGeom>
          <a:noFill/>
        </p:spPr>
        <p:txBody>
          <a:bodyPr wrap="none" rtlCol="0">
            <a:spAutoFit/>
          </a:bodyPr>
          <a:lstStyle/>
          <a:p>
            <a:r>
              <a:rPr lang="cs-CZ" dirty="0" smtClean="0">
                <a:solidFill>
                  <a:srgbClr val="FF0000"/>
                </a:solidFill>
              </a:rPr>
              <a:t>Hrubý požadavek</a:t>
            </a:r>
            <a:endParaRPr lang="cs-CZ" dirty="0">
              <a:solidFill>
                <a:srgbClr val="FF0000"/>
              </a:solidFill>
            </a:endParaRPr>
          </a:p>
        </p:txBody>
      </p:sp>
      <p:cxnSp>
        <p:nvCxnSpPr>
          <p:cNvPr id="7" name="Přímá spojnice se šipkou 6"/>
          <p:cNvCxnSpPr/>
          <p:nvPr/>
        </p:nvCxnSpPr>
        <p:spPr>
          <a:xfrm flipV="1">
            <a:off x="3347864" y="5443148"/>
            <a:ext cx="2586" cy="540240"/>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25513343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Nákup-&gt;plán I.</a:t>
            </a:r>
            <a:endParaRPr lang="cs-CZ" dirty="0"/>
          </a:p>
        </p:txBody>
      </p:sp>
      <p:pic>
        <p:nvPicPr>
          <p:cNvPr id="4" name="Obrázek 3"/>
          <p:cNvPicPr>
            <a:picLocks noChangeAspect="1"/>
          </p:cNvPicPr>
          <p:nvPr/>
        </p:nvPicPr>
        <p:blipFill>
          <a:blip r:embed="rId2"/>
          <a:stretch>
            <a:fillRect/>
          </a:stretch>
        </p:blipFill>
        <p:spPr>
          <a:xfrm>
            <a:off x="455577" y="1268761"/>
            <a:ext cx="3932448" cy="3024336"/>
          </a:xfrm>
          <a:prstGeom prst="rect">
            <a:avLst/>
          </a:prstGeom>
          <a:ln>
            <a:solidFill>
              <a:schemeClr val="tx1"/>
            </a:solidFill>
          </a:ln>
        </p:spPr>
      </p:pic>
      <p:pic>
        <p:nvPicPr>
          <p:cNvPr id="5" name="Obrázek 4"/>
          <p:cNvPicPr>
            <a:picLocks noChangeAspect="1"/>
          </p:cNvPicPr>
          <p:nvPr/>
        </p:nvPicPr>
        <p:blipFill>
          <a:blip r:embed="rId3"/>
          <a:stretch>
            <a:fillRect/>
          </a:stretch>
        </p:blipFill>
        <p:spPr>
          <a:xfrm>
            <a:off x="428355" y="4569220"/>
            <a:ext cx="8032077" cy="1435999"/>
          </a:xfrm>
          <a:prstGeom prst="rect">
            <a:avLst/>
          </a:prstGeom>
          <a:ln>
            <a:solidFill>
              <a:schemeClr val="tx1"/>
            </a:solidFill>
          </a:ln>
        </p:spPr>
      </p:pic>
    </p:spTree>
    <p:extLst>
      <p:ext uri="{BB962C8B-B14F-4D97-AF65-F5344CB8AC3E}">
        <p14:creationId xmlns:p14="http://schemas.microsoft.com/office/powerpoint/2010/main" val="38354002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Nákup-&gt;</a:t>
            </a:r>
            <a:r>
              <a:rPr lang="cs-CZ" dirty="0" smtClean="0"/>
              <a:t>plán II.</a:t>
            </a:r>
            <a:endParaRPr lang="cs-CZ" dirty="0"/>
          </a:p>
        </p:txBody>
      </p:sp>
      <p:pic>
        <p:nvPicPr>
          <p:cNvPr id="4" name="Obrázek 3"/>
          <p:cNvPicPr>
            <a:picLocks noChangeAspect="1"/>
          </p:cNvPicPr>
          <p:nvPr/>
        </p:nvPicPr>
        <p:blipFill>
          <a:blip r:embed="rId2"/>
          <a:stretch>
            <a:fillRect/>
          </a:stretch>
        </p:blipFill>
        <p:spPr>
          <a:xfrm>
            <a:off x="2051720" y="1268760"/>
            <a:ext cx="4824536" cy="5329722"/>
          </a:xfrm>
          <a:prstGeom prst="rect">
            <a:avLst/>
          </a:prstGeom>
          <a:ln>
            <a:solidFill>
              <a:schemeClr val="tx1"/>
            </a:solidFill>
          </a:ln>
        </p:spPr>
      </p:pic>
    </p:spTree>
    <p:extLst>
      <p:ext uri="{BB962C8B-B14F-4D97-AF65-F5344CB8AC3E}">
        <p14:creationId xmlns:p14="http://schemas.microsoft.com/office/powerpoint/2010/main" val="40578296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Nákup-&gt;plán </a:t>
            </a:r>
            <a:r>
              <a:rPr lang="cs-CZ" dirty="0" smtClean="0"/>
              <a:t>III.</a:t>
            </a:r>
            <a:endParaRPr lang="cs-CZ" dirty="0"/>
          </a:p>
        </p:txBody>
      </p:sp>
      <p:pic>
        <p:nvPicPr>
          <p:cNvPr id="4" name="Obrázek 3"/>
          <p:cNvPicPr>
            <a:picLocks noChangeAspect="1"/>
          </p:cNvPicPr>
          <p:nvPr/>
        </p:nvPicPr>
        <p:blipFill>
          <a:blip r:embed="rId2"/>
          <a:stretch>
            <a:fillRect/>
          </a:stretch>
        </p:blipFill>
        <p:spPr>
          <a:xfrm>
            <a:off x="457200" y="1556792"/>
            <a:ext cx="8460270" cy="1656184"/>
          </a:xfrm>
          <a:prstGeom prst="rect">
            <a:avLst/>
          </a:prstGeom>
          <a:ln>
            <a:solidFill>
              <a:schemeClr val="tx1"/>
            </a:solidFill>
          </a:ln>
        </p:spPr>
      </p:pic>
      <p:pic>
        <p:nvPicPr>
          <p:cNvPr id="5" name="Obrázek 4"/>
          <p:cNvPicPr>
            <a:picLocks noChangeAspect="1"/>
          </p:cNvPicPr>
          <p:nvPr/>
        </p:nvPicPr>
        <p:blipFill>
          <a:blip r:embed="rId3"/>
          <a:stretch>
            <a:fillRect/>
          </a:stretch>
        </p:blipFill>
        <p:spPr>
          <a:xfrm>
            <a:off x="539552" y="3789040"/>
            <a:ext cx="8377918" cy="1039129"/>
          </a:xfrm>
          <a:prstGeom prst="rect">
            <a:avLst/>
          </a:prstGeom>
          <a:ln>
            <a:solidFill>
              <a:schemeClr val="tx1"/>
            </a:solidFill>
          </a:ln>
        </p:spPr>
      </p:pic>
      <p:pic>
        <p:nvPicPr>
          <p:cNvPr id="6" name="Obrázek 5"/>
          <p:cNvPicPr>
            <a:picLocks noChangeAspect="1"/>
          </p:cNvPicPr>
          <p:nvPr/>
        </p:nvPicPr>
        <p:blipFill>
          <a:blip r:embed="rId4"/>
          <a:stretch>
            <a:fillRect/>
          </a:stretch>
        </p:blipFill>
        <p:spPr>
          <a:xfrm>
            <a:off x="1115616" y="3432931"/>
            <a:ext cx="7200800" cy="2790476"/>
          </a:xfrm>
          <a:prstGeom prst="rect">
            <a:avLst/>
          </a:prstGeom>
          <a:ln>
            <a:solidFill>
              <a:schemeClr val="tx1"/>
            </a:solidFill>
          </a:ln>
        </p:spPr>
      </p:pic>
    </p:spTree>
    <p:extLst>
      <p:ext uri="{BB962C8B-B14F-4D97-AF65-F5344CB8AC3E}">
        <p14:creationId xmlns:p14="http://schemas.microsoft.com/office/powerpoint/2010/main" val="3762584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Nová nákupní objednávka</a:t>
            </a:r>
            <a:endParaRPr lang="cs-CZ" dirty="0"/>
          </a:p>
        </p:txBody>
      </p:sp>
      <p:pic>
        <p:nvPicPr>
          <p:cNvPr id="4" name="Obrázek 3"/>
          <p:cNvPicPr>
            <a:picLocks noChangeAspect="1"/>
          </p:cNvPicPr>
          <p:nvPr/>
        </p:nvPicPr>
        <p:blipFill>
          <a:blip r:embed="rId2"/>
          <a:stretch>
            <a:fillRect/>
          </a:stretch>
        </p:blipFill>
        <p:spPr>
          <a:xfrm>
            <a:off x="478450" y="1385099"/>
            <a:ext cx="8053990" cy="3875789"/>
          </a:xfrm>
          <a:prstGeom prst="rect">
            <a:avLst/>
          </a:prstGeom>
          <a:ln>
            <a:solidFill>
              <a:schemeClr val="tx1"/>
            </a:solidFill>
          </a:ln>
        </p:spPr>
      </p:pic>
      <p:pic>
        <p:nvPicPr>
          <p:cNvPr id="5"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24250" y="4221088"/>
            <a:ext cx="2095500" cy="15335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ovéPole 2"/>
          <p:cNvSpPr txBox="1"/>
          <p:nvPr/>
        </p:nvSpPr>
        <p:spPr>
          <a:xfrm>
            <a:off x="3999888" y="5989563"/>
            <a:ext cx="1160254" cy="369332"/>
          </a:xfrm>
          <a:prstGeom prst="rect">
            <a:avLst/>
          </a:prstGeom>
          <a:noFill/>
        </p:spPr>
        <p:txBody>
          <a:bodyPr wrap="none" rtlCol="0">
            <a:spAutoFit/>
          </a:bodyPr>
          <a:lstStyle/>
          <a:p>
            <a:r>
              <a:rPr lang="cs-CZ" b="1" dirty="0" smtClean="0">
                <a:solidFill>
                  <a:srgbClr val="FF0000"/>
                </a:solidFill>
              </a:rPr>
              <a:t>A je to !!!!</a:t>
            </a:r>
            <a:endParaRPr lang="cs-CZ" b="1" dirty="0">
              <a:solidFill>
                <a:srgbClr val="FF0000"/>
              </a:solidFill>
            </a:endParaRPr>
          </a:p>
        </p:txBody>
      </p:sp>
    </p:spTree>
    <p:extLst>
      <p:ext uri="{BB962C8B-B14F-4D97-AF65-F5344CB8AC3E}">
        <p14:creationId xmlns:p14="http://schemas.microsoft.com/office/powerpoint/2010/main" val="2677959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1000"/>
                                        <p:tgtEl>
                                          <p:spTgt spid="5"/>
                                        </p:tgtEl>
                                      </p:cBhvr>
                                    </p:animEffect>
                                    <p:anim calcmode="lin" valueType="num">
                                      <p:cBhvr>
                                        <p:cTn id="14" dur="1000" fill="hold"/>
                                        <p:tgtEl>
                                          <p:spTgt spid="5"/>
                                        </p:tgtEl>
                                        <p:attrNameLst>
                                          <p:attrName>ppt_x</p:attrName>
                                        </p:attrNameLst>
                                      </p:cBhvr>
                                      <p:tavLst>
                                        <p:tav tm="0">
                                          <p:val>
                                            <p:strVal val="#ppt_x"/>
                                          </p:val>
                                        </p:tav>
                                        <p:tav tm="100000">
                                          <p:val>
                                            <p:strVal val="#ppt_x"/>
                                          </p:val>
                                        </p:tav>
                                      </p:tavLst>
                                    </p:anim>
                                    <p:anim calcmode="lin" valueType="num">
                                      <p:cBhvr>
                                        <p:cTn id="15"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 calcmode="lin" valueType="num">
                                      <p:cBhvr additive="base">
                                        <p:cTn id="20"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Dostupnost zboží – z informační boxu nákupního řádku    </a:t>
            </a:r>
            <a:endParaRPr lang="cs-CZ" dirty="0"/>
          </a:p>
        </p:txBody>
      </p:sp>
      <p:pic>
        <p:nvPicPr>
          <p:cNvPr id="3" name="Obrázek 2"/>
          <p:cNvPicPr>
            <a:picLocks noChangeAspect="1"/>
          </p:cNvPicPr>
          <p:nvPr/>
        </p:nvPicPr>
        <p:blipFill>
          <a:blip r:embed="rId2"/>
          <a:stretch>
            <a:fillRect/>
          </a:stretch>
        </p:blipFill>
        <p:spPr>
          <a:xfrm>
            <a:off x="457200" y="1772816"/>
            <a:ext cx="8047790" cy="2376264"/>
          </a:xfrm>
          <a:prstGeom prst="rect">
            <a:avLst/>
          </a:prstGeom>
          <a:ln>
            <a:solidFill>
              <a:schemeClr val="tx1"/>
            </a:solidFill>
          </a:ln>
        </p:spPr>
      </p:pic>
    </p:spTree>
    <p:extLst>
      <p:ext uri="{BB962C8B-B14F-4D97-AF65-F5344CB8AC3E}">
        <p14:creationId xmlns:p14="http://schemas.microsoft.com/office/powerpoint/2010/main" val="16233304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77483" y="332656"/>
            <a:ext cx="8229600" cy="1143000"/>
          </a:xfrm>
        </p:spPr>
        <p:txBody>
          <a:bodyPr>
            <a:normAutofit/>
          </a:bodyPr>
          <a:lstStyle/>
          <a:p>
            <a:r>
              <a:rPr lang="en-ZA" dirty="0" smtClean="0"/>
              <a:t>Requisition worksheet</a:t>
            </a:r>
            <a:r>
              <a:rPr lang="cs-CZ" dirty="0" smtClean="0"/>
              <a:t>- MRP </a:t>
            </a:r>
            <a:r>
              <a:rPr lang="en-ZA" dirty="0" smtClean="0"/>
              <a:t/>
            </a:r>
            <a:br>
              <a:rPr lang="en-ZA" dirty="0" smtClean="0"/>
            </a:br>
            <a:r>
              <a:rPr lang="en-US" sz="2000" dirty="0" smtClean="0">
                <a:solidFill>
                  <a:srgbClr val="0070C0"/>
                </a:solidFill>
              </a:rPr>
              <a:t>(tool for automatic replenishment suggestion) </a:t>
            </a:r>
            <a:endParaRPr lang="en-US" sz="2000" dirty="0">
              <a:solidFill>
                <a:srgbClr val="0070C0"/>
              </a:solidFill>
            </a:endParaRPr>
          </a:p>
        </p:txBody>
      </p:sp>
      <p:sp>
        <p:nvSpPr>
          <p:cNvPr id="3" name="Zástupný symbol pro obsah 2"/>
          <p:cNvSpPr>
            <a:spLocks noGrp="1"/>
          </p:cNvSpPr>
          <p:nvPr>
            <p:ph idx="1"/>
          </p:nvPr>
        </p:nvSpPr>
        <p:spPr/>
        <p:txBody>
          <a:bodyPr>
            <a:normAutofit fontScale="25000" lnSpcReduction="20000"/>
          </a:bodyPr>
          <a:lstStyle/>
          <a:p>
            <a:r>
              <a:rPr lang="en-ZA" sz="11200" b="1" dirty="0" smtClean="0"/>
              <a:t>Impacts of using RW tool</a:t>
            </a:r>
          </a:p>
          <a:p>
            <a:endParaRPr lang="en-ZA" sz="3400" b="1" dirty="0" smtClean="0"/>
          </a:p>
          <a:p>
            <a:pPr lvl="1"/>
            <a:r>
              <a:rPr lang="en-ZA" sz="9600" dirty="0" smtClean="0"/>
              <a:t>Lower inventory level</a:t>
            </a:r>
            <a:r>
              <a:rPr lang="cs-CZ" sz="9600" dirty="0" smtClean="0"/>
              <a:t> –</a:t>
            </a:r>
            <a:r>
              <a:rPr lang="cs-CZ" sz="9600" dirty="0" smtClean="0">
                <a:solidFill>
                  <a:srgbClr val="0070C0"/>
                </a:solidFill>
              </a:rPr>
              <a:t>snižuje  skladové zásoby</a:t>
            </a:r>
            <a:endParaRPr lang="en-ZA" sz="9600" dirty="0" smtClean="0">
              <a:solidFill>
                <a:srgbClr val="0070C0"/>
              </a:solidFill>
            </a:endParaRPr>
          </a:p>
          <a:p>
            <a:pPr lvl="1"/>
            <a:r>
              <a:rPr lang="en-ZA" sz="9600" dirty="0" smtClean="0"/>
              <a:t>It balances supply and demand across locations</a:t>
            </a:r>
            <a:r>
              <a:rPr lang="cs-CZ" sz="9600" dirty="0" smtClean="0">
                <a:solidFill>
                  <a:srgbClr val="0070C0"/>
                </a:solidFill>
              </a:rPr>
              <a:t>- balancuje poptávku a nabídku ve všech skladových lokacích </a:t>
            </a:r>
            <a:endParaRPr lang="en-ZA" sz="9600" dirty="0" smtClean="0">
              <a:solidFill>
                <a:srgbClr val="0070C0"/>
              </a:solidFill>
            </a:endParaRPr>
          </a:p>
          <a:p>
            <a:pPr lvl="1"/>
            <a:r>
              <a:rPr lang="en-ZA" sz="9600" dirty="0" smtClean="0"/>
              <a:t>Lower inventory and handling cost</a:t>
            </a:r>
            <a:r>
              <a:rPr lang="cs-CZ" sz="9600" dirty="0" smtClean="0">
                <a:solidFill>
                  <a:srgbClr val="0070C0"/>
                </a:solidFill>
              </a:rPr>
              <a:t>-snižuje náklady na skladování a snižuje stav skladu na přijatelnou hodnotu danou např. </a:t>
            </a:r>
            <a:r>
              <a:rPr lang="cs-CZ" sz="9600" b="1" dirty="0" smtClean="0">
                <a:solidFill>
                  <a:srgbClr val="00B050"/>
                </a:solidFill>
              </a:rPr>
              <a:t>servisní úrovní </a:t>
            </a:r>
          </a:p>
          <a:p>
            <a:pPr lvl="1"/>
            <a:r>
              <a:rPr lang="en-ZA" sz="9600" dirty="0" smtClean="0"/>
              <a:t>Higher liquidity </a:t>
            </a:r>
            <a:r>
              <a:rPr lang="cs-CZ" sz="9600" dirty="0" smtClean="0"/>
              <a:t> </a:t>
            </a:r>
            <a:r>
              <a:rPr lang="cs-CZ" sz="9600" dirty="0" smtClean="0">
                <a:solidFill>
                  <a:srgbClr val="0070C0"/>
                </a:solidFill>
              </a:rPr>
              <a:t>- vyšší likvidita </a:t>
            </a:r>
            <a:endParaRPr lang="en-ZA" sz="9600" dirty="0" smtClean="0">
              <a:solidFill>
                <a:srgbClr val="0070C0"/>
              </a:solidFill>
            </a:endParaRPr>
          </a:p>
          <a:p>
            <a:pPr lvl="1"/>
            <a:r>
              <a:rPr lang="cs-CZ" sz="9600" dirty="0"/>
              <a:t> </a:t>
            </a:r>
            <a:r>
              <a:rPr lang="cs-CZ" sz="9600" dirty="0" smtClean="0">
                <a:solidFill>
                  <a:srgbClr val="0070C0"/>
                </a:solidFill>
              </a:rPr>
              <a:t>Udržuje se co nejvyšší %  </a:t>
            </a:r>
            <a:r>
              <a:rPr lang="cs-CZ" sz="9600" b="1" dirty="0" smtClean="0">
                <a:solidFill>
                  <a:srgbClr val="00B050"/>
                </a:solidFill>
              </a:rPr>
              <a:t>servisní úrovně </a:t>
            </a:r>
          </a:p>
          <a:p>
            <a:pPr marL="457200" lvl="1" indent="0">
              <a:buNone/>
            </a:pPr>
            <a:r>
              <a:rPr lang="cs-CZ" sz="9600" b="1" dirty="0" smtClean="0">
                <a:solidFill>
                  <a:srgbClr val="00B050"/>
                </a:solidFill>
              </a:rPr>
              <a:t> </a:t>
            </a:r>
            <a:endParaRPr lang="en-ZA" sz="9600" b="1" dirty="0" smtClean="0">
              <a:solidFill>
                <a:srgbClr val="00B050"/>
              </a:solidFill>
            </a:endParaRPr>
          </a:p>
          <a:p>
            <a:pPr marL="457200" lvl="1" indent="0">
              <a:buNone/>
            </a:pPr>
            <a:r>
              <a:rPr lang="cs-CZ" sz="7200" dirty="0" smtClean="0"/>
              <a:t> </a:t>
            </a:r>
            <a:endParaRPr lang="en-US" sz="7200" dirty="0"/>
          </a:p>
          <a:p>
            <a:pPr marL="457200" lvl="1" indent="0">
              <a:buNone/>
            </a:pPr>
            <a:r>
              <a:rPr lang="cs-CZ" sz="7200" dirty="0"/>
              <a:t> </a:t>
            </a:r>
            <a:r>
              <a:rPr lang="cs-CZ" sz="7200" dirty="0" smtClean="0"/>
              <a:t>    </a:t>
            </a:r>
            <a:endParaRPr lang="en-US" sz="7200" dirty="0"/>
          </a:p>
          <a:p>
            <a:pPr lvl="1"/>
            <a:endParaRPr lang="en-US" sz="7200" dirty="0"/>
          </a:p>
          <a:p>
            <a:pPr marL="457200" lvl="1" indent="0">
              <a:buNone/>
            </a:pPr>
            <a:r>
              <a:rPr lang="cs-CZ" sz="7200" dirty="0" smtClean="0"/>
              <a:t> </a:t>
            </a:r>
            <a:endParaRPr lang="en-US" sz="7200" dirty="0"/>
          </a:p>
          <a:p>
            <a:pPr lvl="1"/>
            <a:endParaRPr lang="en-ZA" sz="7200" dirty="0"/>
          </a:p>
          <a:p>
            <a:pPr lvl="1"/>
            <a:endParaRPr lang="en-ZA" sz="7200" dirty="0"/>
          </a:p>
        </p:txBody>
      </p:sp>
    </p:spTree>
    <p:extLst>
      <p:ext uri="{BB962C8B-B14F-4D97-AF65-F5344CB8AC3E}">
        <p14:creationId xmlns:p14="http://schemas.microsoft.com/office/powerpoint/2010/main" val="4894326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2286000" y="-373751177"/>
            <a:ext cx="4572000" cy="754360355"/>
          </a:xfrm>
          <a:prstGeom prst="rect">
            <a:avLst/>
          </a:prstGeom>
        </p:spPr>
        <p:txBody>
          <a:bodyPr>
            <a:spAutoFit/>
          </a:bodyPr>
          <a:lstStyle/>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r>
              <a:rPr lang="cs-CZ" dirty="0"/>
              <a:t>Přihlásit se</a:t>
            </a:r>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r>
              <a:rPr lang="cs-CZ" dirty="0"/>
              <a:t> Používáte-li nástroj pro čtení obrazovky, vypněte Dynamické vyhledávání Google kliknutím sem. </a:t>
            </a:r>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r>
              <a:rPr lang="cs-CZ" dirty="0"/>
              <a:t>Internet</a:t>
            </a:r>
          </a:p>
          <a:p>
            <a:endParaRPr lang="cs-CZ" dirty="0"/>
          </a:p>
          <a:p>
            <a:r>
              <a:rPr lang="cs-CZ" dirty="0"/>
              <a:t>Obrázky</a:t>
            </a:r>
          </a:p>
          <a:p>
            <a:endParaRPr lang="cs-CZ" dirty="0"/>
          </a:p>
          <a:p>
            <a:r>
              <a:rPr lang="cs-CZ" dirty="0"/>
              <a:t>Videa</a:t>
            </a:r>
          </a:p>
          <a:p>
            <a:endParaRPr lang="cs-CZ" dirty="0"/>
          </a:p>
          <a:p>
            <a:r>
              <a:rPr lang="cs-CZ" dirty="0"/>
              <a:t>Zprávy</a:t>
            </a:r>
          </a:p>
          <a:p>
            <a:endParaRPr lang="cs-CZ" dirty="0"/>
          </a:p>
          <a:p>
            <a:r>
              <a:rPr lang="cs-CZ" dirty="0"/>
              <a:t>Nákupy</a:t>
            </a:r>
          </a:p>
          <a:p>
            <a:r>
              <a:rPr lang="cs-CZ" dirty="0"/>
              <a:t>Více</a:t>
            </a:r>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r>
              <a:rPr lang="cs-CZ" dirty="0"/>
              <a:t>Vyhledávací nástroje</a:t>
            </a:r>
          </a:p>
          <a:p>
            <a:r>
              <a:rPr lang="cs-CZ" dirty="0"/>
              <a:t>Bezpečné vyhledávání</a:t>
            </a:r>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r>
              <a:rPr lang="cs-CZ" dirty="0"/>
              <a:t> </a:t>
            </a:r>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r>
              <a:rPr lang="cs-CZ" dirty="0"/>
              <a:t>Výsledky hledání</a:t>
            </a:r>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r>
              <a:rPr lang="cs-CZ" dirty="0"/>
              <a:t>  </a:t>
            </a:r>
          </a:p>
          <a:p>
            <a:endParaRPr lang="cs-CZ" dirty="0"/>
          </a:p>
          <a:p>
            <a:r>
              <a:rPr lang="cs-CZ" dirty="0"/>
              <a:t> </a:t>
            </a:r>
          </a:p>
          <a:p>
            <a:endParaRPr lang="cs-CZ" dirty="0"/>
          </a:p>
          <a:p>
            <a:r>
              <a:rPr lang="cs-CZ" dirty="0"/>
              <a:t> </a:t>
            </a:r>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r>
              <a:rPr lang="cs-CZ" dirty="0" err="1"/>
              <a:t>RemixYourHealth</a:t>
            </a:r>
            <a:r>
              <a:rPr lang="cs-CZ" dirty="0"/>
              <a:t> </a:t>
            </a:r>
            <a:r>
              <a:rPr lang="cs-CZ" dirty="0" err="1"/>
              <a:t>Workout</a:t>
            </a:r>
            <a:r>
              <a:rPr lang="cs-CZ" dirty="0"/>
              <a:t> </a:t>
            </a:r>
            <a:r>
              <a:rPr lang="cs-CZ" dirty="0" err="1"/>
              <a:t>Series</a:t>
            </a:r>
            <a:r>
              <a:rPr lang="cs-CZ" dirty="0"/>
              <a:t>: </a:t>
            </a:r>
            <a:r>
              <a:rPr lang="cs-CZ" dirty="0" err="1"/>
              <a:t>The</a:t>
            </a:r>
            <a:r>
              <a:rPr lang="cs-CZ" dirty="0"/>
              <a:t> Show </a:t>
            </a:r>
            <a:r>
              <a:rPr lang="cs-CZ" dirty="0" err="1"/>
              <a:t>Stopper</a:t>
            </a:r>
            <a:r>
              <a:rPr lang="cs-CZ" dirty="0"/>
              <a:t> | </a:t>
            </a:r>
            <a:r>
              <a:rPr lang="cs-CZ" dirty="0" err="1"/>
              <a:t>RemixYourHealth</a:t>
            </a:r>
            <a:endParaRPr lang="cs-CZ" dirty="0"/>
          </a:p>
          <a:p>
            <a:endParaRPr lang="cs-CZ" dirty="0"/>
          </a:p>
          <a:p>
            <a:endParaRPr lang="cs-CZ" dirty="0"/>
          </a:p>
          <a:p>
            <a:r>
              <a:rPr lang="cs-CZ" dirty="0"/>
              <a:t>remixyourhealth.com-940 × 400-Vyhledávání pomocí obrázku</a:t>
            </a:r>
          </a:p>
          <a:p>
            <a:r>
              <a:rPr lang="cs-CZ" dirty="0"/>
              <a:t>So </a:t>
            </a:r>
            <a:r>
              <a:rPr lang="cs-CZ" dirty="0" err="1"/>
              <a:t>two</a:t>
            </a:r>
            <a:r>
              <a:rPr lang="cs-CZ" dirty="0"/>
              <a:t> </a:t>
            </a:r>
            <a:r>
              <a:rPr lang="cs-CZ" dirty="0" err="1"/>
              <a:t>weeks</a:t>
            </a:r>
            <a:r>
              <a:rPr lang="cs-CZ" dirty="0"/>
              <a:t> ago I </a:t>
            </a:r>
            <a:r>
              <a:rPr lang="cs-CZ" dirty="0" err="1"/>
              <a:t>introduced</a:t>
            </a:r>
            <a:r>
              <a:rPr lang="cs-CZ" dirty="0"/>
              <a:t> </a:t>
            </a:r>
            <a:r>
              <a:rPr lang="cs-CZ" dirty="0" err="1"/>
              <a:t>you</a:t>
            </a:r>
            <a:r>
              <a:rPr lang="cs-CZ" dirty="0"/>
              <a:t> to </a:t>
            </a:r>
            <a:r>
              <a:rPr lang="cs-CZ" dirty="0" err="1"/>
              <a:t>the</a:t>
            </a:r>
            <a:r>
              <a:rPr lang="cs-CZ" dirty="0"/>
              <a:t> </a:t>
            </a:r>
            <a:r>
              <a:rPr lang="cs-CZ" dirty="0" err="1"/>
              <a:t>ridiculousness</a:t>
            </a:r>
            <a:r>
              <a:rPr lang="cs-CZ" dirty="0"/>
              <a:t> </a:t>
            </a:r>
            <a:r>
              <a:rPr lang="cs-CZ" dirty="0" err="1"/>
              <a:t>that</a:t>
            </a:r>
            <a:r>
              <a:rPr lang="cs-CZ" dirty="0"/>
              <a:t> </a:t>
            </a:r>
            <a:r>
              <a:rPr lang="cs-CZ" dirty="0" err="1"/>
              <a:t>was</a:t>
            </a:r>
            <a:r>
              <a:rPr lang="cs-CZ" dirty="0"/>
              <a:t> “</a:t>
            </a:r>
            <a:r>
              <a:rPr lang="cs-CZ" dirty="0" err="1"/>
              <a:t>The</a:t>
            </a:r>
            <a:r>
              <a:rPr lang="cs-CZ" dirty="0"/>
              <a:t> </a:t>
            </a:r>
            <a:r>
              <a:rPr lang="cs-CZ" dirty="0" err="1"/>
              <a:t>Shredder</a:t>
            </a:r>
            <a:r>
              <a:rPr lang="cs-CZ" dirty="0"/>
              <a:t>” </a:t>
            </a:r>
            <a:r>
              <a:rPr lang="cs-CZ" dirty="0" err="1"/>
              <a:t>workout</a:t>
            </a:r>
            <a:r>
              <a:rPr lang="cs-CZ" dirty="0"/>
              <a:t>. </a:t>
            </a:r>
            <a:r>
              <a:rPr lang="cs-CZ" dirty="0" err="1"/>
              <a:t>Did</a:t>
            </a:r>
            <a:r>
              <a:rPr lang="cs-CZ" dirty="0"/>
              <a:t> </a:t>
            </a:r>
            <a:r>
              <a:rPr lang="cs-CZ" dirty="0" err="1"/>
              <a:t>you</a:t>
            </a:r>
            <a:r>
              <a:rPr lang="cs-CZ" dirty="0"/>
              <a:t> </a:t>
            </a:r>
            <a:r>
              <a:rPr lang="cs-CZ" dirty="0" err="1"/>
              <a:t>try</a:t>
            </a:r>
            <a:r>
              <a:rPr lang="cs-CZ" dirty="0"/>
              <a:t> </a:t>
            </a:r>
            <a:r>
              <a:rPr lang="cs-CZ" dirty="0" err="1"/>
              <a:t>it</a:t>
            </a:r>
            <a:r>
              <a:rPr lang="cs-CZ" dirty="0"/>
              <a:t>? </a:t>
            </a:r>
            <a:r>
              <a:rPr lang="cs-CZ" dirty="0" err="1"/>
              <a:t>How'd</a:t>
            </a:r>
            <a:r>
              <a:rPr lang="cs-CZ" dirty="0"/>
              <a:t> </a:t>
            </a:r>
            <a:r>
              <a:rPr lang="cs-CZ" dirty="0" err="1"/>
              <a:t>it</a:t>
            </a:r>
            <a:r>
              <a:rPr lang="cs-CZ" dirty="0"/>
              <a:t> go? </a:t>
            </a:r>
            <a:r>
              <a:rPr lang="cs-CZ" dirty="0" err="1"/>
              <a:t>If</a:t>
            </a:r>
            <a:r>
              <a:rPr lang="cs-CZ" dirty="0"/>
              <a:t> </a:t>
            </a:r>
            <a:r>
              <a:rPr lang="cs-CZ" dirty="0" err="1"/>
              <a:t>you</a:t>
            </a:r>
            <a:r>
              <a:rPr lang="cs-CZ" dirty="0"/>
              <a:t> made </a:t>
            </a:r>
            <a:r>
              <a:rPr lang="cs-CZ" dirty="0" err="1"/>
              <a:t>it</a:t>
            </a:r>
            <a:r>
              <a:rPr lang="cs-CZ" dirty="0"/>
              <a:t> to </a:t>
            </a:r>
            <a:r>
              <a:rPr lang="cs-CZ" dirty="0" err="1"/>
              <a:t>the</a:t>
            </a:r>
            <a:r>
              <a:rPr lang="cs-CZ" dirty="0"/>
              <a:t> end </a:t>
            </a:r>
            <a:r>
              <a:rPr lang="cs-CZ" dirty="0" err="1"/>
              <a:t>of</a:t>
            </a:r>
            <a:r>
              <a:rPr lang="cs-CZ" dirty="0"/>
              <a:t> </a:t>
            </a:r>
            <a:r>
              <a:rPr lang="cs-CZ" dirty="0" err="1"/>
              <a:t>the</a:t>
            </a:r>
            <a:r>
              <a:rPr lang="cs-CZ" dirty="0"/>
              <a:t> ...</a:t>
            </a:r>
          </a:p>
          <a:p>
            <a:endParaRPr lang="cs-CZ" dirty="0"/>
          </a:p>
          <a:p>
            <a:endParaRPr lang="cs-CZ" dirty="0"/>
          </a:p>
          <a:p>
            <a:r>
              <a:rPr lang="cs-CZ" dirty="0"/>
              <a:t>Navštívit stránku Zobrazit obrázek </a:t>
            </a:r>
          </a:p>
          <a:p>
            <a:endParaRPr lang="cs-CZ" dirty="0"/>
          </a:p>
          <a:p>
            <a:r>
              <a:rPr lang="cs-CZ" dirty="0"/>
              <a:t> </a:t>
            </a:r>
          </a:p>
          <a:p>
            <a:endParaRPr lang="cs-CZ" dirty="0"/>
          </a:p>
          <a:p>
            <a:r>
              <a:rPr lang="cs-CZ" dirty="0"/>
              <a:t> </a:t>
            </a:r>
          </a:p>
          <a:p>
            <a:endParaRPr lang="cs-CZ" dirty="0"/>
          </a:p>
          <a:p>
            <a:endParaRPr lang="cs-CZ" dirty="0"/>
          </a:p>
          <a:p>
            <a:endParaRPr lang="cs-CZ" dirty="0"/>
          </a:p>
          <a:p>
            <a:r>
              <a:rPr lang="cs-CZ" dirty="0"/>
              <a:t>Související obrázky:</a:t>
            </a:r>
          </a:p>
          <a:p>
            <a:endParaRPr lang="cs-CZ" dirty="0"/>
          </a:p>
          <a:p>
            <a:r>
              <a:rPr lang="cs-CZ" dirty="0"/>
              <a:t>Zobrazit další</a:t>
            </a:r>
          </a:p>
          <a:p>
            <a:r>
              <a:rPr lang="cs-CZ" dirty="0"/>
              <a:t>Na obrázky se mohou vztahovat autorská práva.-Odeslat zpětnou vazbu</a:t>
            </a:r>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r>
              <a:rPr lang="cs-CZ" dirty="0"/>
              <a:t>Not </a:t>
            </a:r>
            <a:r>
              <a:rPr lang="cs-CZ" dirty="0" err="1"/>
              <a:t>Dead</a:t>
            </a:r>
            <a:r>
              <a:rPr lang="cs-CZ" dirty="0"/>
              <a:t> </a:t>
            </a:r>
            <a:r>
              <a:rPr lang="cs-CZ" dirty="0" err="1"/>
              <a:t>Yet</a:t>
            </a:r>
            <a:r>
              <a:rPr lang="cs-CZ" dirty="0"/>
              <a:t> </a:t>
            </a:r>
            <a:r>
              <a:rPr lang="cs-CZ" dirty="0" err="1"/>
              <a:t>Radio</a:t>
            </a:r>
            <a:r>
              <a:rPr lang="cs-CZ" dirty="0"/>
              <a:t> | </a:t>
            </a:r>
            <a:r>
              <a:rPr lang="cs-CZ" dirty="0" err="1"/>
              <a:t>Podcast</a:t>
            </a:r>
            <a:r>
              <a:rPr lang="cs-CZ" dirty="0"/>
              <a:t> </a:t>
            </a:r>
            <a:r>
              <a:rPr lang="cs-CZ" dirty="0" err="1"/>
              <a:t>featuring</a:t>
            </a:r>
            <a:r>
              <a:rPr lang="cs-CZ" dirty="0"/>
              <a:t> </a:t>
            </a:r>
            <a:r>
              <a:rPr lang="cs-CZ" dirty="0" err="1"/>
              <a:t>Tommy</a:t>
            </a:r>
            <a:r>
              <a:rPr lang="cs-CZ" dirty="0"/>
              <a:t> </a:t>
            </a:r>
            <a:r>
              <a:rPr lang="cs-CZ" dirty="0" err="1"/>
              <a:t>Bateman</a:t>
            </a:r>
            <a:r>
              <a:rPr lang="cs-CZ" dirty="0"/>
              <a:t> &amp; Alex </a:t>
            </a:r>
            <a:r>
              <a:rPr lang="cs-CZ" dirty="0" err="1"/>
              <a:t>Corolla</a:t>
            </a:r>
            <a:endParaRPr lang="cs-CZ" dirty="0"/>
          </a:p>
          <a:p>
            <a:endParaRPr lang="cs-CZ" dirty="0"/>
          </a:p>
          <a:p>
            <a:endParaRPr lang="cs-CZ" dirty="0"/>
          </a:p>
          <a:p>
            <a:r>
              <a:rPr lang="cs-CZ" dirty="0"/>
              <a:t>www.notdeadyetradio.com-447 × 280-Vyhledávání pomocí obrázku</a:t>
            </a:r>
          </a:p>
          <a:p>
            <a:r>
              <a:rPr lang="cs-CZ" dirty="0" err="1"/>
              <a:t>Tommy</a:t>
            </a:r>
            <a:r>
              <a:rPr lang="cs-CZ" dirty="0"/>
              <a:t> </a:t>
            </a:r>
            <a:r>
              <a:rPr lang="cs-CZ" dirty="0" err="1"/>
              <a:t>starts</a:t>
            </a:r>
            <a:r>
              <a:rPr lang="cs-CZ" dirty="0"/>
              <a:t> </a:t>
            </a:r>
            <a:r>
              <a:rPr lang="cs-CZ" dirty="0" err="1"/>
              <a:t>the</a:t>
            </a:r>
            <a:r>
              <a:rPr lang="cs-CZ" dirty="0"/>
              <a:t> show </a:t>
            </a:r>
            <a:r>
              <a:rPr lang="cs-CZ" dirty="0" err="1"/>
              <a:t>off</a:t>
            </a:r>
            <a:r>
              <a:rPr lang="cs-CZ" dirty="0"/>
              <a:t> in </a:t>
            </a:r>
            <a:r>
              <a:rPr lang="cs-CZ" dirty="0" err="1"/>
              <a:t>an</a:t>
            </a:r>
            <a:r>
              <a:rPr lang="cs-CZ" dirty="0"/>
              <a:t> </a:t>
            </a:r>
            <a:r>
              <a:rPr lang="cs-CZ" dirty="0" err="1"/>
              <a:t>unusual</a:t>
            </a:r>
            <a:r>
              <a:rPr lang="cs-CZ" dirty="0"/>
              <a:t> </a:t>
            </a:r>
            <a:r>
              <a:rPr lang="cs-CZ" dirty="0" err="1"/>
              <a:t>fashion</a:t>
            </a:r>
            <a:r>
              <a:rPr lang="cs-CZ" dirty="0"/>
              <a:t>. He </a:t>
            </a:r>
            <a:r>
              <a:rPr lang="cs-CZ" dirty="0" err="1"/>
              <a:t>announces</a:t>
            </a:r>
            <a:r>
              <a:rPr lang="cs-CZ" dirty="0"/>
              <a:t> </a:t>
            </a:r>
            <a:r>
              <a:rPr lang="cs-CZ" dirty="0" err="1"/>
              <a:t>the</a:t>
            </a:r>
            <a:r>
              <a:rPr lang="cs-CZ" dirty="0"/>
              <a:t> show </a:t>
            </a:r>
            <a:r>
              <a:rPr lang="cs-CZ" dirty="0" err="1"/>
              <a:t>is</a:t>
            </a:r>
            <a:r>
              <a:rPr lang="cs-CZ" dirty="0"/>
              <a:t> </a:t>
            </a:r>
            <a:r>
              <a:rPr lang="cs-CZ" dirty="0" err="1"/>
              <a:t>ending</a:t>
            </a:r>
            <a:r>
              <a:rPr lang="cs-CZ" dirty="0"/>
              <a:t>. </a:t>
            </a:r>
            <a:r>
              <a:rPr lang="cs-CZ" dirty="0" err="1"/>
              <a:t>The</a:t>
            </a:r>
            <a:r>
              <a:rPr lang="cs-CZ" dirty="0"/>
              <a:t> </a:t>
            </a:r>
            <a:r>
              <a:rPr lang="cs-CZ" dirty="0" err="1"/>
              <a:t>time</a:t>
            </a:r>
            <a:r>
              <a:rPr lang="cs-CZ" dirty="0"/>
              <a:t> he </a:t>
            </a:r>
            <a:r>
              <a:rPr lang="cs-CZ" dirty="0" err="1"/>
              <a:t>puts</a:t>
            </a:r>
            <a:r>
              <a:rPr lang="cs-CZ" dirty="0"/>
              <a:t> in </a:t>
            </a:r>
            <a:r>
              <a:rPr lang="cs-CZ" dirty="0" err="1"/>
              <a:t>isn't</a:t>
            </a:r>
            <a:r>
              <a:rPr lang="cs-CZ" dirty="0"/>
              <a:t> </a:t>
            </a:r>
            <a:r>
              <a:rPr lang="cs-CZ" dirty="0" err="1"/>
              <a:t>worth</a:t>
            </a:r>
            <a:r>
              <a:rPr lang="cs-CZ" dirty="0"/>
              <a:t> </a:t>
            </a:r>
            <a:r>
              <a:rPr lang="cs-CZ" dirty="0" err="1"/>
              <a:t>the</a:t>
            </a:r>
            <a:r>
              <a:rPr lang="cs-CZ" dirty="0"/>
              <a:t> “</a:t>
            </a:r>
            <a:r>
              <a:rPr lang="cs-CZ" dirty="0" err="1"/>
              <a:t>rewards</a:t>
            </a:r>
            <a:r>
              <a:rPr lang="cs-CZ" dirty="0"/>
              <a:t>” </a:t>
            </a:r>
            <a:r>
              <a:rPr lang="cs-CZ" dirty="0" err="1"/>
              <a:t>he's</a:t>
            </a:r>
            <a:r>
              <a:rPr lang="cs-CZ" dirty="0"/>
              <a:t> </a:t>
            </a:r>
            <a:r>
              <a:rPr lang="cs-CZ" dirty="0" err="1"/>
              <a:t>getting</a:t>
            </a:r>
            <a:r>
              <a:rPr lang="cs-CZ" dirty="0"/>
              <a:t>.</a:t>
            </a:r>
          </a:p>
          <a:p>
            <a:endParaRPr lang="cs-CZ" dirty="0"/>
          </a:p>
          <a:p>
            <a:endParaRPr lang="cs-CZ" dirty="0"/>
          </a:p>
          <a:p>
            <a:r>
              <a:rPr lang="cs-CZ" dirty="0"/>
              <a:t>Navštívit stránku Zobrazit obrázek </a:t>
            </a:r>
          </a:p>
          <a:p>
            <a:endParaRPr lang="cs-CZ" dirty="0"/>
          </a:p>
          <a:p>
            <a:r>
              <a:rPr lang="cs-CZ" dirty="0"/>
              <a:t> </a:t>
            </a:r>
          </a:p>
          <a:p>
            <a:endParaRPr lang="cs-CZ" dirty="0"/>
          </a:p>
          <a:p>
            <a:r>
              <a:rPr lang="cs-CZ" dirty="0"/>
              <a:t> </a:t>
            </a:r>
          </a:p>
          <a:p>
            <a:endParaRPr lang="cs-CZ" dirty="0"/>
          </a:p>
          <a:p>
            <a:endParaRPr lang="cs-CZ" dirty="0"/>
          </a:p>
          <a:p>
            <a:endParaRPr lang="cs-CZ" dirty="0"/>
          </a:p>
          <a:p>
            <a:r>
              <a:rPr lang="cs-CZ" dirty="0"/>
              <a:t>Související obrázky:</a:t>
            </a:r>
          </a:p>
          <a:p>
            <a:endParaRPr lang="cs-CZ" dirty="0"/>
          </a:p>
          <a:p>
            <a:endParaRPr lang="cs-CZ" dirty="0"/>
          </a:p>
          <a:p>
            <a:r>
              <a:rPr lang="cs-CZ" dirty="0"/>
              <a:t>Zobrazit další</a:t>
            </a:r>
          </a:p>
          <a:p>
            <a:r>
              <a:rPr lang="cs-CZ" dirty="0"/>
              <a:t>Na obrázky se mohou vztahovat autorská práva.-Odeslat zpětnou vazbu</a:t>
            </a:r>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r>
              <a:rPr lang="cs-CZ" dirty="0"/>
              <a:t>G4 </a:t>
            </a:r>
            <a:r>
              <a:rPr lang="cs-CZ" dirty="0" err="1"/>
              <a:t>Cancels</a:t>
            </a:r>
            <a:r>
              <a:rPr lang="cs-CZ" dirty="0"/>
              <a:t> '</a:t>
            </a:r>
            <a:r>
              <a:rPr lang="cs-CZ" dirty="0" err="1"/>
              <a:t>Attack</a:t>
            </a:r>
            <a:r>
              <a:rPr lang="cs-CZ" dirty="0"/>
              <a:t> </a:t>
            </a:r>
            <a:r>
              <a:rPr lang="cs-CZ" dirty="0" err="1"/>
              <a:t>of</a:t>
            </a:r>
            <a:r>
              <a:rPr lang="cs-CZ" dirty="0"/>
              <a:t> </a:t>
            </a:r>
            <a:r>
              <a:rPr lang="cs-CZ" dirty="0" err="1"/>
              <a:t>the</a:t>
            </a:r>
            <a:r>
              <a:rPr lang="cs-CZ" dirty="0"/>
              <a:t> Show,' 'X-Play' - Hollywood </a:t>
            </a:r>
            <a:r>
              <a:rPr lang="cs-CZ" dirty="0" err="1"/>
              <a:t>Reporter</a:t>
            </a:r>
            <a:endParaRPr lang="cs-CZ" dirty="0"/>
          </a:p>
          <a:p>
            <a:endParaRPr lang="cs-CZ" dirty="0"/>
          </a:p>
          <a:p>
            <a:endParaRPr lang="cs-CZ" dirty="0"/>
          </a:p>
          <a:p>
            <a:r>
              <a:rPr lang="cs-CZ" dirty="0"/>
              <a:t>www.hollywoodreporter.com-565 × 318-Vyhledávání pomocí obrázku</a:t>
            </a:r>
          </a:p>
          <a:p>
            <a:r>
              <a:rPr lang="cs-CZ" dirty="0" err="1"/>
              <a:t>Attack</a:t>
            </a:r>
            <a:r>
              <a:rPr lang="cs-CZ" dirty="0"/>
              <a:t> </a:t>
            </a:r>
            <a:r>
              <a:rPr lang="cs-CZ" dirty="0" err="1"/>
              <a:t>of</a:t>
            </a:r>
            <a:r>
              <a:rPr lang="cs-CZ" dirty="0"/>
              <a:t> </a:t>
            </a:r>
            <a:r>
              <a:rPr lang="cs-CZ" dirty="0" err="1"/>
              <a:t>the</a:t>
            </a:r>
            <a:r>
              <a:rPr lang="cs-CZ" dirty="0"/>
              <a:t> Show Logo (2) - H 2012</a:t>
            </a:r>
          </a:p>
          <a:p>
            <a:endParaRPr lang="cs-CZ" dirty="0"/>
          </a:p>
          <a:p>
            <a:endParaRPr lang="cs-CZ" dirty="0"/>
          </a:p>
          <a:p>
            <a:r>
              <a:rPr lang="cs-CZ" dirty="0"/>
              <a:t>Navštívit stránku Zobrazit obrázek </a:t>
            </a:r>
          </a:p>
          <a:p>
            <a:endParaRPr lang="cs-CZ" dirty="0"/>
          </a:p>
          <a:p>
            <a:r>
              <a:rPr lang="cs-CZ" dirty="0"/>
              <a:t> </a:t>
            </a:r>
          </a:p>
          <a:p>
            <a:endParaRPr lang="cs-CZ" dirty="0"/>
          </a:p>
          <a:p>
            <a:r>
              <a:rPr lang="cs-CZ" dirty="0"/>
              <a:t> </a:t>
            </a:r>
          </a:p>
          <a:p>
            <a:endParaRPr lang="cs-CZ" dirty="0"/>
          </a:p>
          <a:p>
            <a:endParaRPr lang="cs-CZ" dirty="0"/>
          </a:p>
          <a:p>
            <a:endParaRPr lang="cs-CZ" dirty="0"/>
          </a:p>
          <a:p>
            <a:r>
              <a:rPr lang="cs-CZ" dirty="0"/>
              <a:t>Související obrázky:</a:t>
            </a:r>
          </a:p>
          <a:p>
            <a:endParaRPr lang="cs-CZ" dirty="0"/>
          </a:p>
          <a:p>
            <a:r>
              <a:rPr lang="cs-CZ" dirty="0"/>
              <a:t>Zobrazit další</a:t>
            </a:r>
          </a:p>
          <a:p>
            <a:r>
              <a:rPr lang="cs-CZ" dirty="0"/>
              <a:t>Na obrázky se mohou vztahovat autorská práva.-Odeslat zpětnou vazbu</a:t>
            </a:r>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r>
              <a:rPr lang="cs-CZ" dirty="0"/>
              <a:t> </a:t>
            </a:r>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3608" y="980728"/>
            <a:ext cx="7385271" cy="46287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049716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Servisní úroveň </a:t>
            </a:r>
            <a:endParaRPr lang="cs-CZ" dirty="0"/>
          </a:p>
        </p:txBody>
      </p:sp>
      <p:sp>
        <p:nvSpPr>
          <p:cNvPr id="3" name="Zástupný symbol pro obsah 2"/>
          <p:cNvSpPr>
            <a:spLocks noGrp="1"/>
          </p:cNvSpPr>
          <p:nvPr>
            <p:ph idx="1"/>
          </p:nvPr>
        </p:nvSpPr>
        <p:spPr/>
        <p:txBody>
          <a:bodyPr>
            <a:normAutofit fontScale="32500" lnSpcReduction="20000"/>
          </a:bodyPr>
          <a:lstStyle/>
          <a:p>
            <a:pPr lvl="1"/>
            <a:r>
              <a:rPr lang="cs-CZ" sz="9600" b="1" dirty="0">
                <a:solidFill>
                  <a:srgbClr val="00B050"/>
                </a:solidFill>
              </a:rPr>
              <a:t>Servisní úroveň </a:t>
            </a:r>
            <a:r>
              <a:rPr lang="cs-CZ" sz="9600" dirty="0">
                <a:solidFill>
                  <a:srgbClr val="0070C0"/>
                </a:solidFill>
              </a:rPr>
              <a:t>představuje očekávanou pravděpodobnost v %, </a:t>
            </a:r>
            <a:r>
              <a:rPr lang="cs-CZ" sz="9600" dirty="0" smtClean="0">
                <a:solidFill>
                  <a:srgbClr val="0070C0"/>
                </a:solidFill>
              </a:rPr>
              <a:t>že </a:t>
            </a:r>
            <a:r>
              <a:rPr lang="cs-CZ" sz="9600" dirty="0">
                <a:solidFill>
                  <a:srgbClr val="0070C0"/>
                </a:solidFill>
              </a:rPr>
              <a:t>nedojde k vyčerpání zásob.</a:t>
            </a:r>
          </a:p>
          <a:p>
            <a:pPr lvl="1"/>
            <a:r>
              <a:rPr lang="cs-CZ" sz="9600" dirty="0" smtClean="0">
                <a:solidFill>
                  <a:srgbClr val="0070C0"/>
                </a:solidFill>
              </a:rPr>
              <a:t> </a:t>
            </a:r>
            <a:r>
              <a:rPr lang="cs-CZ" sz="9600" dirty="0">
                <a:solidFill>
                  <a:srgbClr val="0070C0"/>
                </a:solidFill>
              </a:rPr>
              <a:t>% </a:t>
            </a:r>
            <a:r>
              <a:rPr lang="cs-CZ" sz="9600" dirty="0" smtClean="0">
                <a:solidFill>
                  <a:srgbClr val="0070C0"/>
                </a:solidFill>
              </a:rPr>
              <a:t>s</a:t>
            </a:r>
            <a:r>
              <a:rPr lang="cs-CZ" sz="9600" b="1" dirty="0" smtClean="0">
                <a:solidFill>
                  <a:srgbClr val="00B050"/>
                </a:solidFill>
              </a:rPr>
              <a:t>ervisní úrovně</a:t>
            </a:r>
            <a:r>
              <a:rPr lang="cs-CZ" sz="9600" dirty="0" smtClean="0">
                <a:solidFill>
                  <a:srgbClr val="0070C0"/>
                </a:solidFill>
              </a:rPr>
              <a:t> se </a:t>
            </a:r>
            <a:r>
              <a:rPr lang="cs-CZ" sz="9600" dirty="0">
                <a:solidFill>
                  <a:srgbClr val="0070C0"/>
                </a:solidFill>
              </a:rPr>
              <a:t>používá pro výpočet bezpečností zásoby </a:t>
            </a:r>
          </a:p>
          <a:p>
            <a:pPr lvl="1"/>
            <a:r>
              <a:rPr lang="cs-CZ" sz="9600" dirty="0">
                <a:solidFill>
                  <a:srgbClr val="0070C0"/>
                </a:solidFill>
              </a:rPr>
              <a:t>Intuitivně </a:t>
            </a:r>
            <a:r>
              <a:rPr lang="cs-CZ" sz="9600" b="1" dirty="0">
                <a:solidFill>
                  <a:srgbClr val="00B050"/>
                </a:solidFill>
              </a:rPr>
              <a:t>servisní úroveň </a:t>
            </a:r>
            <a:r>
              <a:rPr lang="cs-CZ" sz="9600" dirty="0">
                <a:solidFill>
                  <a:srgbClr val="0070C0"/>
                </a:solidFill>
              </a:rPr>
              <a:t>představuje kompromis mezi náklady na zásoby a náklady na zásoby, které způsobují mimo jiné zmeškaný prodej, ztracené příležitosti a frustraci </a:t>
            </a:r>
            <a:r>
              <a:rPr lang="cs-CZ" sz="9600" dirty="0" smtClean="0">
                <a:solidFill>
                  <a:srgbClr val="0070C0"/>
                </a:solidFill>
              </a:rPr>
              <a:t>klientů- </a:t>
            </a:r>
            <a:r>
              <a:rPr lang="cs-CZ" sz="9600" dirty="0" err="1">
                <a:solidFill>
                  <a:srgbClr val="FF0000"/>
                </a:solidFill>
              </a:rPr>
              <a:t>opportunity</a:t>
            </a:r>
            <a:r>
              <a:rPr lang="cs-CZ" sz="9600" dirty="0">
                <a:solidFill>
                  <a:srgbClr val="FF0000"/>
                </a:solidFill>
              </a:rPr>
              <a:t> </a:t>
            </a:r>
            <a:r>
              <a:rPr lang="cs-CZ" sz="9600" dirty="0" err="1" smtClean="0">
                <a:solidFill>
                  <a:srgbClr val="FF0000"/>
                </a:solidFill>
              </a:rPr>
              <a:t>cost</a:t>
            </a:r>
            <a:endParaRPr lang="cs-CZ" dirty="0">
              <a:solidFill>
                <a:srgbClr val="FF0000"/>
              </a:solidFill>
            </a:endParaRPr>
          </a:p>
        </p:txBody>
      </p:sp>
    </p:spTree>
    <p:extLst>
      <p:ext uri="{BB962C8B-B14F-4D97-AF65-F5344CB8AC3E}">
        <p14:creationId xmlns:p14="http://schemas.microsoft.com/office/powerpoint/2010/main" val="35527235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MPS-MRP-česky na dalším snímku </a:t>
            </a:r>
            <a:endParaRPr lang="cs-CZ" dirty="0"/>
          </a:p>
        </p:txBody>
      </p:sp>
      <p:sp>
        <p:nvSpPr>
          <p:cNvPr id="3" name="Zástupný symbol pro obsah 2"/>
          <p:cNvSpPr>
            <a:spLocks noGrp="1"/>
          </p:cNvSpPr>
          <p:nvPr>
            <p:ph idx="1"/>
          </p:nvPr>
        </p:nvSpPr>
        <p:spPr/>
        <p:txBody>
          <a:bodyPr>
            <a:normAutofit fontScale="77500" lnSpcReduction="20000"/>
          </a:bodyPr>
          <a:lstStyle/>
          <a:p>
            <a:r>
              <a:rPr lang="en-US" dirty="0"/>
              <a:t>MPS is the calculation of a master production schedule based on actual demand and the demand forecast. The MPS calculation is used for end items that have a forecast or a sales order line. These items are called MPS items and are identified dynamically when the calculation starts.</a:t>
            </a:r>
          </a:p>
          <a:p>
            <a:r>
              <a:rPr lang="en-US" dirty="0"/>
              <a:t>MRP is the calculation of material requirements based on actual demand for components and the demand forecast on the component level. MRP is calculated only for items that are not MPS items. The purpose of MRP is to provide time-phased formal plans, by item, to supply the appropriate item, at the appropriate time, in the appropriate location, in the appropriate quantity.</a:t>
            </a:r>
          </a:p>
        </p:txBody>
      </p:sp>
      <p:sp>
        <p:nvSpPr>
          <p:cNvPr id="4" name="TextovéPole 3"/>
          <p:cNvSpPr txBox="1"/>
          <p:nvPr/>
        </p:nvSpPr>
        <p:spPr>
          <a:xfrm>
            <a:off x="1259632" y="5877272"/>
            <a:ext cx="7218323" cy="369332"/>
          </a:xfrm>
          <a:prstGeom prst="rect">
            <a:avLst/>
          </a:prstGeom>
          <a:noFill/>
        </p:spPr>
        <p:txBody>
          <a:bodyPr wrap="none" rtlCol="0">
            <a:spAutoFit/>
          </a:bodyPr>
          <a:lstStyle/>
          <a:p>
            <a:r>
              <a:rPr lang="cs-CZ" b="1" dirty="0" smtClean="0"/>
              <a:t>MPS</a:t>
            </a:r>
            <a:r>
              <a:rPr lang="cs-CZ" dirty="0" smtClean="0"/>
              <a:t>=Master </a:t>
            </a:r>
            <a:r>
              <a:rPr lang="cs-CZ" dirty="0" err="1" smtClean="0"/>
              <a:t>Production</a:t>
            </a:r>
            <a:r>
              <a:rPr lang="cs-CZ" dirty="0" smtClean="0"/>
              <a:t> Schedule     </a:t>
            </a:r>
            <a:r>
              <a:rPr lang="cs-CZ" b="1" dirty="0" smtClean="0"/>
              <a:t>MRP</a:t>
            </a:r>
            <a:r>
              <a:rPr lang="cs-CZ" dirty="0" smtClean="0"/>
              <a:t>=</a:t>
            </a:r>
            <a:r>
              <a:rPr lang="cs-CZ" dirty="0" err="1" smtClean="0"/>
              <a:t>Material</a:t>
            </a:r>
            <a:r>
              <a:rPr lang="cs-CZ" dirty="0" smtClean="0"/>
              <a:t> </a:t>
            </a:r>
            <a:r>
              <a:rPr lang="cs-CZ" dirty="0" err="1" smtClean="0"/>
              <a:t>Requirement</a:t>
            </a:r>
            <a:r>
              <a:rPr lang="cs-CZ" dirty="0" smtClean="0"/>
              <a:t> </a:t>
            </a:r>
            <a:r>
              <a:rPr lang="cs-CZ" dirty="0" err="1" smtClean="0"/>
              <a:t>Planning</a:t>
            </a:r>
            <a:r>
              <a:rPr lang="cs-CZ" dirty="0" smtClean="0"/>
              <a:t> </a:t>
            </a:r>
            <a:endParaRPr lang="cs-CZ" dirty="0"/>
          </a:p>
        </p:txBody>
      </p:sp>
    </p:spTree>
    <p:extLst>
      <p:ext uri="{BB962C8B-B14F-4D97-AF65-F5344CB8AC3E}">
        <p14:creationId xmlns:p14="http://schemas.microsoft.com/office/powerpoint/2010/main" val="2877160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Hlavní rozvrh výroby (MPS) a MRP</a:t>
            </a:r>
            <a:endParaRPr lang="cs-CZ" dirty="0"/>
          </a:p>
        </p:txBody>
      </p:sp>
      <p:sp>
        <p:nvSpPr>
          <p:cNvPr id="3" name="Zástupný symbol pro obsah 2"/>
          <p:cNvSpPr>
            <a:spLocks noGrp="1"/>
          </p:cNvSpPr>
          <p:nvPr>
            <p:ph idx="1"/>
          </p:nvPr>
        </p:nvSpPr>
        <p:spPr/>
        <p:txBody>
          <a:bodyPr>
            <a:normAutofit fontScale="70000" lnSpcReduction="20000"/>
          </a:bodyPr>
          <a:lstStyle/>
          <a:p>
            <a:r>
              <a:rPr lang="cs-CZ" b="1" dirty="0"/>
              <a:t>MPS</a:t>
            </a:r>
            <a:r>
              <a:rPr lang="cs-CZ" dirty="0"/>
              <a:t> </a:t>
            </a:r>
            <a:r>
              <a:rPr lang="cs-CZ" dirty="0" smtClean="0"/>
              <a:t>je kód pro výpočet hlavního </a:t>
            </a:r>
            <a:r>
              <a:rPr lang="cs-CZ" dirty="0"/>
              <a:t>výrobního plánu na základě skutečné poptávky a prognózy poptávky. </a:t>
            </a:r>
            <a:endParaRPr lang="cs-CZ" dirty="0" smtClean="0"/>
          </a:p>
          <a:p>
            <a:r>
              <a:rPr lang="cs-CZ" dirty="0" smtClean="0"/>
              <a:t>Výpočet </a:t>
            </a:r>
            <a:r>
              <a:rPr lang="cs-CZ" b="1" dirty="0"/>
              <a:t>MPS</a:t>
            </a:r>
            <a:r>
              <a:rPr lang="cs-CZ" dirty="0"/>
              <a:t> se používá pro </a:t>
            </a:r>
            <a:r>
              <a:rPr lang="cs-CZ" dirty="0" smtClean="0"/>
              <a:t>finální výrobky, </a:t>
            </a:r>
            <a:r>
              <a:rPr lang="cs-CZ" dirty="0"/>
              <a:t>které </a:t>
            </a:r>
            <a:r>
              <a:rPr lang="cs-CZ" dirty="0" smtClean="0"/>
              <a:t>jsou uvedeny v prognóze nebo v řádcích prodejních objednávek</a:t>
            </a:r>
          </a:p>
          <a:p>
            <a:r>
              <a:rPr lang="cs-CZ" dirty="0" smtClean="0"/>
              <a:t>Tyto </a:t>
            </a:r>
            <a:r>
              <a:rPr lang="cs-CZ" dirty="0"/>
              <a:t>položky se nazývají položky </a:t>
            </a:r>
            <a:r>
              <a:rPr lang="cs-CZ" b="1" dirty="0"/>
              <a:t>MPS</a:t>
            </a:r>
            <a:r>
              <a:rPr lang="cs-CZ" dirty="0"/>
              <a:t> a jsou dynamicky identifikovány při zahájení výpočtu.</a:t>
            </a:r>
          </a:p>
          <a:p>
            <a:r>
              <a:rPr lang="cs-CZ" dirty="0"/>
              <a:t>MRP je výpočet </a:t>
            </a:r>
            <a:r>
              <a:rPr lang="cs-CZ" dirty="0" smtClean="0"/>
              <a:t>materiálových požadavků </a:t>
            </a:r>
            <a:r>
              <a:rPr lang="cs-CZ" dirty="0"/>
              <a:t>na základě skutečné poptávky po komponentách a prognózy poptávky na úrovni komponent</a:t>
            </a:r>
            <a:r>
              <a:rPr lang="cs-CZ" dirty="0" smtClean="0"/>
              <a:t>.</a:t>
            </a:r>
          </a:p>
          <a:p>
            <a:r>
              <a:rPr lang="cs-CZ" b="1" dirty="0" smtClean="0"/>
              <a:t>MRP</a:t>
            </a:r>
            <a:r>
              <a:rPr lang="cs-CZ" dirty="0" smtClean="0"/>
              <a:t> </a:t>
            </a:r>
            <a:r>
              <a:rPr lang="cs-CZ" dirty="0"/>
              <a:t>se počítá pouze pro položky, které nejsou </a:t>
            </a:r>
            <a:r>
              <a:rPr lang="cs-CZ" b="1" dirty="0"/>
              <a:t>MPS</a:t>
            </a:r>
            <a:r>
              <a:rPr lang="cs-CZ" dirty="0"/>
              <a:t> položkami. </a:t>
            </a:r>
            <a:endParaRPr lang="cs-CZ" dirty="0" smtClean="0"/>
          </a:p>
          <a:p>
            <a:r>
              <a:rPr lang="cs-CZ" dirty="0" smtClean="0"/>
              <a:t>Účelem </a:t>
            </a:r>
            <a:r>
              <a:rPr lang="cs-CZ" dirty="0" smtClean="0"/>
              <a:t>algoritmu </a:t>
            </a:r>
            <a:r>
              <a:rPr lang="cs-CZ" b="1" dirty="0" smtClean="0"/>
              <a:t>MRP</a:t>
            </a:r>
            <a:r>
              <a:rPr lang="cs-CZ" dirty="0" smtClean="0"/>
              <a:t> </a:t>
            </a:r>
            <a:r>
              <a:rPr lang="cs-CZ" dirty="0"/>
              <a:t>je poskytnout </a:t>
            </a:r>
            <a:r>
              <a:rPr lang="cs-CZ" dirty="0" smtClean="0"/>
              <a:t>korektní plány navrhující    </a:t>
            </a:r>
            <a:r>
              <a:rPr lang="cs-CZ" dirty="0" smtClean="0"/>
              <a:t>doplňování těchto položek, </a:t>
            </a:r>
            <a:r>
              <a:rPr lang="cs-CZ" dirty="0"/>
              <a:t>dodávat příslušnou položku ve vhodném čase, na vhodném </a:t>
            </a:r>
            <a:r>
              <a:rPr lang="cs-CZ" dirty="0" smtClean="0"/>
              <a:t>místě a  </a:t>
            </a:r>
            <a:r>
              <a:rPr lang="cs-CZ" dirty="0"/>
              <a:t>v odpovídajícím množství.</a:t>
            </a:r>
          </a:p>
        </p:txBody>
      </p:sp>
    </p:spTree>
    <p:extLst>
      <p:ext uri="{BB962C8B-B14F-4D97-AF65-F5344CB8AC3E}">
        <p14:creationId xmlns:p14="http://schemas.microsoft.com/office/powerpoint/2010/main" val="11449545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404664"/>
            <a:ext cx="8229600" cy="1143000"/>
          </a:xfrm>
        </p:spPr>
        <p:txBody>
          <a:bodyPr>
            <a:normAutofit fontScale="90000"/>
          </a:bodyPr>
          <a:lstStyle/>
          <a:p>
            <a:r>
              <a:rPr lang="cs-CZ" dirty="0" err="1" smtClean="0"/>
              <a:t>Parameters</a:t>
            </a:r>
            <a:r>
              <a:rPr lang="cs-CZ" dirty="0" smtClean="0"/>
              <a:t> controlling RW </a:t>
            </a:r>
            <a:r>
              <a:rPr lang="cs-CZ" dirty="0" err="1" smtClean="0"/>
              <a:t>functions</a:t>
            </a:r>
            <a:r>
              <a:rPr lang="cs-CZ" dirty="0" smtClean="0"/>
              <a:t/>
            </a:r>
            <a:br>
              <a:rPr lang="cs-CZ" dirty="0" smtClean="0"/>
            </a:br>
            <a:r>
              <a:rPr lang="en-GB" sz="1600" dirty="0" smtClean="0">
                <a:solidFill>
                  <a:srgbClr val="0070C0"/>
                </a:solidFill>
              </a:rPr>
              <a:t>(you can find them on the Item card, Tab =Planning) </a:t>
            </a:r>
            <a:r>
              <a:rPr lang="en-GB" dirty="0" smtClean="0"/>
              <a:t/>
            </a:r>
            <a:br>
              <a:rPr lang="en-GB" dirty="0" smtClean="0"/>
            </a:br>
            <a:endParaRPr lang="en-GB" dirty="0"/>
          </a:p>
        </p:txBody>
      </p:sp>
      <p:sp>
        <p:nvSpPr>
          <p:cNvPr id="3" name="Zástupný symbol pro obsah 2"/>
          <p:cNvSpPr>
            <a:spLocks noGrp="1"/>
          </p:cNvSpPr>
          <p:nvPr>
            <p:ph idx="1"/>
          </p:nvPr>
        </p:nvSpPr>
        <p:spPr/>
        <p:txBody>
          <a:bodyPr>
            <a:normAutofit lnSpcReduction="10000"/>
          </a:bodyPr>
          <a:lstStyle/>
          <a:p>
            <a:r>
              <a:rPr lang="en-GB" dirty="0" smtClean="0"/>
              <a:t>Reorder Policy </a:t>
            </a:r>
            <a:r>
              <a:rPr lang="en-GB" sz="1400" dirty="0" smtClean="0"/>
              <a:t>– It uses the reordering policy to calculate the lot size per planning period, which you define in the Reorder Cycle field</a:t>
            </a:r>
          </a:p>
          <a:p>
            <a:r>
              <a:rPr lang="en-GB" dirty="0" smtClean="0"/>
              <a:t>Reorder Cycle </a:t>
            </a:r>
            <a:r>
              <a:rPr lang="en-GB" sz="1400" dirty="0" smtClean="0"/>
              <a:t>- In this field, you enter a date formula that sets the planning time frame for the item.</a:t>
            </a:r>
          </a:p>
          <a:p>
            <a:r>
              <a:rPr lang="en-GB" dirty="0" smtClean="0"/>
              <a:t>Safety Stock </a:t>
            </a:r>
          </a:p>
          <a:p>
            <a:r>
              <a:rPr lang="en-GB" dirty="0" smtClean="0"/>
              <a:t>Reorder Point  </a:t>
            </a:r>
            <a:r>
              <a:rPr lang="en-GB" sz="1400" dirty="0" smtClean="0"/>
              <a:t>-  Replenishment is typically triggered when the inventory level hits the Reorder Point, which is also called  Reorder Trigger Level.</a:t>
            </a:r>
            <a:br>
              <a:rPr lang="en-GB" sz="1400" dirty="0" smtClean="0"/>
            </a:br>
            <a:endParaRPr lang="en-GB" sz="1400" dirty="0" smtClean="0"/>
          </a:p>
          <a:p>
            <a:r>
              <a:rPr lang="en-GB" dirty="0" smtClean="0"/>
              <a:t>Reorder Quantity </a:t>
            </a:r>
            <a:r>
              <a:rPr lang="en-GB" sz="1400" dirty="0" smtClean="0"/>
              <a:t>- See Excel file example (resource mentioned there)</a:t>
            </a:r>
          </a:p>
          <a:p>
            <a:r>
              <a:rPr lang="en-GB" dirty="0" smtClean="0"/>
              <a:t>Min and Max Order Quantity</a:t>
            </a:r>
          </a:p>
          <a:p>
            <a:r>
              <a:rPr lang="en-GB" dirty="0" smtClean="0"/>
              <a:t>Order Multiple</a:t>
            </a:r>
          </a:p>
          <a:p>
            <a:endParaRPr lang="cs-CZ" dirty="0"/>
          </a:p>
        </p:txBody>
      </p:sp>
      <p:sp>
        <p:nvSpPr>
          <p:cNvPr id="4" name="Šipka doprava 3"/>
          <p:cNvSpPr/>
          <p:nvPr/>
        </p:nvSpPr>
        <p:spPr>
          <a:xfrm>
            <a:off x="6300192" y="5157192"/>
            <a:ext cx="2386608" cy="13681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CZ verze </a:t>
            </a:r>
            <a:endParaRPr lang="cs-CZ" dirty="0"/>
          </a:p>
        </p:txBody>
      </p:sp>
    </p:spTree>
    <p:extLst>
      <p:ext uri="{BB962C8B-B14F-4D97-AF65-F5344CB8AC3E}">
        <p14:creationId xmlns:p14="http://schemas.microsoft.com/office/powerpoint/2010/main" val="21111216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404664"/>
            <a:ext cx="8229600" cy="1143000"/>
          </a:xfrm>
        </p:spPr>
        <p:txBody>
          <a:bodyPr>
            <a:normAutofit fontScale="90000"/>
          </a:bodyPr>
          <a:lstStyle/>
          <a:p>
            <a:r>
              <a:rPr lang="cs-CZ" dirty="0" smtClean="0"/>
              <a:t>Parametry řídící funkci Sešitu požadavků </a:t>
            </a:r>
            <a:r>
              <a:rPr lang="en-GB" sz="1600" dirty="0" smtClean="0">
                <a:solidFill>
                  <a:srgbClr val="0070C0"/>
                </a:solidFill>
              </a:rPr>
              <a:t> </a:t>
            </a:r>
            <a:r>
              <a:rPr lang="en-GB" dirty="0" smtClean="0"/>
              <a:t/>
            </a:r>
            <a:br>
              <a:rPr lang="en-GB" dirty="0" smtClean="0"/>
            </a:br>
            <a:endParaRPr lang="en-GB" dirty="0"/>
          </a:p>
        </p:txBody>
      </p:sp>
      <p:pic>
        <p:nvPicPr>
          <p:cNvPr id="5" name="Obrázek 4"/>
          <p:cNvPicPr>
            <a:picLocks noChangeAspect="1"/>
          </p:cNvPicPr>
          <p:nvPr/>
        </p:nvPicPr>
        <p:blipFill>
          <a:blip r:embed="rId2"/>
          <a:stretch>
            <a:fillRect/>
          </a:stretch>
        </p:blipFill>
        <p:spPr>
          <a:xfrm>
            <a:off x="323528" y="1412776"/>
            <a:ext cx="8280919" cy="3528392"/>
          </a:xfrm>
          <a:prstGeom prst="rect">
            <a:avLst/>
          </a:prstGeom>
          <a:ln>
            <a:solidFill>
              <a:schemeClr val="accent1"/>
            </a:solidFill>
          </a:ln>
        </p:spPr>
      </p:pic>
    </p:spTree>
    <p:extLst>
      <p:ext uri="{BB962C8B-B14F-4D97-AF65-F5344CB8AC3E}">
        <p14:creationId xmlns:p14="http://schemas.microsoft.com/office/powerpoint/2010/main" val="5884727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Způsoby přiobjednávání  </a:t>
            </a:r>
            <a:br>
              <a:rPr lang="cs-CZ" dirty="0" smtClean="0"/>
            </a:br>
            <a:r>
              <a:rPr lang="cs-CZ" sz="1600" dirty="0" smtClean="0">
                <a:solidFill>
                  <a:srgbClr val="0070C0"/>
                </a:solidFill>
              </a:rPr>
              <a:t>(</a:t>
            </a:r>
            <a:r>
              <a:rPr lang="en-GB" sz="1600" dirty="0" smtClean="0">
                <a:solidFill>
                  <a:srgbClr val="0070C0"/>
                </a:solidFill>
              </a:rPr>
              <a:t>F1 </a:t>
            </a:r>
            <a:r>
              <a:rPr lang="cs-CZ" sz="1600" dirty="0" smtClean="0">
                <a:solidFill>
                  <a:srgbClr val="0070C0"/>
                </a:solidFill>
              </a:rPr>
              <a:t>Vás bude podrobně informovat o každém níže uvedené </a:t>
            </a:r>
            <a:r>
              <a:rPr lang="cs-CZ" sz="1600" dirty="0" smtClean="0">
                <a:solidFill>
                  <a:srgbClr val="0070C0"/>
                </a:solidFill>
              </a:rPr>
              <a:t>volbě) </a:t>
            </a:r>
            <a:endParaRPr lang="cs-CZ" sz="1600" dirty="0">
              <a:solidFill>
                <a:srgbClr val="0070C0"/>
              </a:solidFill>
            </a:endParaRPr>
          </a:p>
        </p:txBody>
      </p:sp>
      <p:sp>
        <p:nvSpPr>
          <p:cNvPr id="3" name="Zástupný symbol pro obsah 2"/>
          <p:cNvSpPr>
            <a:spLocks noGrp="1"/>
          </p:cNvSpPr>
          <p:nvPr>
            <p:ph idx="1"/>
          </p:nvPr>
        </p:nvSpPr>
        <p:spPr/>
        <p:txBody>
          <a:bodyPr/>
          <a:lstStyle/>
          <a:p>
            <a:r>
              <a:rPr lang="cs-CZ" dirty="0" smtClean="0"/>
              <a:t>Pevné přiobjednávané množství  </a:t>
            </a:r>
          </a:p>
          <a:p>
            <a:r>
              <a:rPr lang="cs-CZ" dirty="0" smtClean="0"/>
              <a:t>Maximální množství </a:t>
            </a:r>
          </a:p>
          <a:p>
            <a:r>
              <a:rPr lang="cs-CZ" dirty="0" smtClean="0"/>
              <a:t>Zakázka </a:t>
            </a:r>
          </a:p>
          <a:p>
            <a:r>
              <a:rPr lang="cs-CZ" dirty="0" smtClean="0"/>
              <a:t>Dávka-pro-dávku   </a:t>
            </a:r>
            <a:endParaRPr lang="cs-CZ" dirty="0"/>
          </a:p>
        </p:txBody>
      </p:sp>
    </p:spTree>
    <p:extLst>
      <p:ext uri="{BB962C8B-B14F-4D97-AF65-F5344CB8AC3E}">
        <p14:creationId xmlns:p14="http://schemas.microsoft.com/office/powerpoint/2010/main" val="33661079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ZA" dirty="0" smtClean="0"/>
              <a:t>Examples for different setups</a:t>
            </a:r>
            <a:endParaRPr lang="en-ZA" dirty="0"/>
          </a:p>
        </p:txBody>
      </p:sp>
      <p:sp>
        <p:nvSpPr>
          <p:cNvPr id="4" name="Obdélník 3"/>
          <p:cNvSpPr/>
          <p:nvPr/>
        </p:nvSpPr>
        <p:spPr>
          <a:xfrm>
            <a:off x="1331640" y="1124744"/>
            <a:ext cx="5976664" cy="369332"/>
          </a:xfrm>
          <a:prstGeom prst="rect">
            <a:avLst/>
          </a:prstGeom>
        </p:spPr>
        <p:txBody>
          <a:bodyPr wrap="square">
            <a:spAutoFit/>
          </a:bodyPr>
          <a:lstStyle/>
          <a:p>
            <a:r>
              <a:rPr lang="cs-CZ" dirty="0">
                <a:solidFill>
                  <a:srgbClr val="0070C0"/>
                </a:solidFill>
              </a:rPr>
              <a:t>(</a:t>
            </a:r>
            <a:r>
              <a:rPr lang="cs-CZ" dirty="0" err="1">
                <a:solidFill>
                  <a:srgbClr val="0070C0"/>
                </a:solidFill>
              </a:rPr>
              <a:t>see</a:t>
            </a:r>
            <a:r>
              <a:rPr lang="cs-CZ" dirty="0">
                <a:solidFill>
                  <a:srgbClr val="0070C0"/>
                </a:solidFill>
              </a:rPr>
              <a:t> </a:t>
            </a:r>
            <a:r>
              <a:rPr lang="cs-CZ" dirty="0" err="1" smtClean="0">
                <a:solidFill>
                  <a:srgbClr val="0070C0"/>
                </a:solidFill>
              </a:rPr>
              <a:t>related</a:t>
            </a:r>
            <a:r>
              <a:rPr lang="cs-CZ" dirty="0" smtClean="0">
                <a:solidFill>
                  <a:srgbClr val="0070C0"/>
                </a:solidFill>
              </a:rPr>
              <a:t> Excel </a:t>
            </a:r>
            <a:r>
              <a:rPr lang="cs-CZ" dirty="0" err="1" smtClean="0">
                <a:solidFill>
                  <a:srgbClr val="0070C0"/>
                </a:solidFill>
              </a:rPr>
              <a:t>file</a:t>
            </a:r>
            <a:r>
              <a:rPr lang="cs-CZ" dirty="0" smtClean="0">
                <a:solidFill>
                  <a:srgbClr val="0070C0"/>
                </a:solidFill>
              </a:rPr>
              <a:t> Analýzy sešitu požadavků) </a:t>
            </a:r>
            <a:r>
              <a:rPr lang="cs-CZ" b="1" dirty="0" smtClean="0">
                <a:solidFill>
                  <a:srgbClr val="FF0000"/>
                </a:solidFill>
              </a:rPr>
              <a:t>HOME STUDY</a:t>
            </a:r>
            <a:endParaRPr lang="cs-CZ" b="1" dirty="0">
              <a:solidFill>
                <a:srgbClr val="FF0000"/>
              </a:solidFill>
            </a:endParaRPr>
          </a:p>
        </p:txBody>
      </p:sp>
      <p:pic>
        <p:nvPicPr>
          <p:cNvPr id="1025"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8126" y="1781175"/>
            <a:ext cx="7751763" cy="3295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Obdélník 5"/>
          <p:cNvSpPr/>
          <p:nvPr/>
        </p:nvSpPr>
        <p:spPr>
          <a:xfrm>
            <a:off x="768126" y="5307795"/>
            <a:ext cx="3096344" cy="369332"/>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cs-CZ" b="1" cap="none"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Only</a:t>
            </a:r>
            <a:r>
              <a:rPr lang="cs-CZ"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t>
            </a:r>
            <a:r>
              <a:rPr lang="cs-CZ" b="1" cap="none"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for</a:t>
            </a:r>
            <a:r>
              <a:rPr lang="cs-CZ"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Czech </a:t>
            </a:r>
            <a:r>
              <a:rPr lang="cs-CZ" b="1" cap="none"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students</a:t>
            </a:r>
            <a:r>
              <a:rPr lang="cs-CZ"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t>
            </a:r>
            <a:endParaRPr lang="cs-CZ"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extLst>
      <p:ext uri="{BB962C8B-B14F-4D97-AF65-F5344CB8AC3E}">
        <p14:creationId xmlns:p14="http://schemas.microsoft.com/office/powerpoint/2010/main" val="2582932060"/>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1181</TotalTime>
  <Words>923</Words>
  <Application>Microsoft Office PowerPoint</Application>
  <PresentationFormat>Předvádění na obrazovce (4:3)</PresentationFormat>
  <Paragraphs>2775</Paragraphs>
  <Slides>20</Slides>
  <Notes>2</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20</vt:i4>
      </vt:variant>
    </vt:vector>
  </HeadingPairs>
  <TitlesOfParts>
    <vt:vector size="23" baseType="lpstr">
      <vt:lpstr>Arial</vt:lpstr>
      <vt:lpstr>Calibri</vt:lpstr>
      <vt:lpstr>Motiv systému Office</vt:lpstr>
      <vt:lpstr>Introduction to MS Dynamics  </vt:lpstr>
      <vt:lpstr>Requisition worksheet- MRP  (tool for automatic replenishment suggestion) </vt:lpstr>
      <vt:lpstr>Servisní úroveň </vt:lpstr>
      <vt:lpstr>MPS-MRP-česky na dalším snímku </vt:lpstr>
      <vt:lpstr>Hlavní rozvrh výroby (MPS) a MRP</vt:lpstr>
      <vt:lpstr>Parameters controlling RW functions (you can find them on the Item card, Tab =Planning)  </vt:lpstr>
      <vt:lpstr>Parametry řídící funkci Sešitu požadavků   </vt:lpstr>
      <vt:lpstr>Způsoby přiobjednávání   (F1 Vás bude podrobně informovat o každém níže uvedené volbě) </vt:lpstr>
      <vt:lpstr>Examples for different setups</vt:lpstr>
      <vt:lpstr>Modelová situace</vt:lpstr>
      <vt:lpstr>Vytvoření nového zboží I. </vt:lpstr>
      <vt:lpstr>Vytvoření nového zboží II. </vt:lpstr>
      <vt:lpstr>Vytvoření nového zboží III. </vt:lpstr>
      <vt:lpstr>Vytvoření prodejní objednávky </vt:lpstr>
      <vt:lpstr>Nákup-&gt;plán I.</vt:lpstr>
      <vt:lpstr>Nákup-&gt;plán II.</vt:lpstr>
      <vt:lpstr>Nákup-&gt;plán III.</vt:lpstr>
      <vt:lpstr>Nová nákupní objednávka</vt:lpstr>
      <vt:lpstr>Dostupnost zboží – z informační boxu nákupního řádku    </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Inroduction MS Dynamics NAV</dc:title>
  <dc:creator>Skorkovsky Jaromir</dc:creator>
  <cp:lastModifiedBy>Jaromír Skorkovský</cp:lastModifiedBy>
  <cp:revision>213</cp:revision>
  <dcterms:created xsi:type="dcterms:W3CDTF">2014-09-15T11:04:04Z</dcterms:created>
  <dcterms:modified xsi:type="dcterms:W3CDTF">2020-03-07T06:39:39Z</dcterms:modified>
</cp:coreProperties>
</file>