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66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70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7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84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6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98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92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0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172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07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B533-0125-4333-BA0B-D81AA6044186}" type="datetimeFigureOut">
              <a:rPr lang="cs-CZ" smtClean="0"/>
              <a:t>29.04.2020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D30B4-D810-41D9-AB43-6C1478AB14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42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 principy metody </a:t>
            </a:r>
            <a:r>
              <a:rPr lang="cs-CZ" dirty="0" err="1" smtClean="0"/>
              <a:t>Drum</a:t>
            </a:r>
            <a:r>
              <a:rPr lang="cs-CZ" dirty="0" smtClean="0"/>
              <a:t>-</a:t>
            </a:r>
            <a:r>
              <a:rPr lang="cs-CZ" dirty="0" err="1" smtClean="0"/>
              <a:t>Buffer</a:t>
            </a:r>
            <a:r>
              <a:rPr lang="cs-CZ" dirty="0" smtClean="0"/>
              <a:t>-Rope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Skorkovský</a:t>
            </a:r>
          </a:p>
          <a:p>
            <a:r>
              <a:rPr lang="cs-CZ" dirty="0" smtClean="0"/>
              <a:t>KPH-ESF-MU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740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tlaku (MRP-II 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Přístup </a:t>
            </a:r>
            <a:r>
              <a:rPr lang="cs-CZ" b="1" dirty="0"/>
              <a:t>využívající tlaku:</a:t>
            </a:r>
            <a:r>
              <a:rPr lang="cs-CZ" dirty="0"/>
              <a:t> Na základě plánu výroby se uvolňují materiály a díly do výroby. Existuje přitom model výrobního procesu, který umožní předpovědět, jak budou materiály výrobním procesem procházet, kdy budou na jednotlivých operacích a kdy budou dokončené výrobky připraveny k expedici. Takové systémy se označují jako MRP II (</a:t>
            </a:r>
            <a:r>
              <a:rPr lang="cs-CZ" dirty="0" err="1"/>
              <a:t>Manufacturing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) a jsou základem velké části softwarových produktů pro řízení výroby. Systém tlaku vychází z myšlenky, že vše, co se ve výrobě děje, lze zadat do počítače, který spočítá optimální řešení. </a:t>
            </a:r>
            <a:r>
              <a:rPr lang="cs-CZ" b="1" dirty="0">
                <a:solidFill>
                  <a:srgbClr val="FF0000"/>
                </a:solidFill>
              </a:rPr>
              <a:t>V praxi se tato představa ukazuje jako naprosto nereálná. </a:t>
            </a:r>
            <a:r>
              <a:rPr lang="cs-CZ" dirty="0"/>
              <a:t>Počítačový systém řízení výroby zpravidla žije svým vlastním životem a výrobu jako takovou nakonec stejně někdo řídí na základě intuice.</a:t>
            </a:r>
          </a:p>
        </p:txBody>
      </p:sp>
    </p:spTree>
    <p:extLst>
      <p:ext uri="{BB962C8B-B14F-4D97-AF65-F5344CB8AC3E}">
        <p14:creationId xmlns:p14="http://schemas.microsoft.com/office/powerpoint/2010/main" val="137612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tahu (JIT)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Přístup využívající tahu: </a:t>
            </a:r>
            <a:r>
              <a:rPr lang="cs-CZ" dirty="0"/>
              <a:t>Impuls ke spuštění výroby nepřichází na začátek výrobního procesu, ale na jeho konec. Odtud se impuls pomocí </a:t>
            </a:r>
            <a:r>
              <a:rPr lang="cs-CZ" dirty="0" err="1"/>
              <a:t>kanbanových</a:t>
            </a:r>
            <a:r>
              <a:rPr lang="cs-CZ" dirty="0"/>
              <a:t> karet šíří směrem proti proudu až ke zdrojům materiálů a dílů. Nevyrábí se tedy nic, co by nebylo bezprostředně potřeba, klesají zásoby a zkracují se průběžné doby výroby. Základní myšlenka systémů JIT je svůdně logická. Detailní průběh výroby se nijak neplánuje, realita tedy nemůže být v rozporu s plánem. Odpovědnost za jednotlivá rozhodnutí se přenáší na operátory, kteří ovšem nevidí požadavky celku.</a:t>
            </a:r>
          </a:p>
        </p:txBody>
      </p:sp>
    </p:spTree>
    <p:extLst>
      <p:ext uri="{BB962C8B-B14F-4D97-AF65-F5344CB8AC3E}">
        <p14:creationId xmlns:p14="http://schemas.microsoft.com/office/powerpoint/2010/main" val="64374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DBR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snížení zásob</a:t>
            </a:r>
            <a:endParaRPr lang="cs-CZ" dirty="0"/>
          </a:p>
          <a:p>
            <a:r>
              <a:rPr lang="cs-CZ" dirty="0"/>
              <a:t>zvýšení </a:t>
            </a:r>
            <a:r>
              <a:rPr lang="cs-CZ" dirty="0" smtClean="0"/>
              <a:t>průtoku</a:t>
            </a:r>
            <a:endParaRPr lang="cs-CZ" dirty="0"/>
          </a:p>
          <a:p>
            <a:r>
              <a:rPr lang="cs-CZ" dirty="0"/>
              <a:t>snížení průběžné doby </a:t>
            </a:r>
            <a:r>
              <a:rPr lang="cs-CZ" dirty="0" smtClean="0"/>
              <a:t>výroby</a:t>
            </a:r>
            <a:endParaRPr lang="cs-CZ" dirty="0"/>
          </a:p>
          <a:p>
            <a:r>
              <a:rPr lang="cs-CZ" dirty="0"/>
              <a:t>snazší plánování než v MRP II a vyšší kontrolu než v </a:t>
            </a:r>
            <a:r>
              <a:rPr lang="cs-CZ" dirty="0" smtClean="0"/>
              <a:t>JIT</a:t>
            </a:r>
            <a:endParaRPr lang="cs-CZ" dirty="0"/>
          </a:p>
          <a:p>
            <a:r>
              <a:rPr lang="cs-CZ" dirty="0"/>
              <a:t>lepší předvídatelnost výrobního </a:t>
            </a:r>
            <a:r>
              <a:rPr lang="cs-CZ" dirty="0" smtClean="0"/>
              <a:t>procesu</a:t>
            </a:r>
            <a:endParaRPr lang="cs-CZ" dirty="0"/>
          </a:p>
          <a:p>
            <a:r>
              <a:rPr lang="cs-CZ" dirty="0"/>
              <a:t>možnost zacílit nástroje zlepšení </a:t>
            </a:r>
            <a:r>
              <a:rPr lang="cs-CZ" dirty="0" smtClean="0"/>
              <a:t>procesů jen tam, kde </a:t>
            </a:r>
            <a:r>
              <a:rPr lang="cs-CZ" dirty="0"/>
              <a:t>to přinese reálné </a:t>
            </a:r>
            <a:r>
              <a:rPr lang="cs-CZ" dirty="0" smtClean="0"/>
              <a:t>efekty</a:t>
            </a:r>
            <a:endParaRPr lang="cs-CZ" dirty="0"/>
          </a:p>
          <a:p>
            <a:r>
              <a:rPr lang="cs-CZ" dirty="0"/>
              <a:t>nasměrování investic do výrobního systému jen tam, kde to přinese reálné </a:t>
            </a:r>
            <a:r>
              <a:rPr lang="cs-CZ" dirty="0" smtClean="0"/>
              <a:t>efekty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44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postuláty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Drum</a:t>
            </a:r>
            <a:r>
              <a:rPr lang="cs-CZ" dirty="0" smtClean="0"/>
              <a:t>-</a:t>
            </a:r>
            <a:r>
              <a:rPr lang="cs-CZ" dirty="0" err="1" smtClean="0"/>
              <a:t>Buffer</a:t>
            </a:r>
            <a:r>
              <a:rPr lang="cs-CZ" dirty="0" smtClean="0"/>
              <a:t>-Rope </a:t>
            </a:r>
            <a:r>
              <a:rPr lang="cs-CZ" dirty="0" smtClean="0"/>
              <a:t>(</a:t>
            </a:r>
            <a:r>
              <a:rPr lang="cs-CZ" b="1" dirty="0" smtClean="0"/>
              <a:t>DBR</a:t>
            </a:r>
            <a:r>
              <a:rPr lang="cs-CZ" dirty="0" smtClean="0"/>
              <a:t>) je řešení pro plánování a rozvrhování zdrojů odvozené od Teorie</a:t>
            </a:r>
          </a:p>
          <a:p>
            <a:pPr marL="0" indent="0">
              <a:buNone/>
            </a:pPr>
            <a:r>
              <a:rPr lang="cs-CZ" dirty="0" smtClean="0"/>
              <a:t>     omezení (TOC).</a:t>
            </a:r>
          </a:p>
          <a:p>
            <a:r>
              <a:rPr lang="cs-CZ" dirty="0" smtClean="0"/>
              <a:t>Základní předpoklad </a:t>
            </a:r>
            <a:r>
              <a:rPr lang="cs-CZ" b="1" dirty="0" smtClean="0"/>
              <a:t>DBR </a:t>
            </a:r>
            <a:r>
              <a:rPr lang="cs-CZ" dirty="0" smtClean="0"/>
              <a:t>je, že v každém podniku je jeden nebo limitovaný počet kapacitně </a:t>
            </a:r>
          </a:p>
          <a:p>
            <a:pPr marL="0" indent="0">
              <a:buNone/>
            </a:pPr>
            <a:r>
              <a:rPr lang="cs-CZ" dirty="0" smtClean="0"/>
              <a:t>    omezených zdrojů, které jsou pro výkon (efektivitu) podniku klíčové.  </a:t>
            </a:r>
          </a:p>
          <a:p>
            <a:r>
              <a:rPr lang="cs-CZ" dirty="0" smtClean="0"/>
              <a:t>Tento omezený zdroj nazýváme „buben“ (DRUM), a to proto, že udává tempo pro všechny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ostatní zdroje.</a:t>
            </a:r>
          </a:p>
          <a:p>
            <a:r>
              <a:rPr lang="cs-CZ" dirty="0" smtClean="0"/>
              <a:t>Abychom dosáhli  maxima výstupu systému musíme především řídit náš limitovaný (omezený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zdroj= DRUM), tedy jeho využití, naplánování, které zakázky na něm budou realizovány.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Je potřeba zajistit, aby DRUM  pracoval nepřetržitě (viz kroky2-3 z pěti korků TOC). </a:t>
            </a:r>
          </a:p>
          <a:p>
            <a:r>
              <a:rPr lang="cs-CZ" dirty="0" smtClean="0"/>
              <a:t>Výpadek případných vstupů zdroje (materiál, nebo porucha zdrojů před naším omezením) je </a:t>
            </a:r>
          </a:p>
          <a:p>
            <a:pPr marL="0" indent="0">
              <a:buNone/>
            </a:pPr>
            <a:r>
              <a:rPr lang="cs-CZ" dirty="0" smtClean="0"/>
              <a:t>     zajišťován časovou rezervou (nárazníkem, </a:t>
            </a:r>
            <a:r>
              <a:rPr lang="cs-CZ" dirty="0" smtClean="0"/>
              <a:t>kterému se říká BUFFER). </a:t>
            </a:r>
            <a:endParaRPr lang="cs-CZ" dirty="0" smtClean="0"/>
          </a:p>
          <a:p>
            <a:r>
              <a:rPr lang="cs-CZ" dirty="0" smtClean="0"/>
              <a:t>Synchronizaci s ostatními zdroji zajišťuje zpětnovazební prvek, který nazýváme lano (ROPE)  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2227" y="365125"/>
            <a:ext cx="3872192" cy="114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43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rozvrhování (přiřazování, </a:t>
            </a:r>
            <a:r>
              <a:rPr lang="cs-CZ" dirty="0" err="1" smtClean="0"/>
              <a:t>scheduling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2138" y="1492138"/>
            <a:ext cx="10515600" cy="435133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Každý zdroj musí být z hlediska jeho zatížení a dostupné kapacity musí být posuzován individuálně   </a:t>
            </a:r>
          </a:p>
          <a:p>
            <a:r>
              <a:rPr lang="cs-CZ" sz="1800" dirty="0" smtClean="0"/>
              <a:t>Mějme například 1000 hodin dostupných a požadavek (</a:t>
            </a:r>
            <a:r>
              <a:rPr lang="cs-CZ" sz="1800" dirty="0" err="1" smtClean="0"/>
              <a:t>demand</a:t>
            </a:r>
            <a:r>
              <a:rPr lang="cs-CZ" sz="1800" dirty="0" smtClean="0"/>
              <a:t>) 880 hodin na tyto kapacitu (</a:t>
            </a:r>
            <a:r>
              <a:rPr lang="cs-CZ" sz="1800" dirty="0" err="1" smtClean="0"/>
              <a:t>capacity</a:t>
            </a:r>
            <a:r>
              <a:rPr lang="cs-CZ" sz="1800" dirty="0" smtClean="0"/>
              <a:t>).</a:t>
            </a:r>
          </a:p>
          <a:p>
            <a:r>
              <a:rPr lang="cs-CZ" sz="1800" dirty="0" smtClean="0"/>
              <a:t>Tato poptávka ale naznačenou situaci nepopisuje dostatečně přesně dostatečně nepopisuje. </a:t>
            </a:r>
          </a:p>
          <a:p>
            <a:r>
              <a:rPr lang="cs-CZ" sz="1800" dirty="0" smtClean="0"/>
              <a:t>Na obrázku  vidíme, že většina pracovních center (</a:t>
            </a:r>
            <a:r>
              <a:rPr lang="cs-CZ" sz="1800" dirty="0" err="1" smtClean="0"/>
              <a:t>Work</a:t>
            </a:r>
            <a:r>
              <a:rPr lang="cs-CZ" sz="1800" dirty="0" smtClean="0"/>
              <a:t> Center=WC) mají stále dostatečnou kapacitu zatímco WC3 je plně zatížené a není možné ho využít pro případnou další zakázku(požadavek času) </a:t>
            </a:r>
          </a:p>
          <a:p>
            <a:r>
              <a:rPr lang="cs-CZ" sz="1800" dirty="0" smtClean="0"/>
              <a:t>Skutečný stav je ten, že kapacita podniku je omezená, protože nemůžeme navýšit  počet zakázek, protože nás omezuje již naplnění kapacita WC3 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324" y="4238250"/>
            <a:ext cx="4673173" cy="211667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602889" y="3868917"/>
            <a:ext cx="950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Požadavek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178323" y="3868916"/>
            <a:ext cx="804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Kapacita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69712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máme k dispozici a jaké jsou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Musíme brát do úvahy časový rámec, ve kterém se poptávka (</a:t>
            </a:r>
            <a:r>
              <a:rPr lang="cs-CZ" sz="2400" dirty="0" err="1" smtClean="0"/>
              <a:t>demand</a:t>
            </a:r>
            <a:r>
              <a:rPr lang="cs-CZ" sz="2400" dirty="0" smtClean="0"/>
              <a:t>) objeví. Měsíční nebo týdenní plán zahrnující poptávky nemusí stačit k přijetí opatření vedoucí ke splnění požadavků v čase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11681" y="3142215"/>
            <a:ext cx="2573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Požadavek:</a:t>
            </a:r>
            <a:r>
              <a:rPr lang="cs-CZ" dirty="0" smtClean="0"/>
              <a:t> co je potřeba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96000" y="3115046"/>
            <a:ext cx="2623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Kapacita :</a:t>
            </a:r>
            <a:r>
              <a:rPr lang="cs-CZ" dirty="0" smtClean="0"/>
              <a:t> co je k dispozici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082" y="3592758"/>
            <a:ext cx="5766621" cy="305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91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TOC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Abychom zlepšili systém, musíme optimalizovat nejslabší článek; omezení (buben-DRUM). Všechny ostatní zdroje jsou tomuto rozhodnutí podřízeny. Při rozvrhování se postupuje takto:.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2000" dirty="0" smtClean="0"/>
              <a:t>1.Vypracujte podrobný plán přiřazení práce bubnu (DRUM) </a:t>
            </a:r>
          </a:p>
          <a:p>
            <a:pPr marL="0" indent="0">
              <a:buNone/>
            </a:pPr>
            <a:r>
              <a:rPr lang="cs-CZ" sz="2000" dirty="0" smtClean="0"/>
              <a:t> 2.Přidá se vyrovnávací paměť (BUFFER), abyste </a:t>
            </a:r>
            <a:r>
              <a:rPr lang="cs-CZ" sz="2000" smtClean="0"/>
              <a:t>se ochránili </a:t>
            </a:r>
            <a:r>
              <a:rPr lang="cs-CZ" sz="2000" dirty="0" smtClean="0"/>
              <a:t>výkon   </a:t>
            </a:r>
          </a:p>
          <a:p>
            <a:pPr marL="0" indent="0">
              <a:buNone/>
            </a:pPr>
            <a:r>
              <a:rPr lang="cs-CZ" sz="2000" dirty="0" smtClean="0"/>
              <a:t>     našeho limitovaného zdroje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3. Rozvrh práce ostatních zdroje se synchronizuje podle se  rozvrhu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bubnu (DRUM) 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Jinými slovy identifikujeme úzké místo a využijeme ho na maximum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9583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6227" y="499493"/>
            <a:ext cx="11027485" cy="1325563"/>
          </a:xfrm>
        </p:spPr>
        <p:txBody>
          <a:bodyPr>
            <a:normAutofit/>
          </a:bodyPr>
          <a:lstStyle/>
          <a:p>
            <a:r>
              <a:rPr lang="cs-CZ" sz="4000" dirty="0" smtClean="0"/>
              <a:t>Využití </a:t>
            </a:r>
            <a:r>
              <a:rPr lang="cs-CZ" sz="4000" dirty="0" smtClean="0"/>
              <a:t>zdroje typu buben (</a:t>
            </a:r>
            <a:r>
              <a:rPr lang="cs-CZ" sz="4000" dirty="0" err="1" smtClean="0"/>
              <a:t>drum</a:t>
            </a:r>
            <a:r>
              <a:rPr lang="cs-CZ" sz="4000" dirty="0" smtClean="0"/>
              <a:t>) na </a:t>
            </a:r>
            <a:r>
              <a:rPr lang="cs-CZ" sz="4000" dirty="0" err="1" smtClean="0"/>
              <a:t>maxiumum</a:t>
            </a:r>
            <a:r>
              <a:rPr lang="cs-CZ" sz="4000" dirty="0" smtClean="0"/>
              <a:t> své kapacity</a:t>
            </a:r>
            <a:endParaRPr lang="cs-CZ" sz="4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70034" y="1905086"/>
            <a:ext cx="2573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Požadavek:</a:t>
            </a:r>
            <a:r>
              <a:rPr lang="cs-CZ" dirty="0" smtClean="0"/>
              <a:t> co je potřeba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054353" y="1877917"/>
            <a:ext cx="2623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Kapacita :</a:t>
            </a:r>
            <a:r>
              <a:rPr lang="cs-CZ" dirty="0" smtClean="0"/>
              <a:t> co je k dispozici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130476" y="2767130"/>
            <a:ext cx="16610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 hodin/týden</a:t>
            </a:r>
          </a:p>
          <a:p>
            <a:r>
              <a:rPr lang="cs-CZ" b="1" dirty="0" smtClean="0"/>
              <a:t>P1 požadavek</a:t>
            </a:r>
          </a:p>
          <a:p>
            <a:r>
              <a:rPr lang="cs-CZ" dirty="0" smtClean="0"/>
              <a:t>51 ks den 5</a:t>
            </a:r>
          </a:p>
          <a:p>
            <a:r>
              <a:rPr lang="cs-CZ" dirty="0" smtClean="0"/>
              <a:t>50 ks den 3 </a:t>
            </a:r>
          </a:p>
          <a:p>
            <a:endParaRPr lang="cs-CZ" dirty="0"/>
          </a:p>
          <a:p>
            <a:r>
              <a:rPr lang="cs-CZ" b="1" dirty="0" smtClean="0"/>
              <a:t>P2 požadavek </a:t>
            </a:r>
          </a:p>
          <a:p>
            <a:r>
              <a:rPr lang="cs-CZ" dirty="0" smtClean="0"/>
              <a:t>10 ks dny 1-5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179" y="2434478"/>
            <a:ext cx="5766621" cy="305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94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Rozvrh omezeného zdroje (bubnu)  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167341"/>
              </p:ext>
            </p:extLst>
          </p:nvPr>
        </p:nvGraphicFramePr>
        <p:xfrm>
          <a:off x="321058" y="2623769"/>
          <a:ext cx="48517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925">
                  <a:extLst>
                    <a:ext uri="{9D8B030D-6E8A-4147-A177-3AD203B41FA5}">
                      <a16:colId xmlns:a16="http://schemas.microsoft.com/office/drawing/2014/main" val="3350948005"/>
                    </a:ext>
                  </a:extLst>
                </a:gridCol>
                <a:gridCol w="1212925">
                  <a:extLst>
                    <a:ext uri="{9D8B030D-6E8A-4147-A177-3AD203B41FA5}">
                      <a16:colId xmlns:a16="http://schemas.microsoft.com/office/drawing/2014/main" val="433021966"/>
                    </a:ext>
                  </a:extLst>
                </a:gridCol>
                <a:gridCol w="1212925">
                  <a:extLst>
                    <a:ext uri="{9D8B030D-6E8A-4147-A177-3AD203B41FA5}">
                      <a16:colId xmlns:a16="http://schemas.microsoft.com/office/drawing/2014/main" val="2041732371"/>
                    </a:ext>
                  </a:extLst>
                </a:gridCol>
                <a:gridCol w="1212925">
                  <a:extLst>
                    <a:ext uri="{9D8B030D-6E8A-4147-A177-3AD203B41FA5}">
                      <a16:colId xmlns:a16="http://schemas.microsoft.com/office/drawing/2014/main" val="3632250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Výrobek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Minuty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966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64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72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979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635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5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123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155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480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609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132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917889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198251" y="4578313"/>
            <a:ext cx="166103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40 hodin/týden</a:t>
            </a:r>
          </a:p>
          <a:p>
            <a:r>
              <a:rPr lang="cs-CZ" b="1" dirty="0" smtClean="0"/>
              <a:t>P1 požadavek</a:t>
            </a:r>
          </a:p>
          <a:p>
            <a:r>
              <a:rPr lang="cs-CZ" dirty="0" smtClean="0"/>
              <a:t>51 ks den 5</a:t>
            </a:r>
          </a:p>
          <a:p>
            <a:r>
              <a:rPr lang="cs-CZ" dirty="0" smtClean="0"/>
              <a:t>50 ks den 3 </a:t>
            </a:r>
          </a:p>
          <a:p>
            <a:endParaRPr lang="cs-CZ" dirty="0"/>
          </a:p>
          <a:p>
            <a:r>
              <a:rPr lang="cs-CZ" b="1" dirty="0" smtClean="0"/>
              <a:t>P2 požadavek </a:t>
            </a:r>
          </a:p>
          <a:p>
            <a:r>
              <a:rPr lang="cs-CZ" dirty="0" smtClean="0"/>
              <a:t>10 ks dny 1-5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969111" y="5593976"/>
            <a:ext cx="1957891" cy="65621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927002" y="4632101"/>
            <a:ext cx="1366221" cy="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422315" y="5733952"/>
            <a:ext cx="3375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P1 51 ks den 5 (</a:t>
            </a:r>
            <a:r>
              <a:rPr lang="cs-CZ" sz="1200" dirty="0" smtClean="0">
                <a:solidFill>
                  <a:srgbClr val="FF0000"/>
                </a:solidFill>
              </a:rPr>
              <a:t>doba výroby 1 ks/24 minut)</a:t>
            </a:r>
            <a:endParaRPr lang="cs-CZ" sz="1200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944255" y="4163463"/>
            <a:ext cx="1957891" cy="65621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5143948" y="6069106"/>
            <a:ext cx="1366221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6377260" y="4477969"/>
            <a:ext cx="153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P1 50 ks den 3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969110" y="3026309"/>
            <a:ext cx="1957891" cy="105517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986273" y="4901656"/>
            <a:ext cx="1957891" cy="61034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nice se šipkou 16"/>
          <p:cNvCxnSpPr/>
          <p:nvPr/>
        </p:nvCxnSpPr>
        <p:spPr>
          <a:xfrm flipH="1">
            <a:off x="4944164" y="5171776"/>
            <a:ext cx="1366221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349750" y="4970168"/>
            <a:ext cx="3503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P2 10 ks den 1-5 </a:t>
            </a:r>
            <a:r>
              <a:rPr lang="cs-CZ" sz="1200" dirty="0" smtClean="0">
                <a:solidFill>
                  <a:srgbClr val="00B050"/>
                </a:solidFill>
              </a:rPr>
              <a:t>(doba výroby 1ks/24 minut)</a:t>
            </a:r>
            <a:endParaRPr lang="cs-CZ" sz="1200" dirty="0">
              <a:solidFill>
                <a:srgbClr val="00B050"/>
              </a:solidFill>
            </a:endParaRPr>
          </a:p>
        </p:txBody>
      </p:sp>
      <p:cxnSp>
        <p:nvCxnSpPr>
          <p:cNvPr id="20" name="Přímá spojnice se šipkou 19"/>
          <p:cNvCxnSpPr/>
          <p:nvPr/>
        </p:nvCxnSpPr>
        <p:spPr>
          <a:xfrm flipH="1" flipV="1">
            <a:off x="4944164" y="3657600"/>
            <a:ext cx="1230725" cy="1312568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H="1" flipV="1">
            <a:off x="7173875" y="1430968"/>
            <a:ext cx="5746" cy="617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7176337" y="1430968"/>
            <a:ext cx="22473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0112" y="1825420"/>
            <a:ext cx="4251295" cy="248329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8200" y="753343"/>
            <a:ext cx="2310296" cy="17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403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DBR řetězec zdrojů 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010" y="1508761"/>
            <a:ext cx="8089750" cy="424120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495774" y="32600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20485" y="3260030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27134" y="3260030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13482" y="3629362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501709" y="3260030"/>
            <a:ext cx="39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645696" y="3260030"/>
            <a:ext cx="62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274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Buffer</a:t>
            </a:r>
            <a:r>
              <a:rPr lang="cs-CZ" dirty="0" smtClean="0"/>
              <a:t> –vysvětlení pojmu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err="1" smtClean="0"/>
              <a:t>Buffer</a:t>
            </a:r>
            <a:r>
              <a:rPr lang="cs-CZ" dirty="0" smtClean="0"/>
              <a:t> (nárazník) je </a:t>
            </a:r>
            <a:r>
              <a:rPr lang="cs-CZ" dirty="0"/>
              <a:t>časové období na ochranu </a:t>
            </a:r>
            <a:r>
              <a:rPr lang="cs-CZ" dirty="0" smtClean="0"/>
              <a:t>bubnu (úzkého místa)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před možnými problémy v článcích řetězu,  </a:t>
            </a:r>
            <a:r>
              <a:rPr lang="cs-CZ" dirty="0"/>
              <a:t>které se vyskytují před</a:t>
            </a:r>
          </a:p>
          <a:p>
            <a:pPr marL="0" indent="0">
              <a:buNone/>
            </a:pPr>
            <a:r>
              <a:rPr lang="cs-CZ" dirty="0" smtClean="0"/>
              <a:t>    tímto úzkým místem . </a:t>
            </a:r>
          </a:p>
          <a:p>
            <a:r>
              <a:rPr lang="cs-CZ" dirty="0" err="1" smtClean="0"/>
              <a:t>Buffer</a:t>
            </a:r>
            <a:r>
              <a:rPr lang="cs-CZ" dirty="0" smtClean="0"/>
              <a:t> kompenzuje neočekávané změny procesů    </a:t>
            </a:r>
            <a:endParaRPr lang="cs-CZ" dirty="0"/>
          </a:p>
          <a:p>
            <a:r>
              <a:rPr lang="cs-CZ" dirty="0"/>
              <a:t>Díky </a:t>
            </a:r>
            <a:r>
              <a:rPr lang="cs-CZ" dirty="0" smtClean="0"/>
              <a:t>využívání nárazníků jsou </a:t>
            </a:r>
            <a:r>
              <a:rPr lang="cs-CZ" dirty="0"/>
              <a:t>plány DBR velmi stabilní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627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894</Words>
  <Application>Microsoft Office PowerPoint</Application>
  <PresentationFormat>Širokoúhlá obrazovka</PresentationFormat>
  <Paragraphs>124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Základní  principy metody Drum-Buffer-Rope</vt:lpstr>
      <vt:lpstr>Úvodní postuláty</vt:lpstr>
      <vt:lpstr>Problém rozvrhování (přiřazování, scheduling)</vt:lpstr>
      <vt:lpstr>Co máme k dispozici a jaké jsou požadavky</vt:lpstr>
      <vt:lpstr>TOC přístup</vt:lpstr>
      <vt:lpstr>Využití zdroje typu buben (drum) na maxiumum své kapacity</vt:lpstr>
      <vt:lpstr>Rozvrh omezeného zdroje (bubnu)  </vt:lpstr>
      <vt:lpstr>DBR řetězec zdrojů  </vt:lpstr>
      <vt:lpstr>Buffer –vysvětlení pojmu</vt:lpstr>
      <vt:lpstr>Princip tlaku (MRP-II ) </vt:lpstr>
      <vt:lpstr>Princip tahu (JIT)</vt:lpstr>
      <vt:lpstr>Přínosy DBR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 principy metody Drum-Buffer-Rope</dc:title>
  <dc:creator>Miki Skorkovský</dc:creator>
  <cp:lastModifiedBy>Miki Skorkovský</cp:lastModifiedBy>
  <cp:revision>15</cp:revision>
  <dcterms:created xsi:type="dcterms:W3CDTF">2020-04-28T06:27:23Z</dcterms:created>
  <dcterms:modified xsi:type="dcterms:W3CDTF">2020-04-29T13:58:27Z</dcterms:modified>
</cp:coreProperties>
</file>