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3" r:id="rId3"/>
    <p:sldId id="278" r:id="rId4"/>
    <p:sldId id="264" r:id="rId5"/>
    <p:sldId id="257" r:id="rId6"/>
    <p:sldId id="258" r:id="rId7"/>
    <p:sldId id="279" r:id="rId8"/>
    <p:sldId id="280" r:id="rId9"/>
    <p:sldId id="281" r:id="rId10"/>
    <p:sldId id="259" r:id="rId11"/>
    <p:sldId id="260" r:id="rId12"/>
    <p:sldId id="265" r:id="rId13"/>
    <p:sldId id="261" r:id="rId14"/>
    <p:sldId id="262" r:id="rId15"/>
    <p:sldId id="267" r:id="rId16"/>
    <p:sldId id="272" r:id="rId17"/>
    <p:sldId id="273" r:id="rId18"/>
    <p:sldId id="274" r:id="rId19"/>
    <p:sldId id="283" r:id="rId20"/>
    <p:sldId id="284" r:id="rId21"/>
    <p:sldId id="286" r:id="rId22"/>
    <p:sldId id="287" r:id="rId23"/>
    <p:sldId id="285" r:id="rId24"/>
    <p:sldId id="288" r:id="rId25"/>
    <p:sldId id="289" r:id="rId26"/>
    <p:sldId id="276" r:id="rId27"/>
    <p:sldId id="268" r:id="rId28"/>
    <p:sldId id="269" r:id="rId29"/>
    <p:sldId id="270" r:id="rId30"/>
    <p:sldId id="271" r:id="rId31"/>
    <p:sldId id="282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D1D03-928F-4BAE-B574-0781BEED033D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F6625-9C44-48B0-AA2F-D22B518C6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625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611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290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771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E)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171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E)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49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456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38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89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208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82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42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72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27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375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64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263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A4BD5-DC10-4841-B37C-5B427DCB3E85}" type="datetimeFigureOut">
              <a:rPr lang="cs-CZ" smtClean="0"/>
              <a:t>02.04.2020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079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anagementmania.com/cs/organizace" TargetMode="External"/><Relationship Id="rId2" Type="http://schemas.openxmlformats.org/officeDocument/2006/relationships/hyperlink" Target="https://managementmania.com/cs/strategicke-rizen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nagementmania.com/cs/manazer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Balanced</a:t>
            </a:r>
            <a:r>
              <a:rPr lang="cs-CZ" dirty="0"/>
              <a:t> </a:t>
            </a:r>
            <a:r>
              <a:rPr lang="cs-CZ" dirty="0" err="1"/>
              <a:t>Scorecard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000" dirty="0" err="1">
                <a:solidFill>
                  <a:srgbClr val="C00000"/>
                </a:solidFill>
              </a:rPr>
              <a:t>Ing.J.Skorkovský,CSc</a:t>
            </a:r>
            <a:r>
              <a:rPr lang="cs-CZ" sz="2000" dirty="0">
                <a:solidFill>
                  <a:srgbClr val="C00000"/>
                </a:solidFill>
              </a:rPr>
              <a:t>. </a:t>
            </a:r>
          </a:p>
          <a:p>
            <a:r>
              <a:rPr lang="cs-CZ" sz="1100" dirty="0">
                <a:solidFill>
                  <a:srgbClr val="C00000"/>
                </a:solidFill>
              </a:rPr>
              <a:t>and </a:t>
            </a:r>
            <a:r>
              <a:rPr lang="cs-CZ" sz="1100" dirty="0" err="1">
                <a:solidFill>
                  <a:srgbClr val="C00000"/>
                </a:solidFill>
              </a:rPr>
              <a:t>various</a:t>
            </a:r>
            <a:r>
              <a:rPr lang="cs-CZ" sz="1100" dirty="0">
                <a:solidFill>
                  <a:srgbClr val="C00000"/>
                </a:solidFill>
              </a:rPr>
              <a:t> </a:t>
            </a:r>
            <a:r>
              <a:rPr lang="cs-CZ" sz="1100" dirty="0" err="1">
                <a:solidFill>
                  <a:srgbClr val="C00000"/>
                </a:solidFill>
              </a:rPr>
              <a:t>listed</a:t>
            </a:r>
            <a:r>
              <a:rPr lang="cs-CZ" sz="1100" dirty="0">
                <a:solidFill>
                  <a:srgbClr val="C00000"/>
                </a:solidFill>
              </a:rPr>
              <a:t> </a:t>
            </a:r>
            <a:r>
              <a:rPr lang="cs-CZ" sz="1100" dirty="0" err="1">
                <a:solidFill>
                  <a:srgbClr val="C00000"/>
                </a:solidFill>
              </a:rPr>
              <a:t>resources</a:t>
            </a:r>
            <a:endParaRPr lang="cs-CZ" sz="1100" dirty="0">
              <a:solidFill>
                <a:srgbClr val="C00000"/>
              </a:solidFill>
            </a:endParaRPr>
          </a:p>
          <a:p>
            <a:r>
              <a:rPr lang="cs-CZ" sz="2000" b="1" dirty="0">
                <a:solidFill>
                  <a:srgbClr val="0070C0"/>
                </a:solidFill>
              </a:rPr>
              <a:t>Department </a:t>
            </a:r>
            <a:r>
              <a:rPr lang="cs-CZ" sz="2000" b="1" dirty="0" err="1">
                <a:solidFill>
                  <a:srgbClr val="0070C0"/>
                </a:solidFill>
              </a:rPr>
              <a:t>of</a:t>
            </a:r>
            <a:r>
              <a:rPr lang="cs-CZ" sz="2000" b="1" dirty="0">
                <a:solidFill>
                  <a:srgbClr val="0070C0"/>
                </a:solidFill>
              </a:rPr>
              <a:t> </a:t>
            </a:r>
            <a:r>
              <a:rPr lang="cs-CZ" sz="2000" b="1" dirty="0" err="1">
                <a:solidFill>
                  <a:srgbClr val="0070C0"/>
                </a:solidFill>
              </a:rPr>
              <a:t>Corporate</a:t>
            </a:r>
            <a:r>
              <a:rPr lang="cs-CZ" sz="2000" b="1" dirty="0">
                <a:solidFill>
                  <a:srgbClr val="0070C0"/>
                </a:solidFill>
              </a:rPr>
              <a:t> </a:t>
            </a:r>
            <a:r>
              <a:rPr lang="cs-CZ" sz="2000" b="1" dirty="0" err="1">
                <a:solidFill>
                  <a:srgbClr val="0070C0"/>
                </a:solidFill>
              </a:rPr>
              <a:t>Economy</a:t>
            </a:r>
            <a:endParaRPr lang="cs-CZ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99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/>
              <a:t>Basic strategy map (two upper  BS levels</a:t>
            </a:r>
            <a:r>
              <a:rPr lang="cs-CZ" sz="3600" dirty="0"/>
              <a:t>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561624" y="6498538"/>
            <a:ext cx="53495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Resource  </a:t>
            </a:r>
            <a:r>
              <a:rPr lang="en-US" sz="800" dirty="0"/>
              <a:t>:</a:t>
            </a:r>
            <a:r>
              <a:rPr lang="cs-CZ" sz="800" dirty="0"/>
              <a:t> </a:t>
            </a:r>
            <a:r>
              <a:rPr lang="en-US" sz="800" dirty="0"/>
              <a:t>Operation Management, Quality and Competitiveness in Global  Environment, Russel &amp;Taylor</a:t>
            </a:r>
            <a:r>
              <a:rPr lang="cs-CZ" sz="800" dirty="0"/>
              <a:t> (</a:t>
            </a:r>
            <a:r>
              <a:rPr lang="cs-CZ" sz="800" dirty="0">
                <a:solidFill>
                  <a:srgbClr val="FF0000"/>
                </a:solidFill>
              </a:rPr>
              <a:t>not  </a:t>
            </a:r>
            <a:r>
              <a:rPr lang="cs-CZ" sz="800" dirty="0" err="1">
                <a:solidFill>
                  <a:srgbClr val="FF0000"/>
                </a:solidFill>
              </a:rPr>
              <a:t>the</a:t>
            </a:r>
            <a:r>
              <a:rPr lang="cs-CZ" sz="800" dirty="0">
                <a:solidFill>
                  <a:srgbClr val="FF0000"/>
                </a:solidFill>
              </a:rPr>
              <a:t> </a:t>
            </a:r>
            <a:r>
              <a:rPr lang="cs-CZ" sz="800" dirty="0" err="1">
                <a:solidFill>
                  <a:srgbClr val="FF0000"/>
                </a:solidFill>
              </a:rPr>
              <a:t>red</a:t>
            </a:r>
            <a:r>
              <a:rPr lang="cs-CZ" sz="800" dirty="0">
                <a:solidFill>
                  <a:srgbClr val="FF0000"/>
                </a:solidFill>
              </a:rPr>
              <a:t> </a:t>
            </a:r>
            <a:r>
              <a:rPr lang="cs-CZ" sz="800" dirty="0" err="1">
                <a:solidFill>
                  <a:srgbClr val="FF0000"/>
                </a:solidFill>
              </a:rPr>
              <a:t>ones</a:t>
            </a:r>
            <a:r>
              <a:rPr lang="cs-CZ" sz="800" dirty="0">
                <a:solidFill>
                  <a:srgbClr val="FF0000"/>
                </a:solidFill>
              </a:rPr>
              <a:t>)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43690" y="4843397"/>
            <a:ext cx="7718284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b="1" dirty="0"/>
              <a:t>   </a:t>
            </a:r>
            <a:r>
              <a:rPr lang="en-US" sz="1400" b="1" dirty="0"/>
              <a:t>Competitive prices          Low cost of supply  </a:t>
            </a:r>
            <a:r>
              <a:rPr lang="en-US" sz="1600" b="1" dirty="0"/>
              <a:t>     </a:t>
            </a:r>
            <a:r>
              <a:rPr lang="en-US" sz="1400" b="1" dirty="0"/>
              <a:t>Perfect Quality          Deliveries in time </a:t>
            </a:r>
          </a:p>
        </p:txBody>
      </p:sp>
      <p:sp>
        <p:nvSpPr>
          <p:cNvPr id="7" name="Obdélník 6"/>
          <p:cNvSpPr/>
          <p:nvPr/>
        </p:nvSpPr>
        <p:spPr>
          <a:xfrm>
            <a:off x="516720" y="2583204"/>
            <a:ext cx="3044904" cy="13681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cs-CZ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089968" y="4959810"/>
            <a:ext cx="1346128" cy="3516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791578" y="2844227"/>
            <a:ext cx="24951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/>
              <a:t>Finance </a:t>
            </a:r>
          </a:p>
          <a:p>
            <a:r>
              <a:rPr lang="en-ZA" sz="1000" dirty="0"/>
              <a:t>Become industry cost leader </a:t>
            </a:r>
            <a:r>
              <a:rPr lang="en-ZA" sz="1000" dirty="0">
                <a:solidFill>
                  <a:srgbClr val="FF0000"/>
                </a:solidFill>
              </a:rPr>
              <a:t>(</a:t>
            </a:r>
            <a:r>
              <a:rPr lang="en-ZA" sz="1000" b="1" dirty="0" err="1">
                <a:solidFill>
                  <a:srgbClr val="FF0000"/>
                </a:solidFill>
              </a:rPr>
              <a:t>Gart</a:t>
            </a:r>
            <a:r>
              <a:rPr lang="cs-CZ" sz="1000" b="1" dirty="0">
                <a:solidFill>
                  <a:srgbClr val="FF0000"/>
                </a:solidFill>
              </a:rPr>
              <a:t>n</a:t>
            </a:r>
            <a:r>
              <a:rPr lang="en-ZA" sz="1000" b="1" dirty="0" err="1">
                <a:solidFill>
                  <a:srgbClr val="FF0000"/>
                </a:solidFill>
              </a:rPr>
              <a:t>er</a:t>
            </a:r>
            <a:r>
              <a:rPr lang="en-ZA" sz="1000" b="1" dirty="0">
                <a:solidFill>
                  <a:srgbClr val="FF0000"/>
                </a:solidFill>
              </a:rPr>
              <a:t> M</a:t>
            </a:r>
            <a:r>
              <a:rPr lang="cs-CZ" sz="1000" b="1" dirty="0" err="1">
                <a:solidFill>
                  <a:srgbClr val="FF0000"/>
                </a:solidFill>
              </a:rPr>
              <a:t>agic</a:t>
            </a:r>
            <a:r>
              <a:rPr lang="cs-CZ" sz="1000" b="1" dirty="0">
                <a:solidFill>
                  <a:srgbClr val="FF0000"/>
                </a:solidFill>
              </a:rPr>
              <a:t> </a:t>
            </a:r>
            <a:r>
              <a:rPr lang="en-ZA" sz="1000" b="1" dirty="0">
                <a:solidFill>
                  <a:srgbClr val="FF0000"/>
                </a:solidFill>
              </a:rPr>
              <a:t>Q</a:t>
            </a:r>
            <a:r>
              <a:rPr lang="cs-CZ" sz="1000" b="1" dirty="0" err="1">
                <a:solidFill>
                  <a:srgbClr val="FF0000"/>
                </a:solidFill>
              </a:rPr>
              <a:t>uadrant</a:t>
            </a:r>
            <a:r>
              <a:rPr lang="cs-CZ" sz="1000" b="1" dirty="0">
                <a:solidFill>
                  <a:srgbClr val="FF0000"/>
                </a:solidFill>
              </a:rPr>
              <a:t> Matrix</a:t>
            </a:r>
            <a:r>
              <a:rPr lang="en-ZA" sz="1000" b="1" dirty="0">
                <a:solidFill>
                  <a:srgbClr val="FF0000"/>
                </a:solidFill>
              </a:rPr>
              <a:t>)</a:t>
            </a:r>
            <a:r>
              <a:rPr lang="cs-CZ" sz="1000" b="1" dirty="0">
                <a:solidFill>
                  <a:srgbClr val="FF0000"/>
                </a:solidFill>
              </a:rPr>
              <a:t> – 8.4.2019</a:t>
            </a:r>
            <a:endParaRPr lang="en-ZA" sz="1000" b="1" dirty="0">
              <a:solidFill>
                <a:srgbClr val="FF0000"/>
              </a:solidFill>
            </a:endParaRPr>
          </a:p>
          <a:p>
            <a:r>
              <a:rPr lang="en-ZA" sz="1000" dirty="0"/>
              <a:t>Maximize use of existing assets </a:t>
            </a:r>
            <a:endParaRPr lang="cs-CZ" sz="1000" dirty="0"/>
          </a:p>
          <a:p>
            <a:r>
              <a:rPr lang="cs-CZ" sz="1000" dirty="0" err="1"/>
              <a:t>Improve</a:t>
            </a:r>
            <a:r>
              <a:rPr lang="cs-CZ" sz="1000" dirty="0"/>
              <a:t> </a:t>
            </a:r>
            <a:r>
              <a:rPr lang="cs-CZ" sz="1000" dirty="0" err="1"/>
              <a:t>cost</a:t>
            </a:r>
            <a:r>
              <a:rPr lang="cs-CZ" sz="1000" dirty="0"/>
              <a:t> </a:t>
            </a:r>
            <a:r>
              <a:rPr lang="en-ZA" sz="1000" dirty="0"/>
              <a:t> </a:t>
            </a:r>
            <a:r>
              <a:rPr lang="cs-CZ" sz="1000" dirty="0"/>
              <a:t>management</a:t>
            </a:r>
            <a:endParaRPr lang="en-ZA" sz="1000" dirty="0"/>
          </a:p>
        </p:txBody>
      </p:sp>
      <p:sp>
        <p:nvSpPr>
          <p:cNvPr id="16" name="Šipka nahoru 15"/>
          <p:cNvSpPr/>
          <p:nvPr/>
        </p:nvSpPr>
        <p:spPr>
          <a:xfrm>
            <a:off x="1823148" y="4005064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5579055" y="4951409"/>
            <a:ext cx="160685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516720" y="5886636"/>
            <a:ext cx="7676576" cy="4576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sz="1400" b="1" dirty="0">
                <a:solidFill>
                  <a:schemeClr val="accent1">
                    <a:lumMod val="75000"/>
                  </a:schemeClr>
                </a:solidFill>
              </a:rPr>
              <a:t>Processes</a:t>
            </a:r>
            <a:r>
              <a:rPr lang="en-ZA" sz="1400" dirty="0">
                <a:solidFill>
                  <a:schemeClr val="accent1">
                    <a:lumMod val="75000"/>
                  </a:schemeClr>
                </a:solidFill>
              </a:rPr>
              <a:t> – at which business processes must we excel  (see previous slide) ?</a:t>
            </a:r>
          </a:p>
        </p:txBody>
      </p:sp>
      <p:sp>
        <p:nvSpPr>
          <p:cNvPr id="22" name="Šipka nahoru 21"/>
          <p:cNvSpPr/>
          <p:nvPr/>
        </p:nvSpPr>
        <p:spPr>
          <a:xfrm>
            <a:off x="1468310" y="5517801"/>
            <a:ext cx="232026" cy="36883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nahoru 22"/>
          <p:cNvSpPr/>
          <p:nvPr/>
        </p:nvSpPr>
        <p:spPr>
          <a:xfrm>
            <a:off x="7578775" y="5427862"/>
            <a:ext cx="232026" cy="36883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4860032" y="2583202"/>
            <a:ext cx="3401942" cy="136815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cs-CZ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Šipka nahoru 24"/>
          <p:cNvSpPr/>
          <p:nvPr/>
        </p:nvSpPr>
        <p:spPr>
          <a:xfrm>
            <a:off x="6456820" y="4005064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/>
          <p:cNvSpPr txBox="1"/>
          <p:nvPr/>
        </p:nvSpPr>
        <p:spPr>
          <a:xfrm>
            <a:off x="5040755" y="2744059"/>
            <a:ext cx="2770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/>
              <a:t>Strategy</a:t>
            </a:r>
          </a:p>
          <a:p>
            <a:r>
              <a:rPr lang="en-ZA" sz="1000" dirty="0"/>
              <a:t>Increase value of customer  account</a:t>
            </a:r>
          </a:p>
          <a:p>
            <a:r>
              <a:rPr lang="en-ZA" sz="1000" b="1" dirty="0">
                <a:solidFill>
                  <a:srgbClr val="FF0000"/>
                </a:solidFill>
              </a:rPr>
              <a:t>Stars and Milk </a:t>
            </a:r>
            <a:r>
              <a:rPr lang="cs-CZ" sz="1000" b="1" dirty="0">
                <a:solidFill>
                  <a:srgbClr val="FF0000"/>
                </a:solidFill>
              </a:rPr>
              <a:t>C</a:t>
            </a:r>
            <a:r>
              <a:rPr lang="en-ZA" sz="1000" b="1" dirty="0">
                <a:solidFill>
                  <a:srgbClr val="FF0000"/>
                </a:solidFill>
              </a:rPr>
              <a:t>aw</a:t>
            </a:r>
            <a:r>
              <a:rPr lang="cs-CZ" sz="1000" b="1" dirty="0">
                <a:solidFill>
                  <a:srgbClr val="FF0000"/>
                </a:solidFill>
              </a:rPr>
              <a:t>s </a:t>
            </a:r>
            <a:r>
              <a:rPr lang="en-ZA" sz="1000" b="1" dirty="0">
                <a:solidFill>
                  <a:srgbClr val="FF0000"/>
                </a:solidFill>
              </a:rPr>
              <a:t>segments of Boston  </a:t>
            </a:r>
            <a:r>
              <a:rPr lang="cs-CZ" sz="1000" b="1" dirty="0">
                <a:solidFill>
                  <a:srgbClr val="FF0000"/>
                </a:solidFill>
              </a:rPr>
              <a:t>Matrix (8.4.2019)</a:t>
            </a:r>
            <a:endParaRPr lang="en-ZA" sz="1000" b="1" dirty="0">
              <a:solidFill>
                <a:srgbClr val="FF0000"/>
              </a:solidFill>
            </a:endParaRPr>
          </a:p>
          <a:p>
            <a:r>
              <a:rPr lang="en-ZA" sz="1000" dirty="0"/>
              <a:t>Stable product portfolio </a:t>
            </a:r>
          </a:p>
          <a:p>
            <a:r>
              <a:rPr lang="en-ZA" sz="1000" dirty="0"/>
              <a:t>New resources generation (higher market share )</a:t>
            </a:r>
            <a:endParaRPr lang="cs-CZ" sz="1000" dirty="0"/>
          </a:p>
          <a:p>
            <a:r>
              <a:rPr lang="cs-CZ" sz="1000" dirty="0"/>
              <a:t>R</a:t>
            </a:r>
            <a:r>
              <a:rPr lang="en-US" sz="1000" dirty="0"/>
              <a:t>&amp;D </a:t>
            </a:r>
            <a:r>
              <a:rPr lang="en-ZA" sz="1000" dirty="0"/>
              <a:t>related to current product portfolio</a:t>
            </a:r>
            <a:endParaRPr lang="en-ZA" dirty="0"/>
          </a:p>
        </p:txBody>
      </p:sp>
      <p:sp>
        <p:nvSpPr>
          <p:cNvPr id="27" name="Obdélník 26"/>
          <p:cNvSpPr/>
          <p:nvPr/>
        </p:nvSpPr>
        <p:spPr>
          <a:xfrm>
            <a:off x="689198" y="4957904"/>
            <a:ext cx="1516168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2437627" y="4951409"/>
            <a:ext cx="1493517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2921671" y="1363149"/>
            <a:ext cx="2611751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Shareholder value</a:t>
            </a:r>
          </a:p>
        </p:txBody>
      </p:sp>
      <p:cxnSp>
        <p:nvCxnSpPr>
          <p:cNvPr id="29" name="Přímá spojnice se šipkou 28"/>
          <p:cNvCxnSpPr>
            <a:stCxn id="7" idx="0"/>
            <a:endCxn id="5" idx="2"/>
          </p:cNvCxnSpPr>
          <p:nvPr/>
        </p:nvCxnSpPr>
        <p:spPr>
          <a:xfrm flipV="1">
            <a:off x="2039172" y="1795197"/>
            <a:ext cx="882499" cy="788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>
            <a:endCxn id="5" idx="6"/>
          </p:cNvCxnSpPr>
          <p:nvPr/>
        </p:nvCxnSpPr>
        <p:spPr>
          <a:xfrm flipH="1" flipV="1">
            <a:off x="5533422" y="1795197"/>
            <a:ext cx="850826" cy="7880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élník 31"/>
          <p:cNvSpPr/>
          <p:nvPr/>
        </p:nvSpPr>
        <p:spPr>
          <a:xfrm>
            <a:off x="375703" y="1610531"/>
            <a:ext cx="218521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ZA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Productivity Strategy</a:t>
            </a:r>
          </a:p>
        </p:txBody>
      </p:sp>
      <p:sp>
        <p:nvSpPr>
          <p:cNvPr id="33" name="Obdélník 32"/>
          <p:cNvSpPr/>
          <p:nvPr/>
        </p:nvSpPr>
        <p:spPr>
          <a:xfrm>
            <a:off x="6209558" y="1610531"/>
            <a:ext cx="175105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ZA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Growth Strategy</a:t>
            </a:r>
          </a:p>
        </p:txBody>
      </p:sp>
    </p:spTree>
    <p:extLst>
      <p:ext uri="{BB962C8B-B14F-4D97-AF65-F5344CB8AC3E}">
        <p14:creationId xmlns:p14="http://schemas.microsoft.com/office/powerpoint/2010/main" val="246968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Balanced </a:t>
            </a:r>
            <a:r>
              <a:rPr lang="en-ZA" dirty="0" err="1"/>
              <a:t>Scor</a:t>
            </a:r>
            <a:r>
              <a:rPr lang="cs-CZ" dirty="0"/>
              <a:t>e</a:t>
            </a:r>
            <a:r>
              <a:rPr lang="en-ZA" dirty="0"/>
              <a:t>card worksheet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556566"/>
            <a:ext cx="8001000" cy="44958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022067" y="6384931"/>
            <a:ext cx="45400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Resource  </a:t>
            </a:r>
            <a:r>
              <a:rPr lang="en-US" sz="800" dirty="0"/>
              <a:t>:</a:t>
            </a:r>
            <a:r>
              <a:rPr lang="cs-CZ" sz="800" dirty="0"/>
              <a:t> </a:t>
            </a:r>
            <a:r>
              <a:rPr lang="en-US" sz="800" dirty="0"/>
              <a:t>Operation Management, Quality and Competitiveness in Global  Environment, Russel &amp;Taylor</a:t>
            </a:r>
          </a:p>
        </p:txBody>
      </p:sp>
      <p:sp>
        <p:nvSpPr>
          <p:cNvPr id="3" name="Obdélník 2"/>
          <p:cNvSpPr/>
          <p:nvPr/>
        </p:nvSpPr>
        <p:spPr>
          <a:xfrm>
            <a:off x="1043608" y="4653136"/>
            <a:ext cx="864096" cy="13992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928040" y="2708919"/>
            <a:ext cx="1131791" cy="216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953875" y="3508680"/>
            <a:ext cx="1080120" cy="21602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916957" y="2415205"/>
            <a:ext cx="1080120" cy="21602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381447" y="6104996"/>
            <a:ext cx="87014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Explanations  </a:t>
            </a:r>
            <a:r>
              <a:rPr lang="en-ZA" sz="900" b="1" dirty="0"/>
              <a:t>:</a:t>
            </a:r>
            <a:r>
              <a:rPr lang="en-ZA" sz="900" dirty="0"/>
              <a:t>  FTL-full truck load, LTL- less than truck load , SPC=statistical process control, </a:t>
            </a:r>
            <a:r>
              <a:rPr lang="en-ZA" sz="900" b="1" dirty="0"/>
              <a:t>EDI=electronic data interchange</a:t>
            </a:r>
            <a:r>
              <a:rPr lang="en-ZA" sz="900" dirty="0"/>
              <a:t>, Cycle time=time/unit=(e.g.7 min/1 customer request)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740352" y="2298064"/>
            <a:ext cx="6783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solidFill>
                  <a:srgbClr val="FF0000"/>
                </a:solidFill>
              </a:rPr>
              <a:t> (</a:t>
            </a:r>
            <a:r>
              <a:rPr lang="cs-CZ" sz="900" dirty="0">
                <a:solidFill>
                  <a:srgbClr val="FF0000"/>
                </a:solidFill>
              </a:rPr>
              <a:t>50+80)/2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844242" y="5352750"/>
            <a:ext cx="1447838" cy="1955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738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ZA" sz="3600" dirty="0"/>
              <a:t>Some units for measuring</a:t>
            </a:r>
            <a:r>
              <a:rPr lang="cs-CZ" sz="3600" dirty="0"/>
              <a:t> </a:t>
            </a:r>
            <a:r>
              <a:rPr lang="en-ZA" sz="2000" dirty="0">
                <a:solidFill>
                  <a:srgbClr val="FF0000"/>
                </a:solidFill>
              </a:rPr>
              <a:t>(</a:t>
            </a:r>
            <a:r>
              <a:rPr lang="en-ZA" sz="2000" b="1" dirty="0">
                <a:solidFill>
                  <a:srgbClr val="FF0000"/>
                </a:solidFill>
              </a:rPr>
              <a:t>home study- intro I</a:t>
            </a:r>
            <a:r>
              <a:rPr lang="cs-CZ" sz="2000" dirty="0">
                <a:solidFill>
                  <a:srgbClr val="FF0000"/>
                </a:solidFill>
              </a:rPr>
              <a:t>)</a:t>
            </a:r>
            <a:r>
              <a:rPr lang="en-ZA" sz="2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b="1" dirty="0"/>
              <a:t>Will be presented later in sections such as :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Little´s law (</a:t>
            </a:r>
            <a:r>
              <a:rPr lang="cs-CZ" sz="2400" dirty="0">
                <a:solidFill>
                  <a:srgbClr val="0070C0"/>
                </a:solidFill>
              </a:rPr>
              <a:t>WIP=</a:t>
            </a:r>
            <a:r>
              <a:rPr lang="en-US" sz="2400" dirty="0">
                <a:solidFill>
                  <a:srgbClr val="0070C0"/>
                </a:solidFill>
              </a:rPr>
              <a:t>Throughput</a:t>
            </a:r>
            <a:r>
              <a:rPr lang="cs-CZ" sz="2400" dirty="0">
                <a:solidFill>
                  <a:srgbClr val="0070C0"/>
                </a:solidFill>
              </a:rPr>
              <a:t> *LT) – 15.4.2019 </a:t>
            </a:r>
            <a:r>
              <a:rPr lang="en-ZA" sz="2400" dirty="0">
                <a:solidFill>
                  <a:srgbClr val="FF0000"/>
                </a:solidFill>
              </a:rPr>
              <a:t>will be presented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Theory of Constraint…</a:t>
            </a:r>
            <a:r>
              <a:rPr lang="cs-CZ" sz="2800" b="1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was presented</a:t>
            </a:r>
          </a:p>
          <a:p>
            <a:r>
              <a:rPr lang="en-US" sz="2800" b="1" dirty="0" err="1"/>
              <a:t>Takt</a:t>
            </a:r>
            <a:r>
              <a:rPr lang="en-US" sz="2800" b="1" dirty="0"/>
              <a:t> Time  (TT) </a:t>
            </a:r>
            <a:r>
              <a:rPr lang="en-US" sz="2400" dirty="0">
                <a:solidFill>
                  <a:srgbClr val="0070C0"/>
                </a:solidFill>
              </a:rPr>
              <a:t>– rhythm in which we have </a:t>
            </a:r>
            <a:r>
              <a:rPr lang="en-US" sz="2400" dirty="0"/>
              <a:t>to produce in order to satisfy customer  demand (demand is 240 toaster ovens and we can produce these in 480 minutes -&gt;TT= 480/240=2</a:t>
            </a:r>
          </a:p>
          <a:p>
            <a:r>
              <a:rPr lang="en-US" sz="2800" b="1" dirty="0"/>
              <a:t>Lead Time (LT) – </a:t>
            </a:r>
            <a:r>
              <a:rPr lang="en-US" sz="2400" dirty="0"/>
              <a:t>Number of minutes, hours, or days that must be allowed for the completion of an operation or process, or must elapse before a desired action takes place –see next slide</a:t>
            </a:r>
          </a:p>
          <a:p>
            <a:pPr marL="0" indent="0">
              <a:buNone/>
            </a:pPr>
            <a:r>
              <a:rPr lang="cs-CZ" sz="2400" b="1" i="1" dirty="0">
                <a:solidFill>
                  <a:srgbClr val="FF0000"/>
                </a:solidFill>
              </a:rPr>
              <a:t>      Bude součástí přednášky týkající se </a:t>
            </a:r>
            <a:r>
              <a:rPr lang="cs-CZ" sz="2400" b="1" i="1" dirty="0" err="1">
                <a:solidFill>
                  <a:srgbClr val="FF0000"/>
                </a:solidFill>
              </a:rPr>
              <a:t>Littlova</a:t>
            </a:r>
            <a:r>
              <a:rPr lang="cs-CZ" sz="2400" b="1" i="1" dirty="0">
                <a:solidFill>
                  <a:srgbClr val="FF0000"/>
                </a:solidFill>
              </a:rPr>
              <a:t> zákona </a:t>
            </a:r>
            <a:endParaRPr lang="en-ZA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98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ERP outputs and BS</a:t>
            </a:r>
            <a:r>
              <a:rPr lang="cs-CZ" dirty="0"/>
              <a:t>C</a:t>
            </a:r>
            <a:r>
              <a:rPr lang="en-US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55821"/>
            <a:ext cx="5400600" cy="235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311531" y="1442416"/>
            <a:ext cx="1897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Report generated from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ERP MS Dynamics NAV</a:t>
            </a: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-2124744" y="3861048"/>
            <a:ext cx="8210551" cy="2625725"/>
            <a:chOff x="384" y="2339"/>
            <a:chExt cx="5172" cy="1654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2339"/>
              <a:ext cx="2449" cy="1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384" y="3360"/>
              <a:ext cx="24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l">
                <a:buChar char="w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1pPr>
              <a:lvl2pPr marL="742950" indent="-285750" algn="l">
                <a:buSzPct val="55000"/>
                <a:buChar char="n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2pPr>
              <a:lvl3pPr marL="1085850" indent="-228600" algn="l">
                <a:buSzPct val="65000"/>
                <a:buChar char="l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3pPr>
              <a:lvl4pPr marL="1428750" indent="-228600" algn="l">
                <a:buSzPct val="85000"/>
                <a:buChar char="w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4pPr>
              <a:lvl5pPr marL="1771650" indent="-228600" algn="l">
                <a:buSzPct val="80000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5pPr>
              <a:lvl6pPr marL="22288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6pPr>
              <a:lvl7pPr marL="26860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7pPr>
              <a:lvl8pPr marL="31432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8pPr>
              <a:lvl9pPr marL="36004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9pPr>
            </a:lstStyle>
            <a:p>
              <a:pPr algn="ctr">
                <a:lnSpc>
                  <a:spcPct val="100000"/>
                </a:lnSpc>
                <a:buFont typeface="Wingdings" pitchFamily="2" charset="2"/>
                <a:buNone/>
              </a:pPr>
              <a:r>
                <a:rPr lang="cs-CZ" altLang="cs-CZ" sz="2400" dirty="0"/>
                <a:t> </a:t>
              </a:r>
              <a:endParaRPr lang="en-US" altLang="cs-CZ" sz="2400" dirty="0"/>
            </a:p>
            <a:p>
              <a:pPr algn="ctr">
                <a:lnSpc>
                  <a:spcPct val="100000"/>
                </a:lnSpc>
              </a:pPr>
              <a:endParaRPr lang="en-US" altLang="cs-CZ" sz="2400" dirty="0"/>
            </a:p>
          </p:txBody>
        </p:sp>
      </p:grpSp>
      <p:sp>
        <p:nvSpPr>
          <p:cNvPr id="6" name="Obdélník 5"/>
          <p:cNvSpPr/>
          <p:nvPr/>
        </p:nvSpPr>
        <p:spPr>
          <a:xfrm>
            <a:off x="6897384" y="1919470"/>
            <a:ext cx="19616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cs-CZ" sz="1600" b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Financial</a:t>
            </a:r>
            <a:r>
              <a:rPr lang="cs-CZ" sz="1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cs-CZ" sz="1600" b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way</a:t>
            </a:r>
            <a:r>
              <a:rPr lang="cs-CZ" sz="1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cs-CZ" sz="1600" b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of</a:t>
            </a:r>
            <a:r>
              <a:rPr lang="cs-CZ" sz="1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/>
            <a:r>
              <a:rPr lang="cs-CZ" sz="1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reporting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774145" y="3933056"/>
            <a:ext cx="2208169" cy="5001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cs-CZ" sz="1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BS </a:t>
            </a:r>
            <a:r>
              <a:rPr lang="cs-CZ" sz="1600" b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way</a:t>
            </a:r>
            <a:r>
              <a:rPr lang="cs-CZ" sz="1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cs-CZ" sz="1600" b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of</a:t>
            </a:r>
            <a:r>
              <a:rPr lang="cs-CZ" sz="1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reporting </a:t>
            </a:r>
          </a:p>
          <a:p>
            <a:pPr algn="ctr"/>
            <a:r>
              <a:rPr lang="cs-CZ" sz="105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(Radar Chart)</a:t>
            </a:r>
            <a:endParaRPr lang="cs-CZ" sz="105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148064" y="6093296"/>
            <a:ext cx="5760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6660232" y="4582328"/>
            <a:ext cx="2273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/>
              <a:t>Based on KPI estimation in %  out</a:t>
            </a:r>
          </a:p>
          <a:p>
            <a:r>
              <a:rPr lang="en-ZA" sz="1200" dirty="0"/>
              <a:t>analysed  company is excellent,</a:t>
            </a:r>
          </a:p>
          <a:p>
            <a:r>
              <a:rPr lang="en-ZA" sz="1200" dirty="0"/>
              <a:t>but on the other hand,  </a:t>
            </a:r>
          </a:p>
          <a:p>
            <a:r>
              <a:rPr lang="en-ZA" sz="1200" dirty="0"/>
              <a:t>collecting money,  credit limit</a:t>
            </a:r>
          </a:p>
          <a:p>
            <a:r>
              <a:rPr lang="en-ZA" sz="1200" dirty="0"/>
              <a:t>and overdue management </a:t>
            </a:r>
          </a:p>
          <a:p>
            <a:r>
              <a:rPr lang="en-ZA" sz="1200" dirty="0"/>
              <a:t>is falling behind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347863" y="6489912"/>
            <a:ext cx="53238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Resource  </a:t>
            </a:r>
            <a:r>
              <a:rPr lang="en-US" sz="800" dirty="0"/>
              <a:t>:</a:t>
            </a:r>
            <a:r>
              <a:rPr lang="cs-CZ" sz="800" dirty="0"/>
              <a:t> </a:t>
            </a:r>
            <a:r>
              <a:rPr lang="en-US" sz="800" dirty="0"/>
              <a:t>Operation Management, Quality and Competitiveness in Global  Environment, Russel &amp;Taylor</a:t>
            </a:r>
            <a:r>
              <a:rPr lang="cs-CZ" sz="800" dirty="0"/>
              <a:t> (</a:t>
            </a:r>
            <a:r>
              <a:rPr lang="cs-CZ" sz="800" dirty="0" err="1">
                <a:solidFill>
                  <a:srgbClr val="FF0000"/>
                </a:solidFill>
              </a:rPr>
              <a:t>only</a:t>
            </a:r>
            <a:r>
              <a:rPr lang="cs-CZ" sz="800" dirty="0">
                <a:solidFill>
                  <a:srgbClr val="FF0000"/>
                </a:solidFill>
              </a:rPr>
              <a:t> radar chart</a:t>
            </a:r>
            <a:r>
              <a:rPr lang="cs-CZ" sz="800" dirty="0"/>
              <a:t>)</a:t>
            </a:r>
            <a:endParaRPr lang="en-US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75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/>
              <a:t>ERP forms related to customer aging report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6229350" cy="2543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220072" y="2348880"/>
            <a:ext cx="122413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216" y="4077072"/>
            <a:ext cx="3733924" cy="23167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373016" y="6418176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800" b="1" dirty="0"/>
          </a:p>
          <a:p>
            <a:endParaRPr lang="cs-CZ" sz="800" b="1" dirty="0">
              <a:solidFill>
                <a:srgbClr val="FF0000"/>
              </a:solidFill>
            </a:endParaRPr>
          </a:p>
          <a:p>
            <a:endParaRPr lang="cs-CZ" sz="800" b="1" dirty="0">
              <a:solidFill>
                <a:srgbClr val="FF0000"/>
              </a:solidFill>
            </a:endParaRPr>
          </a:p>
          <a:p>
            <a:endParaRPr lang="cs-CZ" sz="800" b="1" dirty="0">
              <a:solidFill>
                <a:srgbClr val="FF0000"/>
              </a:solidFill>
            </a:endParaRPr>
          </a:p>
          <a:p>
            <a:endParaRPr lang="cs-CZ" sz="800" b="1" dirty="0">
              <a:solidFill>
                <a:srgbClr val="FF0000"/>
              </a:solidFill>
            </a:endParaRPr>
          </a:p>
          <a:p>
            <a:endParaRPr lang="en-US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37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BS  and OM</a:t>
            </a:r>
          </a:p>
        </p:txBody>
      </p:sp>
      <p:sp>
        <p:nvSpPr>
          <p:cNvPr id="10" name="Obdélník 9"/>
          <p:cNvSpPr/>
          <p:nvPr/>
        </p:nvSpPr>
        <p:spPr>
          <a:xfrm>
            <a:off x="455140" y="1100409"/>
            <a:ext cx="7344816" cy="3843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Finances </a:t>
            </a:r>
            <a:r>
              <a:rPr lang="en-US" sz="1400" dirty="0">
                <a:solidFill>
                  <a:schemeClr val="tx1"/>
                </a:solidFill>
              </a:rPr>
              <a:t>– how should we look to our shareholders ?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427679" y="1628661"/>
            <a:ext cx="7344816" cy="2904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>
                <a:solidFill>
                  <a:srgbClr val="FF0000"/>
                </a:solidFill>
              </a:rPr>
              <a:t>Customers</a:t>
            </a:r>
            <a:r>
              <a:rPr lang="en-ZA" sz="1400" dirty="0">
                <a:solidFill>
                  <a:srgbClr val="FF0000"/>
                </a:solidFill>
              </a:rPr>
              <a:t> – how should we look to our customer ?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55140" y="2100474"/>
            <a:ext cx="7344816" cy="3279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sz="1400" b="1" noProof="1">
                <a:solidFill>
                  <a:schemeClr val="accent1">
                    <a:lumMod val="75000"/>
                  </a:schemeClr>
                </a:solidFill>
              </a:rPr>
              <a:t>Processes</a:t>
            </a:r>
            <a:r>
              <a:rPr lang="en-ZA" sz="1400" noProof="1">
                <a:solidFill>
                  <a:schemeClr val="accent1">
                    <a:lumMod val="75000"/>
                  </a:schemeClr>
                </a:solidFill>
              </a:rPr>
              <a:t> – at which business processes must we excel ?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455140" y="2616457"/>
            <a:ext cx="7344816" cy="34787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/>
              <a:t>                    </a:t>
            </a:r>
            <a:r>
              <a:rPr lang="en-ZA" sz="1400" b="1" dirty="0"/>
              <a:t>Learning and Growing </a:t>
            </a:r>
            <a:r>
              <a:rPr lang="en-ZA" sz="1400" dirty="0"/>
              <a:t>– how will we sustain our ability to change and improve ? </a:t>
            </a:r>
          </a:p>
        </p:txBody>
      </p:sp>
      <p:sp>
        <p:nvSpPr>
          <p:cNvPr id="14" name="Obousměrná svislá šipka 13"/>
          <p:cNvSpPr/>
          <p:nvPr/>
        </p:nvSpPr>
        <p:spPr>
          <a:xfrm>
            <a:off x="931276" y="2366182"/>
            <a:ext cx="216024" cy="50055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ousměrná svislá šipka 14"/>
          <p:cNvSpPr/>
          <p:nvPr/>
        </p:nvSpPr>
        <p:spPr>
          <a:xfrm>
            <a:off x="1596369" y="1773871"/>
            <a:ext cx="204909" cy="586308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ousměrná svislá šipka 15"/>
          <p:cNvSpPr/>
          <p:nvPr/>
        </p:nvSpPr>
        <p:spPr>
          <a:xfrm>
            <a:off x="899592" y="1292596"/>
            <a:ext cx="216024" cy="56129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lů 16"/>
          <p:cNvSpPr/>
          <p:nvPr/>
        </p:nvSpPr>
        <p:spPr>
          <a:xfrm>
            <a:off x="2947959" y="3103604"/>
            <a:ext cx="230425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455140" y="3751676"/>
            <a:ext cx="90807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solidFill>
                  <a:srgbClr val="FF0000"/>
                </a:solidFill>
              </a:rPr>
              <a:t>Project management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1487441" y="3737157"/>
            <a:ext cx="1780018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Theory</a:t>
            </a:r>
            <a:r>
              <a:rPr lang="cs-CZ" sz="900" dirty="0">
                <a:solidFill>
                  <a:srgbClr val="FF0000"/>
                </a:solidFill>
              </a:rPr>
              <a:t> </a:t>
            </a:r>
            <a:r>
              <a:rPr lang="cs-CZ" sz="900" dirty="0" err="1">
                <a:solidFill>
                  <a:srgbClr val="FF0000"/>
                </a:solidFill>
              </a:rPr>
              <a:t>of</a:t>
            </a:r>
            <a:r>
              <a:rPr lang="cs-CZ" sz="900" dirty="0">
                <a:solidFill>
                  <a:srgbClr val="FF0000"/>
                </a:solidFill>
              </a:rPr>
              <a:t> </a:t>
            </a:r>
            <a:r>
              <a:rPr lang="cs-CZ" sz="900" dirty="0" err="1">
                <a:solidFill>
                  <a:srgbClr val="FF0000"/>
                </a:solidFill>
              </a:rPr>
              <a:t>constraints</a:t>
            </a:r>
            <a:r>
              <a:rPr lang="cs-CZ" sz="900" dirty="0">
                <a:solidFill>
                  <a:srgbClr val="FF0000"/>
                </a:solidFill>
              </a:rPr>
              <a:t> and </a:t>
            </a:r>
            <a:r>
              <a:rPr lang="cs-CZ" sz="900" b="1" dirty="0" err="1">
                <a:solidFill>
                  <a:srgbClr val="FF0000"/>
                </a:solidFill>
              </a:rPr>
              <a:t>Thinking</a:t>
            </a:r>
            <a:r>
              <a:rPr lang="cs-CZ" sz="900" b="1" dirty="0">
                <a:solidFill>
                  <a:srgbClr val="FF0000"/>
                </a:solidFill>
              </a:rPr>
              <a:t> </a:t>
            </a:r>
            <a:r>
              <a:rPr lang="cs-CZ" sz="900" b="1" dirty="0" err="1">
                <a:solidFill>
                  <a:srgbClr val="FF0000"/>
                </a:solidFill>
              </a:rPr>
              <a:t>Tools</a:t>
            </a:r>
            <a:r>
              <a:rPr lang="cs-CZ" sz="9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3411475" y="3732748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Production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1487440" y="4152660"/>
            <a:ext cx="855483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Critical</a:t>
            </a:r>
            <a:r>
              <a:rPr lang="cs-CZ" sz="900" dirty="0">
                <a:solidFill>
                  <a:srgbClr val="FF0000"/>
                </a:solidFill>
              </a:rPr>
              <a:t> </a:t>
            </a:r>
            <a:r>
              <a:rPr lang="cs-CZ" sz="900" dirty="0" err="1">
                <a:solidFill>
                  <a:srgbClr val="FF0000"/>
                </a:solidFill>
              </a:rPr>
              <a:t>chain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2424959" y="4163233"/>
            <a:ext cx="868103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Drum</a:t>
            </a:r>
            <a:r>
              <a:rPr lang="cs-CZ" sz="900" dirty="0">
                <a:solidFill>
                  <a:srgbClr val="FF0000"/>
                </a:solidFill>
              </a:rPr>
              <a:t> –</a:t>
            </a:r>
            <a:r>
              <a:rPr lang="cs-CZ" sz="900" dirty="0" err="1">
                <a:solidFill>
                  <a:srgbClr val="FF0000"/>
                </a:solidFill>
              </a:rPr>
              <a:t>buffer-rope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3411474" y="415331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solidFill>
                  <a:srgbClr val="FF0000"/>
                </a:solidFill>
              </a:rPr>
              <a:t>MRP-MRP-II,JIT,APS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4356651" y="3731266"/>
            <a:ext cx="868103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Linear</a:t>
            </a:r>
            <a:r>
              <a:rPr lang="cs-CZ" sz="900" dirty="0">
                <a:solidFill>
                  <a:srgbClr val="FF0000"/>
                </a:solidFill>
              </a:rPr>
              <a:t> </a:t>
            </a:r>
            <a:r>
              <a:rPr lang="cs-CZ" sz="900" dirty="0" err="1">
                <a:solidFill>
                  <a:srgbClr val="FF0000"/>
                </a:solidFill>
              </a:rPr>
              <a:t>programming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384112" y="4152963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Cutting</a:t>
            </a:r>
            <a:r>
              <a:rPr lang="cs-CZ" sz="900" dirty="0">
                <a:solidFill>
                  <a:srgbClr val="FF0000"/>
                </a:solidFill>
              </a:rPr>
              <a:t>, </a:t>
            </a:r>
            <a:r>
              <a:rPr lang="cs-CZ" sz="900" dirty="0" err="1">
                <a:solidFill>
                  <a:srgbClr val="FF0000"/>
                </a:solidFill>
              </a:rPr>
              <a:t>blending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5352729" y="375167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Total</a:t>
            </a:r>
            <a:r>
              <a:rPr lang="cs-CZ" sz="900" dirty="0">
                <a:solidFill>
                  <a:srgbClr val="FF0000"/>
                </a:solidFill>
              </a:rPr>
              <a:t> </a:t>
            </a:r>
            <a:r>
              <a:rPr lang="cs-CZ" sz="900" dirty="0" err="1">
                <a:solidFill>
                  <a:srgbClr val="FF0000"/>
                </a:solidFill>
              </a:rPr>
              <a:t>quality</a:t>
            </a:r>
            <a:endParaRPr lang="cs-CZ" sz="900" dirty="0">
              <a:solidFill>
                <a:srgbClr val="FF0000"/>
              </a:solidFill>
            </a:endParaRPr>
          </a:p>
          <a:p>
            <a:pPr algn="ctr"/>
            <a:r>
              <a:rPr lang="cs-CZ" sz="900" dirty="0">
                <a:solidFill>
                  <a:srgbClr val="FF0000"/>
                </a:solidFill>
              </a:rPr>
              <a:t>management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5377154" y="4152660"/>
            <a:ext cx="868103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Pareto</a:t>
            </a:r>
            <a:r>
              <a:rPr lang="cs-CZ" sz="900" dirty="0">
                <a:solidFill>
                  <a:srgbClr val="FF0000"/>
                </a:solidFill>
              </a:rPr>
              <a:t>, </a:t>
            </a:r>
            <a:r>
              <a:rPr lang="cs-CZ" sz="900" dirty="0" err="1">
                <a:solidFill>
                  <a:srgbClr val="FF0000"/>
                </a:solidFill>
              </a:rPr>
              <a:t>ishikawa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6382220" y="3757118"/>
            <a:ext cx="1214115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Product</a:t>
            </a:r>
            <a:r>
              <a:rPr lang="cs-CZ" sz="900" dirty="0">
                <a:solidFill>
                  <a:srgbClr val="FF0000"/>
                </a:solidFill>
              </a:rPr>
              <a:t>  </a:t>
            </a:r>
            <a:r>
              <a:rPr lang="cs-CZ" sz="900" dirty="0" err="1">
                <a:solidFill>
                  <a:srgbClr val="FF0000"/>
                </a:solidFill>
              </a:rPr>
              <a:t>postitioning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2435174" y="5346226"/>
            <a:ext cx="1857162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Little´s</a:t>
            </a:r>
            <a:r>
              <a:rPr lang="cs-CZ" sz="900" dirty="0">
                <a:solidFill>
                  <a:srgbClr val="FF0000"/>
                </a:solidFill>
              </a:rPr>
              <a:t> </a:t>
            </a:r>
            <a:r>
              <a:rPr lang="cs-CZ" sz="900" dirty="0" err="1">
                <a:solidFill>
                  <a:srgbClr val="FF0000"/>
                </a:solidFill>
              </a:rPr>
              <a:t>law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6410797" y="4152660"/>
            <a:ext cx="541580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solidFill>
                  <a:srgbClr val="FF0000"/>
                </a:solidFill>
              </a:rPr>
              <a:t>Boston Matrix </a:t>
            </a:r>
          </a:p>
        </p:txBody>
      </p:sp>
      <p:sp>
        <p:nvSpPr>
          <p:cNvPr id="34" name="Obdélník 33"/>
          <p:cNvSpPr/>
          <p:nvPr/>
        </p:nvSpPr>
        <p:spPr>
          <a:xfrm>
            <a:off x="7027339" y="4152660"/>
            <a:ext cx="568997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Gartner</a:t>
            </a:r>
            <a:r>
              <a:rPr lang="cs-CZ" sz="900" dirty="0">
                <a:solidFill>
                  <a:srgbClr val="FF0000"/>
                </a:solidFill>
              </a:rPr>
              <a:t> QM</a:t>
            </a:r>
          </a:p>
        </p:txBody>
      </p:sp>
      <p:sp>
        <p:nvSpPr>
          <p:cNvPr id="35" name="Obdélník 34"/>
          <p:cNvSpPr/>
          <p:nvPr/>
        </p:nvSpPr>
        <p:spPr>
          <a:xfrm>
            <a:off x="472205" y="4153316"/>
            <a:ext cx="67498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Workflow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2422414" y="4544768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solidFill>
                  <a:srgbClr val="FF0000"/>
                </a:solidFill>
              </a:rPr>
              <a:t>CONWIP</a:t>
            </a:r>
          </a:p>
        </p:txBody>
      </p:sp>
      <p:sp>
        <p:nvSpPr>
          <p:cNvPr id="37" name="Obdélník 36"/>
          <p:cNvSpPr/>
          <p:nvPr/>
        </p:nvSpPr>
        <p:spPr>
          <a:xfrm>
            <a:off x="3436991" y="4544768"/>
            <a:ext cx="84258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>
                <a:solidFill>
                  <a:srgbClr val="FF0000"/>
                </a:solidFill>
              </a:rPr>
              <a:t>Logistics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3424233" y="4951450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solidFill>
                  <a:srgbClr val="FF0000"/>
                </a:solidFill>
              </a:rPr>
              <a:t>EOQ, ABC</a:t>
            </a:r>
          </a:p>
        </p:txBody>
      </p:sp>
      <p:sp>
        <p:nvSpPr>
          <p:cNvPr id="39" name="Obdélník 38"/>
          <p:cNvSpPr/>
          <p:nvPr/>
        </p:nvSpPr>
        <p:spPr>
          <a:xfrm>
            <a:off x="7728575" y="4148544"/>
            <a:ext cx="936104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Decision</a:t>
            </a:r>
            <a:endParaRPr lang="cs-CZ" sz="900" dirty="0">
              <a:solidFill>
                <a:srgbClr val="FF0000"/>
              </a:solidFill>
            </a:endParaRPr>
          </a:p>
          <a:p>
            <a:pPr algn="ctr"/>
            <a:r>
              <a:rPr lang="cs-CZ" sz="900" dirty="0" err="1">
                <a:solidFill>
                  <a:srgbClr val="FF0000"/>
                </a:solidFill>
              </a:rPr>
              <a:t>making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7728575" y="4504409"/>
            <a:ext cx="904961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Kepner-Tregoe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7719020" y="4869932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Hurviwtz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2" name="Obdélník 41"/>
          <p:cNvSpPr/>
          <p:nvPr/>
        </p:nvSpPr>
        <p:spPr>
          <a:xfrm>
            <a:off x="7724108" y="3748481"/>
            <a:ext cx="936104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solidFill>
                  <a:srgbClr val="FF0000"/>
                </a:solidFill>
              </a:rPr>
              <a:t>Business </a:t>
            </a:r>
            <a:r>
              <a:rPr lang="cs-CZ" sz="900" dirty="0" err="1">
                <a:solidFill>
                  <a:srgbClr val="FF0000"/>
                </a:solidFill>
              </a:rPr>
              <a:t>Intelligence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3" name="Obdélník 42"/>
          <p:cNvSpPr/>
          <p:nvPr/>
        </p:nvSpPr>
        <p:spPr>
          <a:xfrm>
            <a:off x="6447697" y="4559860"/>
            <a:ext cx="1148638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Yield</a:t>
            </a:r>
            <a:r>
              <a:rPr lang="cs-CZ" sz="900" dirty="0">
                <a:solidFill>
                  <a:srgbClr val="FF0000"/>
                </a:solidFill>
              </a:rPr>
              <a:t> management</a:t>
            </a:r>
          </a:p>
        </p:txBody>
      </p:sp>
      <p:sp>
        <p:nvSpPr>
          <p:cNvPr id="44" name="Obdélník 43"/>
          <p:cNvSpPr/>
          <p:nvPr/>
        </p:nvSpPr>
        <p:spPr>
          <a:xfrm>
            <a:off x="7719019" y="5247961"/>
            <a:ext cx="904961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Prospect</a:t>
            </a:r>
            <a:r>
              <a:rPr lang="cs-CZ" sz="900" dirty="0">
                <a:solidFill>
                  <a:srgbClr val="FF0000"/>
                </a:solidFill>
              </a:rPr>
              <a:t> </a:t>
            </a:r>
            <a:r>
              <a:rPr lang="cs-CZ" sz="900" dirty="0" err="1">
                <a:solidFill>
                  <a:srgbClr val="FF0000"/>
                </a:solidFill>
              </a:rPr>
              <a:t>theory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" name="Šipka nahoru 3"/>
          <p:cNvSpPr/>
          <p:nvPr/>
        </p:nvSpPr>
        <p:spPr>
          <a:xfrm>
            <a:off x="5692798" y="4510148"/>
            <a:ext cx="216024" cy="9912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1801278" y="3284984"/>
            <a:ext cx="17843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915181" y="3283624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/>
              <a:t>Úloha 1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5486716" y="5570829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/>
              <a:t>Úloha 1</a:t>
            </a:r>
          </a:p>
        </p:txBody>
      </p:sp>
    </p:spTree>
    <p:extLst>
      <p:ext uri="{BB962C8B-B14F-4D97-AF65-F5344CB8AC3E}">
        <p14:creationId xmlns:p14="http://schemas.microsoft.com/office/powerpoint/2010/main" val="252521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0559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Strategické iniciativy </a:t>
            </a:r>
            <a:br>
              <a:rPr lang="cs-CZ" dirty="0"/>
            </a:br>
            <a:r>
              <a:rPr lang="cs-CZ" sz="1300" dirty="0"/>
              <a:t>(dolní dvě BSC vrstvy mají zde definovaný Cíl- Měření- Záměr- Akční program)</a:t>
            </a:r>
          </a:p>
        </p:txBody>
      </p:sp>
      <p:sp>
        <p:nvSpPr>
          <p:cNvPr id="4" name="Obdélník 3"/>
          <p:cNvSpPr/>
          <p:nvPr/>
        </p:nvSpPr>
        <p:spPr>
          <a:xfrm>
            <a:off x="683568" y="6093296"/>
            <a:ext cx="1584176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000" b="1" dirty="0">
                <a:solidFill>
                  <a:schemeClr val="tx1"/>
                </a:solidFill>
              </a:rPr>
              <a:t>Marketingové dovednosti</a:t>
            </a:r>
          </a:p>
        </p:txBody>
      </p:sp>
      <p:sp>
        <p:nvSpPr>
          <p:cNvPr id="5" name="Obdélník 4"/>
          <p:cNvSpPr/>
          <p:nvPr/>
        </p:nvSpPr>
        <p:spPr>
          <a:xfrm>
            <a:off x="2563608" y="6093296"/>
            <a:ext cx="1584176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>
                <a:solidFill>
                  <a:srgbClr val="0070C0"/>
                </a:solidFill>
              </a:rPr>
              <a:t>Zákaznická databáze</a:t>
            </a:r>
          </a:p>
        </p:txBody>
      </p:sp>
      <p:sp>
        <p:nvSpPr>
          <p:cNvPr id="6" name="Obdélník 5"/>
          <p:cNvSpPr/>
          <p:nvPr/>
        </p:nvSpPr>
        <p:spPr>
          <a:xfrm>
            <a:off x="755576" y="5301208"/>
            <a:ext cx="1584176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00" b="1" dirty="0"/>
          </a:p>
          <a:p>
            <a:pPr algn="ctr"/>
            <a:r>
              <a:rPr lang="cs-CZ" sz="1000" b="1" dirty="0"/>
              <a:t>Přišli poprvé</a:t>
            </a:r>
          </a:p>
          <a:p>
            <a:pPr algn="ctr"/>
            <a:endParaRPr lang="cs-CZ" sz="1000" b="1" dirty="0"/>
          </a:p>
        </p:txBody>
      </p:sp>
      <p:sp>
        <p:nvSpPr>
          <p:cNvPr id="7" name="Obdélník 6"/>
          <p:cNvSpPr/>
          <p:nvPr/>
        </p:nvSpPr>
        <p:spPr>
          <a:xfrm>
            <a:off x="2492152" y="5273588"/>
            <a:ext cx="1584176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/>
              <a:t>Nepříjemné překvapení</a:t>
            </a:r>
          </a:p>
        </p:txBody>
      </p:sp>
      <p:sp>
        <p:nvSpPr>
          <p:cNvPr id="8" name="Obdélník 7"/>
          <p:cNvSpPr/>
          <p:nvPr/>
        </p:nvSpPr>
        <p:spPr>
          <a:xfrm>
            <a:off x="1700064" y="4653136"/>
            <a:ext cx="1584176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/>
              <a:t>Obrat prodejního kanálu</a:t>
            </a:r>
          </a:p>
        </p:txBody>
      </p:sp>
      <p:sp>
        <p:nvSpPr>
          <p:cNvPr id="9" name="Obdélník 8"/>
          <p:cNvSpPr/>
          <p:nvPr/>
        </p:nvSpPr>
        <p:spPr>
          <a:xfrm>
            <a:off x="1684441" y="4077072"/>
            <a:ext cx="1584176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/>
              <a:t> Poměr  WIN/LOST</a:t>
            </a:r>
          </a:p>
        </p:txBody>
      </p:sp>
      <p:cxnSp>
        <p:nvCxnSpPr>
          <p:cNvPr id="11" name="Přímá spojnice 10"/>
          <p:cNvCxnSpPr/>
          <p:nvPr/>
        </p:nvCxnSpPr>
        <p:spPr>
          <a:xfrm>
            <a:off x="611560" y="5805264"/>
            <a:ext cx="79208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 flipV="1">
            <a:off x="2123728" y="5661248"/>
            <a:ext cx="216024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V="1">
            <a:off x="2484340" y="5625244"/>
            <a:ext cx="1794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V="1">
            <a:off x="2051720" y="501317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V="1">
            <a:off x="2771800" y="50215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>
            <a:stCxn id="9" idx="2"/>
            <a:endCxn id="8" idx="0"/>
          </p:cNvCxnSpPr>
          <p:nvPr/>
        </p:nvCxnSpPr>
        <p:spPr>
          <a:xfrm>
            <a:off x="2476529" y="4437112"/>
            <a:ext cx="15623" cy="216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4499992" y="3183085"/>
            <a:ext cx="0" cy="3198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5508104" y="3187134"/>
            <a:ext cx="0" cy="3194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6588224" y="3187134"/>
            <a:ext cx="0" cy="318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>
            <a:off x="7524328" y="3187134"/>
            <a:ext cx="0" cy="318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8532440" y="3187134"/>
            <a:ext cx="0" cy="318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4838272" y="2869136"/>
            <a:ext cx="343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/>
              <a:t>Cíl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5652120" y="2902037"/>
            <a:ext cx="647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/>
              <a:t>Měření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6732240" y="2884784"/>
            <a:ext cx="589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/>
              <a:t>Záměr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7572492" y="2684470"/>
            <a:ext cx="729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/>
              <a:t>Akční</a:t>
            </a:r>
          </a:p>
          <a:p>
            <a:pPr algn="ctr"/>
            <a:r>
              <a:rPr lang="cs-CZ" sz="1200" b="1" dirty="0"/>
              <a:t>program</a:t>
            </a:r>
          </a:p>
        </p:txBody>
      </p:sp>
      <p:cxnSp>
        <p:nvCxnSpPr>
          <p:cNvPr id="45" name="Přímá spojnice 44"/>
          <p:cNvCxnSpPr/>
          <p:nvPr/>
        </p:nvCxnSpPr>
        <p:spPr>
          <a:xfrm>
            <a:off x="4499992" y="3179036"/>
            <a:ext cx="4032448" cy="8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ovéPole 51"/>
          <p:cNvSpPr txBox="1"/>
          <p:nvPr/>
        </p:nvSpPr>
        <p:spPr>
          <a:xfrm>
            <a:off x="4572000" y="5893241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Marketingové</a:t>
            </a:r>
          </a:p>
          <a:p>
            <a:r>
              <a:rPr lang="cs-CZ" sz="1000" dirty="0"/>
              <a:t> dovednosti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5575809" y="5893241"/>
            <a:ext cx="1067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% dovedností</a:t>
            </a:r>
          </a:p>
          <a:p>
            <a:r>
              <a:rPr lang="cs-CZ" sz="1000" dirty="0">
                <a:solidFill>
                  <a:srgbClr val="0070C0"/>
                </a:solidFill>
              </a:rPr>
              <a:t>% zákazníků s OK</a:t>
            </a:r>
          </a:p>
          <a:p>
            <a:r>
              <a:rPr lang="cs-CZ" sz="1000" dirty="0">
                <a:solidFill>
                  <a:srgbClr val="0070C0"/>
                </a:solidFill>
              </a:rPr>
              <a:t>daty</a:t>
            </a:r>
          </a:p>
          <a:p>
            <a:endParaRPr lang="cs-CZ" sz="1000" dirty="0"/>
          </a:p>
        </p:txBody>
      </p:sp>
      <p:sp>
        <p:nvSpPr>
          <p:cNvPr id="54" name="TextovéPole 53"/>
          <p:cNvSpPr txBox="1"/>
          <p:nvPr/>
        </p:nvSpPr>
        <p:spPr>
          <a:xfrm>
            <a:off x="6588224" y="5893241"/>
            <a:ext cx="1000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Do 100% -rok</a:t>
            </a:r>
          </a:p>
          <a:p>
            <a:r>
              <a:rPr lang="cs-CZ" sz="1000" dirty="0">
                <a:solidFill>
                  <a:srgbClr val="0070C0"/>
                </a:solidFill>
              </a:rPr>
              <a:t>Do 80 % -2 roky</a:t>
            </a:r>
            <a:endParaRPr lang="cs-CZ" sz="1000" dirty="0"/>
          </a:p>
        </p:txBody>
      </p:sp>
      <p:cxnSp>
        <p:nvCxnSpPr>
          <p:cNvPr id="55" name="Přímá spojnice 54"/>
          <p:cNvCxnSpPr/>
          <p:nvPr/>
        </p:nvCxnSpPr>
        <p:spPr>
          <a:xfrm>
            <a:off x="4499992" y="6373230"/>
            <a:ext cx="4032448" cy="8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ovéPole 60"/>
          <p:cNvSpPr txBox="1"/>
          <p:nvPr/>
        </p:nvSpPr>
        <p:spPr>
          <a:xfrm>
            <a:off x="7552526" y="5893241"/>
            <a:ext cx="652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Školení</a:t>
            </a:r>
          </a:p>
          <a:p>
            <a:r>
              <a:rPr lang="cs-CZ" sz="1000" dirty="0"/>
              <a:t>Nový SW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4554540" y="3856982"/>
            <a:ext cx="678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Udržet si </a:t>
            </a:r>
          </a:p>
          <a:p>
            <a:r>
              <a:rPr lang="cs-CZ" sz="1000" dirty="0"/>
              <a:t>zákazníky</a:t>
            </a:r>
          </a:p>
        </p:txBody>
      </p:sp>
      <p:sp>
        <p:nvSpPr>
          <p:cNvPr id="63" name="TextovéPole 62"/>
          <p:cNvSpPr txBox="1"/>
          <p:nvPr/>
        </p:nvSpPr>
        <p:spPr>
          <a:xfrm>
            <a:off x="4605359" y="4453081"/>
            <a:ext cx="843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Zvětšit podíl</a:t>
            </a:r>
          </a:p>
          <a:p>
            <a:r>
              <a:rPr lang="cs-CZ" sz="1000" dirty="0"/>
              <a:t>  na trhu</a:t>
            </a:r>
          </a:p>
        </p:txBody>
      </p:sp>
      <p:sp>
        <p:nvSpPr>
          <p:cNvPr id="64" name="TextovéPole 63"/>
          <p:cNvSpPr txBox="1"/>
          <p:nvPr/>
        </p:nvSpPr>
        <p:spPr>
          <a:xfrm>
            <a:off x="5508104" y="3933925"/>
            <a:ext cx="10983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Poměr WIN/LOST</a:t>
            </a:r>
          </a:p>
        </p:txBody>
      </p:sp>
      <p:sp>
        <p:nvSpPr>
          <p:cNvPr id="65" name="TextovéPole 64"/>
          <p:cNvSpPr txBox="1"/>
          <p:nvPr/>
        </p:nvSpPr>
        <p:spPr>
          <a:xfrm>
            <a:off x="5545352" y="5219840"/>
            <a:ext cx="10470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Počet  problémů</a:t>
            </a:r>
          </a:p>
        </p:txBody>
      </p:sp>
      <p:sp>
        <p:nvSpPr>
          <p:cNvPr id="66" name="TextovéPole 65"/>
          <p:cNvSpPr txBox="1"/>
          <p:nvPr/>
        </p:nvSpPr>
        <p:spPr>
          <a:xfrm>
            <a:off x="6567558" y="5235996"/>
            <a:ext cx="950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o 50 % - 2 roky</a:t>
            </a:r>
          </a:p>
          <a:p>
            <a:r>
              <a:rPr lang="cs-CZ" sz="1000" dirty="0"/>
              <a:t>    (snížení)</a:t>
            </a:r>
          </a:p>
        </p:txBody>
      </p:sp>
      <p:sp>
        <p:nvSpPr>
          <p:cNvPr id="67" name="TextovéPole 66"/>
          <p:cNvSpPr txBox="1"/>
          <p:nvPr/>
        </p:nvSpPr>
        <p:spPr>
          <a:xfrm>
            <a:off x="5559400" y="4810750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Počet nových</a:t>
            </a:r>
          </a:p>
          <a:p>
            <a:r>
              <a:rPr lang="cs-CZ" sz="1000" dirty="0"/>
              <a:t>klientů</a:t>
            </a:r>
          </a:p>
        </p:txBody>
      </p:sp>
      <p:sp>
        <p:nvSpPr>
          <p:cNvPr id="68" name="TextovéPole 67"/>
          <p:cNvSpPr txBox="1"/>
          <p:nvPr/>
        </p:nvSpPr>
        <p:spPr>
          <a:xfrm>
            <a:off x="6551308" y="4803109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o 100 % - 2 roky</a:t>
            </a:r>
          </a:p>
          <a:p>
            <a:r>
              <a:rPr lang="cs-CZ" sz="1000" dirty="0"/>
              <a:t>     (zvýšení)</a:t>
            </a:r>
          </a:p>
        </p:txBody>
      </p:sp>
      <p:sp>
        <p:nvSpPr>
          <p:cNvPr id="69" name="TextovéPole 68"/>
          <p:cNvSpPr txBox="1"/>
          <p:nvPr/>
        </p:nvSpPr>
        <p:spPr>
          <a:xfrm>
            <a:off x="7552526" y="5249708"/>
            <a:ext cx="8114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Program </a:t>
            </a:r>
          </a:p>
          <a:p>
            <a:r>
              <a:rPr lang="cs-CZ" sz="1000" dirty="0"/>
              <a:t>cíleného</a:t>
            </a:r>
          </a:p>
          <a:p>
            <a:r>
              <a:rPr lang="cs-CZ" sz="1000" dirty="0"/>
              <a:t>marketingu</a:t>
            </a:r>
          </a:p>
        </p:txBody>
      </p:sp>
      <p:sp>
        <p:nvSpPr>
          <p:cNvPr id="70" name="TextovéPole 69"/>
          <p:cNvSpPr txBox="1"/>
          <p:nvPr/>
        </p:nvSpPr>
        <p:spPr>
          <a:xfrm>
            <a:off x="7591799" y="4649221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Podpora</a:t>
            </a:r>
          </a:p>
          <a:p>
            <a:r>
              <a:rPr lang="cs-CZ" sz="1000" dirty="0"/>
              <a:t>   image</a:t>
            </a:r>
          </a:p>
        </p:txBody>
      </p:sp>
      <p:sp>
        <p:nvSpPr>
          <p:cNvPr id="71" name="TextovéPole 70"/>
          <p:cNvSpPr txBox="1"/>
          <p:nvPr/>
        </p:nvSpPr>
        <p:spPr>
          <a:xfrm>
            <a:off x="7641998" y="3864034"/>
            <a:ext cx="59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  Akční </a:t>
            </a:r>
          </a:p>
          <a:p>
            <a:r>
              <a:rPr lang="cs-CZ" sz="1000" dirty="0"/>
              <a:t>prodeje</a:t>
            </a:r>
          </a:p>
        </p:txBody>
      </p:sp>
      <p:sp>
        <p:nvSpPr>
          <p:cNvPr id="72" name="Obdélník 71"/>
          <p:cNvSpPr/>
          <p:nvPr/>
        </p:nvSpPr>
        <p:spPr>
          <a:xfrm>
            <a:off x="892353" y="2915302"/>
            <a:ext cx="1584176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/>
              <a:t> Poskytnutá hodnota</a:t>
            </a:r>
          </a:p>
        </p:txBody>
      </p:sp>
      <p:sp>
        <p:nvSpPr>
          <p:cNvPr id="73" name="Obdélník 72"/>
          <p:cNvSpPr/>
          <p:nvPr/>
        </p:nvSpPr>
        <p:spPr>
          <a:xfrm>
            <a:off x="2713409" y="2915302"/>
            <a:ext cx="1584176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/>
              <a:t>Lepší vztahy</a:t>
            </a:r>
          </a:p>
        </p:txBody>
      </p:sp>
      <p:cxnSp>
        <p:nvCxnSpPr>
          <p:cNvPr id="74" name="Přímá spojnice 73"/>
          <p:cNvCxnSpPr/>
          <p:nvPr/>
        </p:nvCxnSpPr>
        <p:spPr>
          <a:xfrm>
            <a:off x="933295" y="3645024"/>
            <a:ext cx="336429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75"/>
          <p:cNvCxnSpPr/>
          <p:nvPr/>
        </p:nvCxnSpPr>
        <p:spPr>
          <a:xfrm>
            <a:off x="834162" y="2684470"/>
            <a:ext cx="336429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bdélník 76"/>
          <p:cNvSpPr/>
          <p:nvPr/>
        </p:nvSpPr>
        <p:spPr>
          <a:xfrm>
            <a:off x="892353" y="2060848"/>
            <a:ext cx="1584176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/>
              <a:t> </a:t>
            </a:r>
            <a:r>
              <a:rPr lang="cs-CZ" sz="1000" b="1" dirty="0">
                <a:solidFill>
                  <a:schemeClr val="tx1"/>
                </a:solidFill>
              </a:rPr>
              <a:t>Růst prodeje</a:t>
            </a:r>
          </a:p>
        </p:txBody>
      </p:sp>
      <p:sp>
        <p:nvSpPr>
          <p:cNvPr id="78" name="Obdélník 77"/>
          <p:cNvSpPr/>
          <p:nvPr/>
        </p:nvSpPr>
        <p:spPr>
          <a:xfrm>
            <a:off x="2713409" y="2060848"/>
            <a:ext cx="1584176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/>
              <a:t> </a:t>
            </a:r>
            <a:r>
              <a:rPr lang="cs-CZ" sz="1000" b="1" dirty="0">
                <a:solidFill>
                  <a:schemeClr val="tx1"/>
                </a:solidFill>
              </a:rPr>
              <a:t>Růst marží</a:t>
            </a:r>
          </a:p>
        </p:txBody>
      </p:sp>
      <p:sp>
        <p:nvSpPr>
          <p:cNvPr id="79" name="Obdélník 78"/>
          <p:cNvSpPr/>
          <p:nvPr/>
        </p:nvSpPr>
        <p:spPr>
          <a:xfrm>
            <a:off x="1979712" y="1431379"/>
            <a:ext cx="1584176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>
                <a:solidFill>
                  <a:schemeClr val="tx1"/>
                </a:solidFill>
              </a:rPr>
              <a:t>Spokojení akcionáři</a:t>
            </a:r>
          </a:p>
        </p:txBody>
      </p:sp>
      <p:cxnSp>
        <p:nvCxnSpPr>
          <p:cNvPr id="81" name="Přímá spojnice se šipkou 80"/>
          <p:cNvCxnSpPr/>
          <p:nvPr/>
        </p:nvCxnSpPr>
        <p:spPr>
          <a:xfrm flipV="1">
            <a:off x="2339752" y="1791419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se šipkou 81"/>
          <p:cNvCxnSpPr/>
          <p:nvPr/>
        </p:nvCxnSpPr>
        <p:spPr>
          <a:xfrm flipV="1">
            <a:off x="2843808" y="1799803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Přímá spojnice se šipkou 82"/>
          <p:cNvCxnSpPr/>
          <p:nvPr/>
        </p:nvCxnSpPr>
        <p:spPr>
          <a:xfrm flipH="1" flipV="1">
            <a:off x="2317122" y="2468565"/>
            <a:ext cx="216024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nice se šipkou 83"/>
          <p:cNvCxnSpPr/>
          <p:nvPr/>
        </p:nvCxnSpPr>
        <p:spPr>
          <a:xfrm flipV="1">
            <a:off x="2677734" y="2432561"/>
            <a:ext cx="1794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50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cs-CZ" altLang="cs-CZ" sz="2400" dirty="0"/>
              <a:t>Tabulka jako podklad pro konstrukci grafu JSS (FRT</a:t>
            </a:r>
            <a:r>
              <a:rPr lang="cs-CZ" altLang="cs-CZ" sz="2400" dirty="0">
                <a:sym typeface="Wingdings" panose="05000000000000000000" pitchFamily="2" charset="2"/>
              </a:rPr>
              <a:t>BSC)</a:t>
            </a:r>
            <a:r>
              <a:rPr lang="cs-CZ" altLang="cs-CZ" sz="2400" dirty="0"/>
              <a:t/>
            </a:r>
            <a:br>
              <a:rPr lang="cs-CZ" altLang="cs-CZ" sz="2400" dirty="0"/>
            </a:br>
            <a:r>
              <a:rPr lang="cs-CZ" altLang="cs-CZ" sz="2400" dirty="0"/>
              <a:t>a eliminaci nepotřebných aktivit</a:t>
            </a:r>
            <a:br>
              <a:rPr lang="cs-CZ" altLang="cs-CZ" sz="2400" dirty="0"/>
            </a:br>
            <a:r>
              <a:rPr lang="cs-CZ" altLang="cs-CZ" sz="2400" dirty="0"/>
              <a:t>(obdoba postupu </a:t>
            </a:r>
            <a:r>
              <a:rPr lang="cs-CZ" altLang="cs-CZ" sz="2400"/>
              <a:t>při zavádění </a:t>
            </a:r>
            <a:r>
              <a:rPr lang="cs-CZ" altLang="cs-CZ" sz="2400" b="1" dirty="0"/>
              <a:t>štíhlé výro</a:t>
            </a:r>
            <a:r>
              <a:rPr lang="cs-CZ" altLang="cs-CZ" sz="2400" dirty="0"/>
              <a:t>by) </a:t>
            </a:r>
          </a:p>
        </p:txBody>
      </p:sp>
      <p:pic>
        <p:nvPicPr>
          <p:cNvPr id="27651" name="Picture 5" descr="JSELIT">
            <a:hlinkClick r:id="rId2" action="ppaction://hlinksldjump" highlightClick="1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412776"/>
            <a:ext cx="8064500" cy="43910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74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200" dirty="0"/>
              <a:t>Výsledný graf po aplikaci JSS (strategická mapa)</a:t>
            </a:r>
            <a:br>
              <a:rPr lang="cs-CZ" altLang="cs-CZ" sz="3200" dirty="0"/>
            </a:br>
            <a:r>
              <a:rPr lang="cs-CZ" altLang="cs-CZ" sz="3200" dirty="0"/>
              <a:t>(transpozice strategických cílů -&gt;BSC vrstev)</a:t>
            </a:r>
          </a:p>
        </p:txBody>
      </p:sp>
      <p:grpSp>
        <p:nvGrpSpPr>
          <p:cNvPr id="28675" name="Group 5"/>
          <p:cNvGrpSpPr>
            <a:grpSpLocks noChangeAspect="1"/>
          </p:cNvGrpSpPr>
          <p:nvPr/>
        </p:nvGrpSpPr>
        <p:grpSpPr bwMode="auto">
          <a:xfrm>
            <a:off x="611560" y="1772816"/>
            <a:ext cx="7746028" cy="4853557"/>
            <a:chOff x="1746" y="1253"/>
            <a:chExt cx="3856" cy="2948"/>
          </a:xfrm>
        </p:grpSpPr>
        <p:pic>
          <p:nvPicPr>
            <p:cNvPr id="28676" name="Picture 6" descr="bluebeve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hidden">
            <a:xfrm>
              <a:off x="1746" y="1253"/>
              <a:ext cx="3856" cy="2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7" name="Picture 7" descr="JSMART"/>
            <p:cNvPicPr>
              <a:picLocks noChangeAspect="1" noChangeArrowheads="1"/>
            </p:cNvPicPr>
            <p:nvPr/>
          </p:nvPicPr>
          <p:blipFill>
            <a:blip r:embed="rId3">
              <a:lum bright="-6000" contras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1321"/>
              <a:ext cx="3765" cy="2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ovéPole 1"/>
          <p:cNvSpPr txBox="1"/>
          <p:nvPr/>
        </p:nvSpPr>
        <p:spPr>
          <a:xfrm>
            <a:off x="3191942" y="1360316"/>
            <a:ext cx="2760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>
                <a:solidFill>
                  <a:srgbClr val="FF0000"/>
                </a:solidFill>
              </a:rPr>
              <a:t>Klíčová obrazovka pro Úlohu 2</a:t>
            </a:r>
          </a:p>
        </p:txBody>
      </p:sp>
    </p:spTree>
    <p:extLst>
      <p:ext uri="{BB962C8B-B14F-4D97-AF65-F5344CB8AC3E}">
        <p14:creationId xmlns:p14="http://schemas.microsoft.com/office/powerpoint/2010/main" val="339771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CCF92-12C4-46CD-80BD-7B0E4E7D7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Strategická  mapa 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4401DCC-222D-4BC2-8C24-E9CBC15B38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Standardní BSC oblasti</a:t>
            </a:r>
          </a:p>
          <a:p>
            <a:pPr lvl="1"/>
            <a:r>
              <a:rPr lang="cs-CZ" dirty="0"/>
              <a:t>Finanční</a:t>
            </a:r>
          </a:p>
          <a:p>
            <a:pPr lvl="1"/>
            <a:r>
              <a:rPr lang="cs-CZ" dirty="0"/>
              <a:t>Zákaznická</a:t>
            </a:r>
          </a:p>
          <a:p>
            <a:pPr lvl="1"/>
            <a:r>
              <a:rPr lang="cs-CZ" dirty="0"/>
              <a:t>Procesní</a:t>
            </a:r>
          </a:p>
          <a:p>
            <a:pPr lvl="1"/>
            <a:r>
              <a:rPr lang="cs-CZ" dirty="0"/>
              <a:t>Učení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E5E3D6A-3B83-4BC5-A34A-86EBA2CED4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Varianta BSC (Úloha 2)</a:t>
            </a:r>
          </a:p>
          <a:p>
            <a:pPr lvl="1"/>
            <a:r>
              <a:rPr lang="cs-CZ" dirty="0"/>
              <a:t>Kvalita výuky</a:t>
            </a:r>
          </a:p>
          <a:p>
            <a:pPr lvl="1"/>
            <a:r>
              <a:rPr lang="cs-CZ" dirty="0"/>
              <a:t>Studenti </a:t>
            </a:r>
          </a:p>
          <a:p>
            <a:pPr lvl="1"/>
            <a:r>
              <a:rPr lang="cs-CZ" dirty="0"/>
              <a:t>Způsoby využívání  nástrojů a metod</a:t>
            </a:r>
          </a:p>
          <a:p>
            <a:pPr lvl="1"/>
            <a:r>
              <a:rPr lang="cs-CZ" dirty="0"/>
              <a:t>Nástroje, metody, učitelé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273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colorTemperature colorTemp="2375"/>
                    </a14:imgEffect>
                    <a14:imgEffect>
                      <a14:saturation sat="235000"/>
                    </a14:imgEffect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22" y="1376499"/>
            <a:ext cx="7844120" cy="5249024"/>
          </a:xfrm>
          <a:prstGeom prst="rect">
            <a:avLst/>
          </a:prstGeom>
          <a:noFill/>
          <a:ln>
            <a:noFill/>
          </a:ln>
          <a:effectLst>
            <a:glow rad="1295400">
              <a:schemeClr val="accent1">
                <a:alpha val="20000"/>
              </a:schemeClr>
            </a:glow>
            <a:outerShdw blurRad="50800" dist="50800" dir="5400000" algn="ctr" rotWithShape="0">
              <a:srgbClr val="000000">
                <a:alpha val="7000"/>
              </a:srgbClr>
            </a:outerShdw>
            <a:reflection stA="12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b="1" dirty="0"/>
              <a:t>Balanced Scorecard and continuum of value</a:t>
            </a:r>
            <a:r>
              <a:rPr lang="cs-CZ" sz="2800" b="1" dirty="0"/>
              <a:t> (1st part)</a:t>
            </a:r>
            <a:endParaRPr lang="en-ZA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7491" y="1426686"/>
            <a:ext cx="8229600" cy="4525963"/>
          </a:xfrm>
        </p:spPr>
        <p:txBody>
          <a:bodyPr>
            <a:normAutofit/>
          </a:bodyPr>
          <a:lstStyle/>
          <a:p>
            <a:r>
              <a:rPr lang="en-ZA" sz="1600" dirty="0"/>
              <a:t>Balanced Scorecard is a step in the continuum describing value </a:t>
            </a:r>
            <a:endParaRPr lang="cs-CZ" sz="1600" dirty="0"/>
          </a:p>
          <a:p>
            <a:pPr marL="0" indent="0">
              <a:buNone/>
            </a:pPr>
            <a:r>
              <a:rPr lang="cs-CZ" sz="1600" dirty="0"/>
              <a:t>         </a:t>
            </a:r>
            <a:r>
              <a:rPr lang="en-ZA" sz="1600" dirty="0"/>
              <a:t>and how the value is created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627784" y="2276872"/>
            <a:ext cx="416983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/>
              <a:t>Mission</a:t>
            </a:r>
            <a:r>
              <a:rPr lang="en-ZA" dirty="0"/>
              <a:t> – why we exist</a:t>
            </a:r>
            <a:r>
              <a:rPr lang="cs-CZ" b="1" dirty="0"/>
              <a:t>= </a:t>
            </a:r>
            <a:r>
              <a:rPr lang="cs-CZ" sz="1200" b="1" dirty="0"/>
              <a:t>proč existujeme</a:t>
            </a:r>
            <a:endParaRPr lang="en-ZA" sz="1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25138" y="2798604"/>
            <a:ext cx="416983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/>
              <a:t>Values</a:t>
            </a:r>
            <a:r>
              <a:rPr lang="en-ZA" dirty="0"/>
              <a:t> – what is important to us</a:t>
            </a:r>
            <a:r>
              <a:rPr lang="cs-CZ" dirty="0"/>
              <a:t>- </a:t>
            </a:r>
            <a:r>
              <a:rPr lang="cs-CZ" sz="1200" b="1" dirty="0"/>
              <a:t>co je důležité</a:t>
            </a:r>
            <a:endParaRPr lang="en-ZA" sz="12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2640585" y="3320336"/>
            <a:ext cx="416366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Vision</a:t>
            </a:r>
            <a:r>
              <a:rPr lang="en-US" dirty="0"/>
              <a:t> – what we want t</a:t>
            </a:r>
            <a:r>
              <a:rPr lang="cs-CZ" dirty="0"/>
              <a:t>o</a:t>
            </a:r>
            <a:r>
              <a:rPr lang="en-US" dirty="0"/>
              <a:t> be</a:t>
            </a:r>
            <a:r>
              <a:rPr lang="cs-CZ" dirty="0"/>
              <a:t>- </a:t>
            </a:r>
            <a:r>
              <a:rPr lang="cs-CZ" sz="1200" b="1" dirty="0"/>
              <a:t>kam jdeme</a:t>
            </a:r>
            <a:endParaRPr lang="en-US" sz="12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2682714" y="3832239"/>
            <a:ext cx="415049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/>
              <a:t>Strategy</a:t>
            </a:r>
            <a:r>
              <a:rPr lang="en-ZA" dirty="0"/>
              <a:t> – our game plan </a:t>
            </a:r>
            <a:r>
              <a:rPr lang="cs-CZ" dirty="0"/>
              <a:t>– </a:t>
            </a:r>
            <a:r>
              <a:rPr lang="cs-CZ" sz="1200" b="1" dirty="0"/>
              <a:t>strategie postupu</a:t>
            </a:r>
            <a:endParaRPr lang="en-ZA" sz="12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2666916" y="4375740"/>
            <a:ext cx="41373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/>
              <a:t>Strategy map </a:t>
            </a:r>
            <a:r>
              <a:rPr lang="cs-CZ" dirty="0"/>
              <a:t>– </a:t>
            </a:r>
            <a:r>
              <a:rPr lang="en-ZA" dirty="0"/>
              <a:t>translate to strategy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666916" y="4907327"/>
            <a:ext cx="41373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/>
              <a:t>Balanced scorecard </a:t>
            </a:r>
            <a:r>
              <a:rPr lang="cs-CZ" dirty="0"/>
              <a:t>– </a:t>
            </a:r>
            <a:r>
              <a:rPr lang="en-ZA" dirty="0"/>
              <a:t>measure and focus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16" y="2164353"/>
            <a:ext cx="1029049" cy="59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737145"/>
            <a:ext cx="889282" cy="49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16" y="3318336"/>
            <a:ext cx="1067479" cy="36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044" y="3772573"/>
            <a:ext cx="1092356" cy="45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77" y="4001011"/>
            <a:ext cx="1435888" cy="127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prava 9"/>
          <p:cNvSpPr/>
          <p:nvPr/>
        </p:nvSpPr>
        <p:spPr>
          <a:xfrm>
            <a:off x="7020272" y="4797152"/>
            <a:ext cx="1656184" cy="4795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/>
              <a:t>See</a:t>
            </a:r>
            <a:r>
              <a:rPr lang="cs-CZ" sz="1600" dirty="0"/>
              <a:t> </a:t>
            </a:r>
            <a:r>
              <a:rPr lang="cs-CZ" sz="1600" dirty="0" err="1"/>
              <a:t>next</a:t>
            </a:r>
            <a:r>
              <a:rPr lang="cs-CZ" sz="1600" dirty="0"/>
              <a:t> show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763688" y="5805264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900" b="1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820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CCF92-12C4-46CD-80BD-7B0E4E7D7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Strategická  mapa II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4401DCC-222D-4BC2-8C24-E9CBC15B38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972815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 </a:t>
            </a:r>
            <a:r>
              <a:rPr lang="cs-CZ" sz="1900" b="1" dirty="0"/>
              <a:t>Varianta BSC (Úloha 2)</a:t>
            </a:r>
          </a:p>
          <a:p>
            <a:pPr lvl="1"/>
            <a:r>
              <a:rPr lang="cs-CZ" sz="1900" b="1" dirty="0">
                <a:solidFill>
                  <a:srgbClr val="0070C0"/>
                </a:solidFill>
              </a:rPr>
              <a:t>Kvalita výuky</a:t>
            </a:r>
          </a:p>
          <a:p>
            <a:pPr lvl="1"/>
            <a:r>
              <a:rPr lang="cs-CZ" sz="1900" dirty="0">
                <a:solidFill>
                  <a:srgbClr val="00B050"/>
                </a:solidFill>
              </a:rPr>
              <a:t>Studenti </a:t>
            </a:r>
          </a:p>
          <a:p>
            <a:pPr lvl="1"/>
            <a:r>
              <a:rPr lang="cs-CZ" sz="1900" dirty="0">
                <a:solidFill>
                  <a:srgbClr val="FF0000"/>
                </a:solidFill>
              </a:rPr>
              <a:t>Způsoby využívání  nástrojů a metod</a:t>
            </a:r>
          </a:p>
          <a:p>
            <a:pPr lvl="1"/>
            <a:r>
              <a:rPr lang="cs-CZ" sz="1900" b="1" dirty="0">
                <a:solidFill>
                  <a:srgbClr val="7030A0"/>
                </a:solidFill>
              </a:rPr>
              <a:t>Nástroje, metody, učitelé </a:t>
            </a:r>
          </a:p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E5E3D6A-3B83-4BC5-A34A-86EBA2CED4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Varianta BSC (Úloha 2)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Výsledky </a:t>
            </a:r>
            <a:r>
              <a:rPr lang="cs-CZ" dirty="0" smtClean="0">
                <a:solidFill>
                  <a:srgbClr val="0070C0"/>
                </a:solidFill>
              </a:rPr>
              <a:t>testů-kvalita výuky</a:t>
            </a:r>
            <a:endParaRPr lang="cs-CZ" dirty="0">
              <a:solidFill>
                <a:srgbClr val="0070C0"/>
              </a:solidFill>
            </a:endParaRPr>
          </a:p>
          <a:p>
            <a:pPr lvl="2"/>
            <a:r>
              <a:rPr lang="cs-CZ" dirty="0"/>
              <a:t>dobé výsledky</a:t>
            </a:r>
          </a:p>
          <a:p>
            <a:pPr lvl="2"/>
            <a:r>
              <a:rPr lang="cs-CZ" dirty="0"/>
              <a:t> práce </a:t>
            </a:r>
          </a:p>
          <a:p>
            <a:pPr lvl="1"/>
            <a:r>
              <a:rPr lang="cs-CZ" dirty="0">
                <a:solidFill>
                  <a:srgbClr val="00B050"/>
                </a:solidFill>
              </a:rPr>
              <a:t>Studenti </a:t>
            </a:r>
          </a:p>
          <a:p>
            <a:pPr lvl="2"/>
            <a:r>
              <a:rPr lang="cs-CZ" dirty="0"/>
              <a:t>akceptují pravidla </a:t>
            </a:r>
          </a:p>
          <a:p>
            <a:pPr lvl="2"/>
            <a:r>
              <a:rPr lang="cs-CZ" dirty="0"/>
              <a:t>dobrá informovanost</a:t>
            </a:r>
          </a:p>
          <a:p>
            <a:pPr lvl="2"/>
            <a:r>
              <a:rPr lang="cs-CZ" dirty="0"/>
              <a:t>kvalitní studijní materiály</a:t>
            </a:r>
          </a:p>
          <a:p>
            <a:pPr lvl="2"/>
            <a:r>
              <a:rPr lang="cs-CZ" dirty="0"/>
              <a:t>rychlá reakce na požadavky   </a:t>
            </a:r>
          </a:p>
          <a:p>
            <a:pPr lvl="2"/>
            <a:r>
              <a:rPr lang="cs-CZ" dirty="0"/>
              <a:t>plánování zkušebních termínů </a:t>
            </a:r>
          </a:p>
          <a:p>
            <a:pPr lvl="2"/>
            <a:r>
              <a:rPr lang="cs-CZ" dirty="0"/>
              <a:t>transparentní  pravidla 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Způsoby využívání </a:t>
            </a:r>
          </a:p>
          <a:p>
            <a:pPr lvl="2"/>
            <a:r>
              <a:rPr lang="cs-CZ" dirty="0"/>
              <a:t>plány on-line přednášek</a:t>
            </a:r>
          </a:p>
          <a:p>
            <a:pPr lvl="2"/>
            <a:r>
              <a:rPr lang="cs-CZ" dirty="0"/>
              <a:t>kvalitní studijní </a:t>
            </a:r>
            <a:r>
              <a:rPr lang="cs-CZ" dirty="0" smtClean="0"/>
              <a:t>materiály</a:t>
            </a:r>
            <a:endParaRPr lang="cs-CZ" dirty="0"/>
          </a:p>
          <a:p>
            <a:pPr lvl="2"/>
            <a:r>
              <a:rPr lang="cs-CZ" dirty="0"/>
              <a:t>Interaktivní osnovy</a:t>
            </a:r>
          </a:p>
          <a:p>
            <a:pPr lvl="1"/>
            <a:r>
              <a:rPr lang="cs-CZ" dirty="0">
                <a:solidFill>
                  <a:srgbClr val="7030A0"/>
                </a:solidFill>
              </a:rPr>
              <a:t>SW </a:t>
            </a:r>
            <a:r>
              <a:rPr lang="cs-CZ" dirty="0" smtClean="0">
                <a:solidFill>
                  <a:srgbClr val="7030A0"/>
                </a:solidFill>
              </a:rPr>
              <a:t>nástroje, metody, učitelé</a:t>
            </a:r>
            <a:endParaRPr lang="cs-CZ" dirty="0">
              <a:solidFill>
                <a:srgbClr val="7030A0"/>
              </a:solidFill>
            </a:endParaRPr>
          </a:p>
          <a:p>
            <a:pPr lvl="3"/>
            <a:r>
              <a:rPr lang="cs-CZ" dirty="0"/>
              <a:t>CISCO</a:t>
            </a:r>
          </a:p>
          <a:p>
            <a:pPr lvl="3"/>
            <a:r>
              <a:rPr lang="cs-CZ" dirty="0"/>
              <a:t>Adobe-</a:t>
            </a:r>
            <a:r>
              <a:rPr lang="cs-CZ" dirty="0" err="1"/>
              <a:t>Connect</a:t>
            </a:r>
            <a:endParaRPr lang="cs-CZ" dirty="0"/>
          </a:p>
          <a:p>
            <a:pPr lvl="3"/>
            <a:r>
              <a:rPr lang="cs-CZ" dirty="0"/>
              <a:t>SKYPE</a:t>
            </a:r>
          </a:p>
          <a:p>
            <a:pPr lvl="3"/>
            <a:r>
              <a:rPr lang="cs-CZ" dirty="0"/>
              <a:t>MS </a:t>
            </a:r>
            <a:r>
              <a:rPr lang="cs-CZ" dirty="0" err="1"/>
              <a:t>Teams</a:t>
            </a:r>
            <a:endParaRPr lang="cs-CZ" dirty="0"/>
          </a:p>
          <a:p>
            <a:pPr lvl="3"/>
            <a:r>
              <a:rPr lang="cs-CZ" dirty="0"/>
              <a:t>Zoom </a:t>
            </a:r>
            <a:r>
              <a:rPr lang="cs-CZ" dirty="0" smtClean="0"/>
              <a:t>meeting</a:t>
            </a:r>
          </a:p>
          <a:p>
            <a:pPr lvl="3"/>
            <a:r>
              <a:rPr lang="cs-CZ" dirty="0" smtClean="0"/>
              <a:t>Učitelé (lidský kapitál)</a:t>
            </a:r>
            <a:endParaRPr lang="cs-CZ" dirty="0"/>
          </a:p>
          <a:p>
            <a:pPr marL="914400" lvl="2" indent="0">
              <a:buNone/>
            </a:pPr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36494AA-3A1A-4304-A0CD-CD54CB1C56AB}"/>
              </a:ext>
            </a:extLst>
          </p:cNvPr>
          <p:cNvSpPr/>
          <p:nvPr/>
        </p:nvSpPr>
        <p:spPr>
          <a:xfrm>
            <a:off x="899592" y="2877570"/>
            <a:ext cx="3456384" cy="695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B18AB9E-B4FF-4469-8270-5F50089ECFF8}"/>
              </a:ext>
            </a:extLst>
          </p:cNvPr>
          <p:cNvSpPr/>
          <p:nvPr/>
        </p:nvSpPr>
        <p:spPr>
          <a:xfrm>
            <a:off x="899592" y="3747936"/>
            <a:ext cx="3456384" cy="76118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47818322-21B0-489F-8713-A96C44651624}"/>
              </a:ext>
            </a:extLst>
          </p:cNvPr>
          <p:cNvSpPr/>
          <p:nvPr/>
        </p:nvSpPr>
        <p:spPr>
          <a:xfrm>
            <a:off x="899592" y="4718320"/>
            <a:ext cx="3456384" cy="6548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5A7CB6C6-4AC4-43B5-B1E3-9E037AABCDC7}"/>
              </a:ext>
            </a:extLst>
          </p:cNvPr>
          <p:cNvSpPr/>
          <p:nvPr/>
        </p:nvSpPr>
        <p:spPr>
          <a:xfrm>
            <a:off x="908084" y="5582416"/>
            <a:ext cx="3456383" cy="76118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2F0A1699-A602-448D-A8A4-BC3F15056B64}"/>
              </a:ext>
            </a:extLst>
          </p:cNvPr>
          <p:cNvSpPr/>
          <p:nvPr/>
        </p:nvSpPr>
        <p:spPr>
          <a:xfrm>
            <a:off x="1547664" y="5838561"/>
            <a:ext cx="1584176" cy="2876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>
                <a:solidFill>
                  <a:schemeClr val="tx1"/>
                </a:solidFill>
              </a:rPr>
              <a:t>Interativní</a:t>
            </a:r>
            <a:r>
              <a:rPr lang="cs-CZ" sz="1400" dirty="0">
                <a:solidFill>
                  <a:schemeClr val="tx1"/>
                </a:solidFill>
              </a:rPr>
              <a:t> osnova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F3531EDD-C598-4F73-AAE3-8F5A876E21E0}"/>
              </a:ext>
            </a:extLst>
          </p:cNvPr>
          <p:cNvSpPr/>
          <p:nvPr/>
        </p:nvSpPr>
        <p:spPr>
          <a:xfrm>
            <a:off x="1331640" y="4901967"/>
            <a:ext cx="2808312" cy="2876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50" dirty="0">
                <a:solidFill>
                  <a:schemeClr val="tx1"/>
                </a:solidFill>
              </a:rPr>
              <a:t>Všechny materiály </a:t>
            </a:r>
            <a:r>
              <a:rPr lang="cs-CZ" sz="1050" dirty="0" smtClean="0">
                <a:solidFill>
                  <a:schemeClr val="tx1"/>
                </a:solidFill>
              </a:rPr>
              <a:t>přehledně </a:t>
            </a:r>
            <a:r>
              <a:rPr lang="cs-CZ" sz="1050" dirty="0">
                <a:solidFill>
                  <a:schemeClr val="tx1"/>
                </a:solidFill>
              </a:rPr>
              <a:t>na jenom místě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128292F9-CF95-4FDE-8B7A-B152A8FCFBE8}"/>
              </a:ext>
            </a:extLst>
          </p:cNvPr>
          <p:cNvSpPr/>
          <p:nvPr/>
        </p:nvSpPr>
        <p:spPr>
          <a:xfrm>
            <a:off x="1232119" y="4021558"/>
            <a:ext cx="2808312" cy="3435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50" dirty="0">
                <a:solidFill>
                  <a:schemeClr val="tx1"/>
                </a:solidFill>
              </a:rPr>
              <a:t>Kvalitní informace  o učivu a úkolech</a:t>
            </a:r>
          </a:p>
          <a:p>
            <a:pPr algn="ctr"/>
            <a:r>
              <a:rPr lang="cs-CZ" sz="1050" dirty="0">
                <a:solidFill>
                  <a:schemeClr val="tx1"/>
                </a:solidFill>
              </a:rPr>
              <a:t>a jejich </a:t>
            </a:r>
            <a:r>
              <a:rPr lang="cs-CZ" sz="1050" dirty="0" smtClean="0">
                <a:solidFill>
                  <a:schemeClr val="tx1"/>
                </a:solidFill>
              </a:rPr>
              <a:t>rychlá </a:t>
            </a:r>
            <a:r>
              <a:rPr lang="cs-CZ" sz="1050" dirty="0">
                <a:solidFill>
                  <a:schemeClr val="tx1"/>
                </a:solidFill>
              </a:rPr>
              <a:t>dostupnost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2E1C48FD-CA2C-46CA-AD42-CC19371DEC3F}"/>
              </a:ext>
            </a:extLst>
          </p:cNvPr>
          <p:cNvSpPr/>
          <p:nvPr/>
        </p:nvSpPr>
        <p:spPr>
          <a:xfrm>
            <a:off x="1315053" y="2996952"/>
            <a:ext cx="2725377" cy="430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schemeClr val="tx1"/>
                </a:solidFill>
              </a:rPr>
              <a:t>Kvalitní výsledky zkoušek stojících na jasných otázkách a odevzdaných úkolech</a:t>
            </a:r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C118A732-30D5-4184-AFF3-AADBC063C6E0}"/>
              </a:ext>
            </a:extLst>
          </p:cNvPr>
          <p:cNvCxnSpPr>
            <a:stCxn id="4" idx="0"/>
          </p:cNvCxnSpPr>
          <p:nvPr/>
        </p:nvCxnSpPr>
        <p:spPr>
          <a:xfrm flipV="1">
            <a:off x="2339752" y="5189569"/>
            <a:ext cx="0" cy="6489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54236E97-FBB3-4C7D-AFDF-5A2AF720E56D}"/>
              </a:ext>
            </a:extLst>
          </p:cNvPr>
          <p:cNvCxnSpPr>
            <a:cxnSpLocks/>
          </p:cNvCxnSpPr>
          <p:nvPr/>
        </p:nvCxnSpPr>
        <p:spPr>
          <a:xfrm flipV="1">
            <a:off x="2339752" y="4365103"/>
            <a:ext cx="0" cy="5412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A5959DA1-9869-4B60-B84F-5A254F20E8DB}"/>
              </a:ext>
            </a:extLst>
          </p:cNvPr>
          <p:cNvCxnSpPr>
            <a:cxnSpLocks/>
          </p:cNvCxnSpPr>
          <p:nvPr/>
        </p:nvCxnSpPr>
        <p:spPr>
          <a:xfrm flipV="1">
            <a:off x="2339752" y="3427038"/>
            <a:ext cx="0" cy="5945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4533116C-42C5-4304-A260-8F8C2BE28A5D}"/>
              </a:ext>
            </a:extLst>
          </p:cNvPr>
          <p:cNvSpPr txBox="1"/>
          <p:nvPr/>
        </p:nvSpPr>
        <p:spPr>
          <a:xfrm>
            <a:off x="908084" y="6382308"/>
            <a:ext cx="4133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Inspirativní strategická mapa ze čtyřmi cíli.</a:t>
            </a:r>
          </a:p>
        </p:txBody>
      </p:sp>
      <p:cxnSp>
        <p:nvCxnSpPr>
          <p:cNvPr id="14" name="Přímá spojnice se šipkou 13"/>
          <p:cNvCxnSpPr/>
          <p:nvPr/>
        </p:nvCxnSpPr>
        <p:spPr>
          <a:xfrm flipH="1">
            <a:off x="4366526" y="1979875"/>
            <a:ext cx="841578" cy="1207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H="1">
            <a:off x="4357226" y="2572109"/>
            <a:ext cx="859312" cy="1585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H="1">
            <a:off x="4385677" y="3704663"/>
            <a:ext cx="838519" cy="1270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H="1">
            <a:off x="4402475" y="4465297"/>
            <a:ext cx="845110" cy="1320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58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6C2E34-ED37-46A6-8C17-92BEDE0AC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/>
              <a:t>Jak dosáhnout vybraných strategických cílů I.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B71FB3-08E6-4182-9354-F312186CBA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499176" cy="4525963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Popis překážek (CRT) – příklady UDE </a:t>
            </a:r>
          </a:p>
          <a:p>
            <a:pPr marL="0" indent="0">
              <a:buNone/>
            </a:pPr>
            <a:r>
              <a:rPr lang="cs-CZ" sz="1900" i="1" dirty="0"/>
              <a:t>       (</a:t>
            </a:r>
            <a:r>
              <a:rPr lang="cs-CZ" sz="1900" dirty="0"/>
              <a:t>náhodný výběr, který nemusí sloužit k vytvoření konkrétního CRT) </a:t>
            </a:r>
          </a:p>
          <a:p>
            <a:pPr marL="400050" lvl="1" indent="0">
              <a:buNone/>
            </a:pPr>
            <a:r>
              <a:rPr lang="cs-CZ" dirty="0"/>
              <a:t> - neznalost implementace SW nástrojů</a:t>
            </a:r>
          </a:p>
          <a:p>
            <a:pPr marL="400050" lvl="1" indent="0">
              <a:buNone/>
            </a:pPr>
            <a:r>
              <a:rPr lang="cs-CZ" dirty="0"/>
              <a:t> - složité ovládání </a:t>
            </a:r>
          </a:p>
          <a:p>
            <a:pPr marL="400050" lvl="1" indent="0">
              <a:buNone/>
            </a:pPr>
            <a:r>
              <a:rPr lang="cs-CZ" dirty="0"/>
              <a:t> - nutnost používat licence </a:t>
            </a:r>
          </a:p>
          <a:p>
            <a:pPr marL="400050" lvl="1" indent="0">
              <a:buNone/>
            </a:pPr>
            <a:r>
              <a:rPr lang="cs-CZ" dirty="0"/>
              <a:t> - nekvalitní připojení k síti </a:t>
            </a:r>
          </a:p>
          <a:p>
            <a:pPr marL="400050" lvl="1" indent="0">
              <a:buNone/>
            </a:pPr>
            <a:r>
              <a:rPr lang="cs-CZ" dirty="0"/>
              <a:t> - starší verze operačních systémů</a:t>
            </a:r>
          </a:p>
          <a:p>
            <a:pPr marL="400050" lvl="1" indent="0">
              <a:buNone/>
            </a:pPr>
            <a:r>
              <a:rPr lang="cs-CZ" dirty="0"/>
              <a:t> - nedostatek literárních  zdrojů </a:t>
            </a:r>
          </a:p>
          <a:p>
            <a:pPr marL="400050" lvl="1" indent="0">
              <a:buNone/>
            </a:pPr>
            <a:r>
              <a:rPr lang="cs-CZ" dirty="0"/>
              <a:t> - špatná informovanost o zkouškách a termínech</a:t>
            </a:r>
          </a:p>
          <a:p>
            <a:pPr marL="400050" lvl="1" indent="0">
              <a:buNone/>
            </a:pPr>
            <a:r>
              <a:rPr lang="cs-CZ" dirty="0"/>
              <a:t> - nesprávně strukturované materiály </a:t>
            </a:r>
          </a:p>
          <a:p>
            <a:pPr marL="400050" lvl="1" indent="0">
              <a:buNone/>
            </a:pPr>
            <a:r>
              <a:rPr lang="cs-CZ" dirty="0"/>
              <a:t> - špatně nastavené komunikační protokoly  (desítky obdobných     </a:t>
            </a:r>
            <a:r>
              <a:rPr lang="cs-CZ" dirty="0" smtClean="0"/>
              <a:t>dotazů </a:t>
            </a:r>
            <a:r>
              <a:rPr lang="cs-CZ" dirty="0"/>
              <a:t>podávaných e-mailem studenty jednomu vyučujícímu) </a:t>
            </a:r>
          </a:p>
          <a:p>
            <a:pPr marL="400050" lvl="1" indent="0">
              <a:buNone/>
            </a:pPr>
            <a:r>
              <a:rPr lang="cs-CZ" dirty="0"/>
              <a:t>     </a:t>
            </a:r>
          </a:p>
          <a:p>
            <a:pPr marL="400050" lvl="1" indent="0">
              <a:buNone/>
            </a:pPr>
            <a:endParaRPr lang="cs-CZ" dirty="0"/>
          </a:p>
          <a:p>
            <a:pPr marL="400050" lvl="1" indent="0">
              <a:buNone/>
            </a:pPr>
            <a:r>
              <a:rPr lang="cs-CZ" dirty="0"/>
              <a:t>      </a:t>
            </a:r>
          </a:p>
          <a:p>
            <a:pPr marL="400050" lvl="1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0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6C2E34-ED37-46A6-8C17-92BEDE0AC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/>
              <a:t>Jak dosáhnout vybraných strategických cílů I.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B71FB3-08E6-4182-9354-F312186CBA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3232" cy="4525963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Popis žádoucích efektů – příklady DE </a:t>
            </a:r>
          </a:p>
          <a:p>
            <a:pPr marL="0" indent="0">
              <a:buNone/>
            </a:pPr>
            <a:r>
              <a:rPr lang="cs-CZ" sz="1900" b="1" dirty="0">
                <a:solidFill>
                  <a:srgbClr val="FF0000"/>
                </a:solidFill>
              </a:rPr>
              <a:t>           (náhodný výběr, který nemusí sloužit k vytvoření konkrétního FRT) </a:t>
            </a:r>
          </a:p>
          <a:p>
            <a:pPr lvl="1" indent="-342900"/>
            <a:r>
              <a:rPr lang="cs-CZ" dirty="0"/>
              <a:t>SW nástroje jsou dostupné jak na straně studenstva tak  na  straně profesorského sboru  (SKYPE, MS Dynamics NAV, interaktivní osnova i  když jde o jednosměrné předávání informací) ) </a:t>
            </a:r>
          </a:p>
          <a:p>
            <a:pPr lvl="1" indent="-342900"/>
            <a:r>
              <a:rPr lang="cs-CZ" dirty="0"/>
              <a:t>rychlá reakce na požadavky studentů </a:t>
            </a:r>
          </a:p>
          <a:p>
            <a:pPr lvl="1" indent="-342900"/>
            <a:r>
              <a:rPr lang="cs-CZ" dirty="0"/>
              <a:t>synergie písemných zdrojů (Word, knihy, internet, PWP) </a:t>
            </a:r>
          </a:p>
          <a:p>
            <a:pPr lvl="1" indent="-342900"/>
            <a:r>
              <a:rPr lang="cs-CZ" dirty="0"/>
              <a:t>s  on-line přenáškami </a:t>
            </a:r>
          </a:p>
          <a:p>
            <a:pPr lvl="1" indent="-342900"/>
            <a:r>
              <a:rPr lang="cs-CZ" dirty="0"/>
              <a:t>kvalitní plánování </a:t>
            </a:r>
          </a:p>
          <a:p>
            <a:pPr lvl="1" indent="-342900"/>
            <a:r>
              <a:rPr lang="cs-CZ" dirty="0"/>
              <a:t>flexibilita obou stran (vyučující i studenti) </a:t>
            </a:r>
          </a:p>
          <a:p>
            <a:pPr lvl="1" indent="-342900"/>
            <a:r>
              <a:rPr lang="cs-CZ" dirty="0"/>
              <a:t>adaptabilita obou stran na nové podmínky </a:t>
            </a:r>
          </a:p>
          <a:p>
            <a:pPr lvl="1" indent="-342900"/>
            <a:r>
              <a:rPr lang="cs-CZ" dirty="0"/>
              <a:t>studijní dodávané včas a srozumitelnou formou</a:t>
            </a:r>
          </a:p>
          <a:p>
            <a:pPr lvl="1" indent="-342900"/>
            <a:r>
              <a:rPr lang="cs-CZ" dirty="0" smtClean="0"/>
              <a:t>transparentní </a:t>
            </a:r>
            <a:r>
              <a:rPr lang="cs-CZ" dirty="0"/>
              <a:t>předávání hodnocení  </a:t>
            </a:r>
          </a:p>
          <a:p>
            <a:pPr lvl="1" indent="-342900"/>
            <a:endParaRPr lang="cs-CZ" dirty="0"/>
          </a:p>
          <a:p>
            <a:pPr marL="400050" lvl="1" indent="0">
              <a:buNone/>
            </a:pPr>
            <a:r>
              <a:rPr lang="cs-CZ" dirty="0"/>
              <a:t>  </a:t>
            </a:r>
          </a:p>
          <a:p>
            <a:pPr marL="400050" lvl="1" indent="0">
              <a:buNone/>
            </a:pPr>
            <a:r>
              <a:rPr lang="cs-CZ" dirty="0"/>
              <a:t>     </a:t>
            </a:r>
          </a:p>
          <a:p>
            <a:pPr marL="400050" lvl="1" indent="0">
              <a:buNone/>
            </a:pPr>
            <a:endParaRPr lang="cs-CZ" dirty="0"/>
          </a:p>
          <a:p>
            <a:pPr marL="400050" lvl="1" indent="0">
              <a:buNone/>
            </a:pPr>
            <a:r>
              <a:rPr lang="cs-CZ" dirty="0"/>
              <a:t>      </a:t>
            </a:r>
          </a:p>
          <a:p>
            <a:pPr marL="400050" lvl="1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895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CCF92-12C4-46CD-80BD-7B0E4E7D7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Strategická  mapa a FRT </a:t>
            </a:r>
            <a:br>
              <a:rPr lang="cs-CZ" dirty="0"/>
            </a:br>
            <a:r>
              <a:rPr lang="cs-CZ" sz="3100" dirty="0">
                <a:solidFill>
                  <a:srgbClr val="FF0000"/>
                </a:solidFill>
              </a:rPr>
              <a:t>(jak dosáhnout stanoveného cíle)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E5E3D6A-3B83-4BC5-A34A-86EBA2CED4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Varianta BSC (Úloha 2)</a:t>
            </a:r>
          </a:p>
          <a:p>
            <a:pPr lvl="1"/>
            <a:r>
              <a:rPr lang="cs-CZ" dirty="0"/>
              <a:t>Výsledky </a:t>
            </a:r>
            <a:r>
              <a:rPr lang="cs-CZ" dirty="0" smtClean="0"/>
              <a:t>testů, kvalita výuky</a:t>
            </a:r>
            <a:endParaRPr lang="cs-CZ" dirty="0"/>
          </a:p>
          <a:p>
            <a:pPr lvl="2"/>
            <a:r>
              <a:rPr lang="cs-CZ" dirty="0"/>
              <a:t>dobé výsledky</a:t>
            </a:r>
          </a:p>
          <a:p>
            <a:pPr lvl="2"/>
            <a:r>
              <a:rPr lang="cs-CZ" dirty="0"/>
              <a:t> práce </a:t>
            </a:r>
          </a:p>
          <a:p>
            <a:pPr lvl="1"/>
            <a:r>
              <a:rPr lang="cs-CZ" dirty="0"/>
              <a:t>Studenti </a:t>
            </a:r>
          </a:p>
          <a:p>
            <a:pPr lvl="2"/>
            <a:r>
              <a:rPr lang="cs-CZ" dirty="0"/>
              <a:t>akceptují pravidla </a:t>
            </a:r>
          </a:p>
          <a:p>
            <a:pPr lvl="2"/>
            <a:r>
              <a:rPr lang="cs-CZ" b="1" i="1" dirty="0">
                <a:solidFill>
                  <a:srgbClr val="FF0000"/>
                </a:solidFill>
              </a:rPr>
              <a:t>dobrá informovanost   - FRT - 3 </a:t>
            </a:r>
          </a:p>
          <a:p>
            <a:pPr lvl="2"/>
            <a:r>
              <a:rPr lang="cs-CZ" dirty="0"/>
              <a:t>kvalitní studijní materiály</a:t>
            </a:r>
          </a:p>
          <a:p>
            <a:pPr lvl="2"/>
            <a:r>
              <a:rPr lang="cs-CZ" dirty="0"/>
              <a:t>rychlá reakce na požadavky   </a:t>
            </a:r>
          </a:p>
          <a:p>
            <a:pPr lvl="2"/>
            <a:r>
              <a:rPr lang="cs-CZ" dirty="0"/>
              <a:t>plánování zkušebních termínů </a:t>
            </a:r>
          </a:p>
          <a:p>
            <a:pPr lvl="2"/>
            <a:r>
              <a:rPr lang="cs-CZ" dirty="0"/>
              <a:t>transparentní  pravidla </a:t>
            </a:r>
          </a:p>
          <a:p>
            <a:pPr lvl="1"/>
            <a:r>
              <a:rPr lang="cs-CZ" dirty="0"/>
              <a:t>Způsoby využívání </a:t>
            </a:r>
          </a:p>
          <a:p>
            <a:pPr lvl="2"/>
            <a:r>
              <a:rPr lang="cs-CZ" dirty="0"/>
              <a:t>plány on-line přednášek</a:t>
            </a:r>
          </a:p>
          <a:p>
            <a:pPr lvl="2"/>
            <a:r>
              <a:rPr lang="cs-CZ" b="1" i="1" dirty="0">
                <a:solidFill>
                  <a:srgbClr val="FF0000"/>
                </a:solidFill>
              </a:rPr>
              <a:t>kvalitní studijní materiály – FRT 2</a:t>
            </a:r>
          </a:p>
          <a:p>
            <a:pPr lvl="2"/>
            <a:r>
              <a:rPr lang="cs-CZ" dirty="0"/>
              <a:t>Interaktivní osnovy</a:t>
            </a:r>
          </a:p>
          <a:p>
            <a:pPr lvl="1"/>
            <a:r>
              <a:rPr lang="cs-CZ" dirty="0"/>
              <a:t>SW nástroje</a:t>
            </a:r>
          </a:p>
          <a:p>
            <a:pPr lvl="3"/>
            <a:r>
              <a:rPr lang="cs-CZ" dirty="0"/>
              <a:t>CISCO</a:t>
            </a:r>
          </a:p>
          <a:p>
            <a:pPr lvl="3"/>
            <a:r>
              <a:rPr lang="cs-CZ" dirty="0"/>
              <a:t>Adobe-</a:t>
            </a:r>
            <a:r>
              <a:rPr lang="cs-CZ" dirty="0" err="1"/>
              <a:t>Connect</a:t>
            </a:r>
            <a:endParaRPr lang="cs-CZ" dirty="0"/>
          </a:p>
          <a:p>
            <a:pPr lvl="3"/>
            <a:r>
              <a:rPr lang="cs-CZ" dirty="0"/>
              <a:t>SKYPE</a:t>
            </a:r>
          </a:p>
          <a:p>
            <a:pPr lvl="3"/>
            <a:r>
              <a:rPr lang="cs-CZ" b="1" i="1" dirty="0">
                <a:solidFill>
                  <a:srgbClr val="FF0000"/>
                </a:solidFill>
              </a:rPr>
              <a:t>MS </a:t>
            </a:r>
            <a:r>
              <a:rPr lang="cs-CZ" b="1" i="1" dirty="0" err="1">
                <a:solidFill>
                  <a:srgbClr val="FF0000"/>
                </a:solidFill>
              </a:rPr>
              <a:t>Teams</a:t>
            </a:r>
            <a:r>
              <a:rPr lang="cs-CZ" b="1" i="1" dirty="0">
                <a:solidFill>
                  <a:srgbClr val="FF0000"/>
                </a:solidFill>
              </a:rPr>
              <a:t> – FRT 1</a:t>
            </a:r>
          </a:p>
          <a:p>
            <a:pPr lvl="3"/>
            <a:r>
              <a:rPr lang="cs-CZ" dirty="0"/>
              <a:t>Zoom meeting</a:t>
            </a:r>
          </a:p>
          <a:p>
            <a:pPr marL="914400" lvl="2" indent="0">
              <a:buNone/>
            </a:pPr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7FEE780-E1BE-4DF3-9768-6DA62E2017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Varianta BSC (Úloha 2)</a:t>
            </a:r>
          </a:p>
          <a:p>
            <a:pPr lvl="1"/>
            <a:r>
              <a:rPr lang="cs-CZ" dirty="0"/>
              <a:t>Výsledky </a:t>
            </a:r>
            <a:r>
              <a:rPr lang="cs-CZ" dirty="0" smtClean="0"/>
              <a:t>testů, kvalita výuky</a:t>
            </a:r>
            <a:endParaRPr lang="cs-CZ" dirty="0"/>
          </a:p>
          <a:p>
            <a:pPr lvl="2"/>
            <a:r>
              <a:rPr lang="cs-CZ" dirty="0"/>
              <a:t>dobé výsledky</a:t>
            </a:r>
          </a:p>
          <a:p>
            <a:pPr lvl="2"/>
            <a:r>
              <a:rPr lang="cs-CZ" dirty="0"/>
              <a:t> práce </a:t>
            </a:r>
          </a:p>
          <a:p>
            <a:pPr lvl="1"/>
            <a:r>
              <a:rPr lang="cs-CZ" dirty="0"/>
              <a:t>Studenti </a:t>
            </a:r>
          </a:p>
          <a:p>
            <a:pPr lvl="2"/>
            <a:r>
              <a:rPr lang="cs-CZ" dirty="0"/>
              <a:t>akceptují pravidla </a:t>
            </a:r>
          </a:p>
          <a:p>
            <a:pPr lvl="2"/>
            <a:r>
              <a:rPr lang="cs-CZ" dirty="0"/>
              <a:t>dobrá informovanost</a:t>
            </a:r>
          </a:p>
          <a:p>
            <a:pPr lvl="2"/>
            <a:r>
              <a:rPr lang="cs-CZ" dirty="0"/>
              <a:t>kvalitní studijní materiály</a:t>
            </a:r>
          </a:p>
          <a:p>
            <a:pPr lvl="2"/>
            <a:r>
              <a:rPr lang="cs-CZ" dirty="0"/>
              <a:t>rychlá reakce na požadavky   </a:t>
            </a:r>
          </a:p>
          <a:p>
            <a:pPr lvl="2"/>
            <a:r>
              <a:rPr lang="cs-CZ" dirty="0"/>
              <a:t>plánování zkušebních termínů </a:t>
            </a:r>
          </a:p>
          <a:p>
            <a:pPr lvl="2"/>
            <a:r>
              <a:rPr lang="cs-CZ" dirty="0"/>
              <a:t>transparentní  pravidla </a:t>
            </a:r>
          </a:p>
          <a:p>
            <a:pPr lvl="1"/>
            <a:r>
              <a:rPr lang="cs-CZ" dirty="0"/>
              <a:t>Způsoby využívání </a:t>
            </a:r>
          </a:p>
          <a:p>
            <a:pPr lvl="2"/>
            <a:r>
              <a:rPr lang="cs-CZ" dirty="0"/>
              <a:t>plány on-line přednášek</a:t>
            </a:r>
          </a:p>
          <a:p>
            <a:pPr lvl="2"/>
            <a:r>
              <a:rPr lang="cs-CZ" dirty="0"/>
              <a:t>kvalitní studijní </a:t>
            </a:r>
            <a:r>
              <a:rPr lang="cs-CZ" dirty="0" smtClean="0"/>
              <a:t>materiály</a:t>
            </a:r>
            <a:endParaRPr lang="cs-CZ" dirty="0"/>
          </a:p>
          <a:p>
            <a:pPr lvl="2"/>
            <a:r>
              <a:rPr lang="cs-CZ" dirty="0"/>
              <a:t>Interaktivní osnovy</a:t>
            </a:r>
          </a:p>
          <a:p>
            <a:pPr lvl="2"/>
            <a:r>
              <a:rPr lang="cs-CZ" dirty="0"/>
              <a:t>SW nástroje</a:t>
            </a:r>
          </a:p>
          <a:p>
            <a:pPr lvl="3"/>
            <a:r>
              <a:rPr lang="cs-CZ" dirty="0"/>
              <a:t>CISCO</a:t>
            </a:r>
          </a:p>
          <a:p>
            <a:pPr lvl="3"/>
            <a:r>
              <a:rPr lang="cs-CZ" dirty="0"/>
              <a:t>Adobe-</a:t>
            </a:r>
            <a:r>
              <a:rPr lang="cs-CZ" dirty="0" err="1"/>
              <a:t>Connect</a:t>
            </a:r>
            <a:endParaRPr lang="cs-CZ" dirty="0"/>
          </a:p>
          <a:p>
            <a:pPr lvl="3"/>
            <a:r>
              <a:rPr lang="cs-CZ" dirty="0"/>
              <a:t>SKYPE</a:t>
            </a:r>
          </a:p>
          <a:p>
            <a:pPr lvl="3"/>
            <a:r>
              <a:rPr lang="cs-CZ" dirty="0"/>
              <a:t>MS </a:t>
            </a:r>
            <a:r>
              <a:rPr lang="cs-CZ" dirty="0" err="1"/>
              <a:t>Teams</a:t>
            </a:r>
            <a:endParaRPr lang="cs-CZ" dirty="0"/>
          </a:p>
          <a:p>
            <a:pPr lvl="3"/>
            <a:r>
              <a:rPr lang="cs-CZ" dirty="0"/>
              <a:t>Zoom meeting</a:t>
            </a:r>
          </a:p>
          <a:p>
            <a:pPr marL="914400" lvl="2" indent="0">
              <a:buNone/>
            </a:pPr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AAF7C4A-783E-4F69-AEB2-7C41692EDB2C}"/>
              </a:ext>
            </a:extLst>
          </p:cNvPr>
          <p:cNvSpPr txBox="1"/>
          <p:nvPr/>
        </p:nvSpPr>
        <p:spPr>
          <a:xfrm>
            <a:off x="741246" y="5937031"/>
            <a:ext cx="7662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0070C0"/>
                </a:solidFill>
              </a:rPr>
              <a:t>Studenti s pro Úlohu 2 </a:t>
            </a:r>
            <a:r>
              <a:rPr lang="cs-CZ" sz="1400" b="1" dirty="0" smtClean="0">
                <a:solidFill>
                  <a:srgbClr val="0070C0"/>
                </a:solidFill>
              </a:rPr>
              <a:t>vyberou pouze jeden </a:t>
            </a:r>
            <a:r>
              <a:rPr lang="cs-CZ" sz="1400" b="1" dirty="0">
                <a:solidFill>
                  <a:srgbClr val="0070C0"/>
                </a:solidFill>
              </a:rPr>
              <a:t>FTR a jeden CRT, které budou  navázané</a:t>
            </a:r>
          </a:p>
          <a:p>
            <a:r>
              <a:rPr lang="cs-CZ" sz="1400" b="1" dirty="0" smtClean="0">
                <a:solidFill>
                  <a:srgbClr val="0070C0"/>
                </a:solidFill>
              </a:rPr>
              <a:t>na </a:t>
            </a:r>
            <a:r>
              <a:rPr lang="cs-CZ" sz="1400" b="1" dirty="0">
                <a:solidFill>
                  <a:srgbClr val="0070C0"/>
                </a:solidFill>
              </a:rPr>
              <a:t>jeden nebo </a:t>
            </a:r>
            <a:r>
              <a:rPr lang="cs-CZ" sz="1400" b="1" dirty="0" smtClean="0">
                <a:solidFill>
                  <a:srgbClr val="0070C0"/>
                </a:solidFill>
              </a:rPr>
              <a:t>možná i více </a:t>
            </a:r>
            <a:r>
              <a:rPr lang="cs-CZ" sz="1400" b="1" dirty="0">
                <a:solidFill>
                  <a:srgbClr val="0070C0"/>
                </a:solidFill>
              </a:rPr>
              <a:t>strategických </a:t>
            </a:r>
            <a:r>
              <a:rPr lang="cs-CZ" sz="1400" b="1" dirty="0" smtClean="0">
                <a:solidFill>
                  <a:srgbClr val="0070C0"/>
                </a:solidFill>
              </a:rPr>
              <a:t>cílů. Zde jsem uvedl pro inspiraci tři možnosti (FRT1-FT3)</a:t>
            </a:r>
            <a:r>
              <a:rPr lang="cs-CZ" b="1" dirty="0" smtClean="0">
                <a:solidFill>
                  <a:srgbClr val="0070C0"/>
                </a:solidFill>
              </a:rPr>
              <a:t>.   </a:t>
            </a:r>
            <a:endParaRPr lang="cs-CZ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17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Grafický nástin řešení (BSC-CRE-EC-FRT) </a:t>
            </a:r>
            <a:endParaRPr lang="cs-CZ" sz="3200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36494AA-3A1A-4304-A0CD-CD54CB1C56AB}"/>
              </a:ext>
            </a:extLst>
          </p:cNvPr>
          <p:cNvSpPr/>
          <p:nvPr/>
        </p:nvSpPr>
        <p:spPr>
          <a:xfrm>
            <a:off x="912334" y="2892256"/>
            <a:ext cx="3456384" cy="695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B18AB9E-B4FF-4469-8270-5F50089ECFF8}"/>
              </a:ext>
            </a:extLst>
          </p:cNvPr>
          <p:cNvSpPr/>
          <p:nvPr/>
        </p:nvSpPr>
        <p:spPr>
          <a:xfrm>
            <a:off x="899592" y="3747936"/>
            <a:ext cx="3456384" cy="76118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7818322-21B0-489F-8713-A96C44651624}"/>
              </a:ext>
            </a:extLst>
          </p:cNvPr>
          <p:cNvSpPr/>
          <p:nvPr/>
        </p:nvSpPr>
        <p:spPr>
          <a:xfrm>
            <a:off x="949896" y="4734871"/>
            <a:ext cx="3456384" cy="6548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A7CB6C6-4AC4-43B5-B1E3-9E037AABCDC7}"/>
              </a:ext>
            </a:extLst>
          </p:cNvPr>
          <p:cNvSpPr/>
          <p:nvPr/>
        </p:nvSpPr>
        <p:spPr>
          <a:xfrm>
            <a:off x="949896" y="5582416"/>
            <a:ext cx="3414571" cy="76118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331640" y="5805264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325508" y="4940392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131217" y="5804467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421480" y="4934220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1955627" y="4924935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2411760" y="5804467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3023205" y="3992651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2462064" y="3995086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1852464" y="3992651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2938574" y="4924935"/>
            <a:ext cx="408667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2462064" y="3153491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1847615" y="3131967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1848546" y="1630250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2063639" y="1537486"/>
            <a:ext cx="1313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= Strategický cíl</a:t>
            </a:r>
            <a:endParaRPr lang="cs-CZ" sz="1400" dirty="0"/>
          </a:p>
        </p:txBody>
      </p:sp>
      <p:cxnSp>
        <p:nvCxnSpPr>
          <p:cNvPr id="24" name="Přímá spojnice se šipkou 23"/>
          <p:cNvCxnSpPr/>
          <p:nvPr/>
        </p:nvCxnSpPr>
        <p:spPr>
          <a:xfrm flipV="1">
            <a:off x="1433520" y="5150244"/>
            <a:ext cx="0" cy="65422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V="1">
            <a:off x="2533102" y="5150244"/>
            <a:ext cx="0" cy="65422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V="1">
            <a:off x="3221288" y="5136267"/>
            <a:ext cx="0" cy="65422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 flipV="1">
            <a:off x="2492003" y="5140958"/>
            <a:ext cx="719457" cy="6495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>
            <a:endCxn id="12" idx="2"/>
          </p:cNvCxnSpPr>
          <p:nvPr/>
        </p:nvCxnSpPr>
        <p:spPr>
          <a:xfrm flipV="1">
            <a:off x="1471524" y="5140959"/>
            <a:ext cx="592115" cy="6495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 flipV="1">
            <a:off x="1433520" y="4208675"/>
            <a:ext cx="522107" cy="6993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 flipH="1" flipV="1">
            <a:off x="1979993" y="4222652"/>
            <a:ext cx="59697" cy="6853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V="1">
            <a:off x="2522863" y="4237116"/>
            <a:ext cx="47213" cy="7259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>
            <a:endCxn id="14" idx="2"/>
          </p:cNvCxnSpPr>
          <p:nvPr/>
        </p:nvCxnSpPr>
        <p:spPr>
          <a:xfrm flipH="1" flipV="1">
            <a:off x="3131217" y="4208675"/>
            <a:ext cx="80243" cy="6787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/>
          <p:cNvCxnSpPr>
            <a:stCxn id="17" idx="0"/>
          </p:cNvCxnSpPr>
          <p:nvPr/>
        </p:nvCxnSpPr>
        <p:spPr>
          <a:xfrm flipH="1" flipV="1">
            <a:off x="2624782" y="4222653"/>
            <a:ext cx="518126" cy="7022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se šipkou 44"/>
          <p:cNvCxnSpPr/>
          <p:nvPr/>
        </p:nvCxnSpPr>
        <p:spPr>
          <a:xfrm flipV="1">
            <a:off x="1955627" y="3359309"/>
            <a:ext cx="0" cy="59601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se šipkou 48"/>
          <p:cNvCxnSpPr/>
          <p:nvPr/>
        </p:nvCxnSpPr>
        <p:spPr>
          <a:xfrm flipV="1">
            <a:off x="2586910" y="3359309"/>
            <a:ext cx="0" cy="59601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se šipkou 50"/>
          <p:cNvCxnSpPr/>
          <p:nvPr/>
        </p:nvCxnSpPr>
        <p:spPr>
          <a:xfrm>
            <a:off x="3419872" y="5062319"/>
            <a:ext cx="1944216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bdélník 51"/>
          <p:cNvSpPr/>
          <p:nvPr/>
        </p:nvSpPr>
        <p:spPr>
          <a:xfrm>
            <a:off x="5815274" y="5281754"/>
            <a:ext cx="340902" cy="3006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x</a:t>
            </a:r>
            <a:endParaRPr lang="cs-CZ" dirty="0"/>
          </a:p>
        </p:txBody>
      </p:sp>
      <p:sp>
        <p:nvSpPr>
          <p:cNvPr id="53" name="Obdélník 52"/>
          <p:cNvSpPr/>
          <p:nvPr/>
        </p:nvSpPr>
        <p:spPr>
          <a:xfrm>
            <a:off x="6156176" y="4825475"/>
            <a:ext cx="216024" cy="21602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Obdélník 53"/>
          <p:cNvSpPr/>
          <p:nvPr/>
        </p:nvSpPr>
        <p:spPr>
          <a:xfrm>
            <a:off x="5497807" y="4841102"/>
            <a:ext cx="216024" cy="21602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Obdélník 54"/>
          <p:cNvSpPr/>
          <p:nvPr/>
        </p:nvSpPr>
        <p:spPr>
          <a:xfrm>
            <a:off x="5502013" y="4293095"/>
            <a:ext cx="216024" cy="21602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Obdélník 55"/>
          <p:cNvSpPr/>
          <p:nvPr/>
        </p:nvSpPr>
        <p:spPr>
          <a:xfrm>
            <a:off x="6156176" y="4255454"/>
            <a:ext cx="216024" cy="21602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Obdélník 56"/>
          <p:cNvSpPr/>
          <p:nvPr/>
        </p:nvSpPr>
        <p:spPr>
          <a:xfrm flipV="1">
            <a:off x="5786021" y="3758289"/>
            <a:ext cx="274530" cy="23436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Obdélník 57"/>
          <p:cNvSpPr/>
          <p:nvPr/>
        </p:nvSpPr>
        <p:spPr>
          <a:xfrm flipV="1">
            <a:off x="1847615" y="1979701"/>
            <a:ext cx="216024" cy="23436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Obdélník 58"/>
          <p:cNvSpPr/>
          <p:nvPr/>
        </p:nvSpPr>
        <p:spPr>
          <a:xfrm flipV="1">
            <a:off x="6516216" y="5733252"/>
            <a:ext cx="432048" cy="5040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X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60" name="TextovéPole 59"/>
          <p:cNvSpPr txBox="1"/>
          <p:nvPr/>
        </p:nvSpPr>
        <p:spPr>
          <a:xfrm>
            <a:off x="2063639" y="1895528"/>
            <a:ext cx="1522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= Nežádoucí efekt </a:t>
            </a:r>
            <a:endParaRPr lang="cs-CZ" sz="1400" dirty="0"/>
          </a:p>
        </p:txBody>
      </p:sp>
      <p:sp>
        <p:nvSpPr>
          <p:cNvPr id="61" name="Obdélník 60"/>
          <p:cNvSpPr/>
          <p:nvPr/>
        </p:nvSpPr>
        <p:spPr>
          <a:xfrm>
            <a:off x="1767581" y="2340281"/>
            <a:ext cx="340902" cy="3006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x</a:t>
            </a:r>
            <a:endParaRPr lang="cs-CZ" dirty="0"/>
          </a:p>
        </p:txBody>
      </p:sp>
      <p:sp>
        <p:nvSpPr>
          <p:cNvPr id="62" name="TextovéPole 61"/>
          <p:cNvSpPr txBox="1"/>
          <p:nvPr/>
        </p:nvSpPr>
        <p:spPr>
          <a:xfrm>
            <a:off x="2150339" y="2286012"/>
            <a:ext cx="525477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= Klíčový problém </a:t>
            </a:r>
            <a:r>
              <a:rPr lang="cs-CZ" sz="1200" dirty="0" smtClean="0"/>
              <a:t>(např. on-line přednášky nejsou v čase synchronizovány</a:t>
            </a:r>
          </a:p>
          <a:p>
            <a:r>
              <a:rPr lang="cs-CZ" sz="1200" dirty="0"/>
              <a:t> </a:t>
            </a:r>
            <a:r>
              <a:rPr lang="cs-CZ" sz="1200" dirty="0" smtClean="0"/>
              <a:t>  s dodávkou relevantních studijních materiálů- jaké problémy jsou spojeny s SC ) </a:t>
            </a:r>
            <a:endParaRPr lang="cs-CZ" sz="1200" dirty="0"/>
          </a:p>
        </p:txBody>
      </p:sp>
      <p:cxnSp>
        <p:nvCxnSpPr>
          <p:cNvPr id="64" name="Přímá spojnice se šipkou 63"/>
          <p:cNvCxnSpPr>
            <a:stCxn id="52" idx="0"/>
            <a:endCxn id="54" idx="2"/>
          </p:cNvCxnSpPr>
          <p:nvPr/>
        </p:nvCxnSpPr>
        <p:spPr>
          <a:xfrm flipH="1" flipV="1">
            <a:off x="5605819" y="5057126"/>
            <a:ext cx="379906" cy="224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se šipkou 64"/>
          <p:cNvCxnSpPr>
            <a:stCxn id="52" idx="0"/>
            <a:endCxn id="53" idx="2"/>
          </p:cNvCxnSpPr>
          <p:nvPr/>
        </p:nvCxnSpPr>
        <p:spPr>
          <a:xfrm flipV="1">
            <a:off x="5985725" y="5041499"/>
            <a:ext cx="278463" cy="240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se šipkou 68"/>
          <p:cNvCxnSpPr>
            <a:endCxn id="55" idx="2"/>
          </p:cNvCxnSpPr>
          <p:nvPr/>
        </p:nvCxnSpPr>
        <p:spPr>
          <a:xfrm flipV="1">
            <a:off x="5605819" y="4509119"/>
            <a:ext cx="4206" cy="317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nice se šipkou 70"/>
          <p:cNvCxnSpPr/>
          <p:nvPr/>
        </p:nvCxnSpPr>
        <p:spPr>
          <a:xfrm flipV="1">
            <a:off x="6253069" y="4456591"/>
            <a:ext cx="4206" cy="317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se šipkou 71"/>
          <p:cNvCxnSpPr/>
          <p:nvPr/>
        </p:nvCxnSpPr>
        <p:spPr>
          <a:xfrm flipV="1">
            <a:off x="5730560" y="4018513"/>
            <a:ext cx="141656" cy="227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nice se šipkou 73"/>
          <p:cNvCxnSpPr>
            <a:endCxn id="57" idx="0"/>
          </p:cNvCxnSpPr>
          <p:nvPr/>
        </p:nvCxnSpPr>
        <p:spPr>
          <a:xfrm flipH="1" flipV="1">
            <a:off x="5923286" y="3992651"/>
            <a:ext cx="327218" cy="300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bdélník 76"/>
          <p:cNvSpPr/>
          <p:nvPr/>
        </p:nvSpPr>
        <p:spPr>
          <a:xfrm flipV="1">
            <a:off x="4860032" y="1580518"/>
            <a:ext cx="274530" cy="23436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8" name="TextovéPole 77"/>
          <p:cNvSpPr txBox="1"/>
          <p:nvPr/>
        </p:nvSpPr>
        <p:spPr>
          <a:xfrm>
            <a:off x="5134562" y="1521981"/>
            <a:ext cx="1884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= neporozumění zadání</a:t>
            </a:r>
            <a:endParaRPr lang="cs-CZ" sz="1400" dirty="0"/>
          </a:p>
        </p:txBody>
      </p:sp>
      <p:cxnSp>
        <p:nvCxnSpPr>
          <p:cNvPr id="80" name="Přímá spojnice 79"/>
          <p:cNvCxnSpPr/>
          <p:nvPr/>
        </p:nvCxnSpPr>
        <p:spPr>
          <a:xfrm flipV="1">
            <a:off x="6661054" y="5871256"/>
            <a:ext cx="108012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Přímá spojnice se šipkou 87"/>
          <p:cNvCxnSpPr/>
          <p:nvPr/>
        </p:nvCxnSpPr>
        <p:spPr>
          <a:xfrm>
            <a:off x="6156176" y="5582416"/>
            <a:ext cx="288032" cy="150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bdélník 89"/>
          <p:cNvSpPr/>
          <p:nvPr/>
        </p:nvSpPr>
        <p:spPr>
          <a:xfrm>
            <a:off x="7181709" y="5324073"/>
            <a:ext cx="216024" cy="2160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1" name="Obdélník 90"/>
          <p:cNvSpPr/>
          <p:nvPr/>
        </p:nvSpPr>
        <p:spPr>
          <a:xfrm>
            <a:off x="7826908" y="5324073"/>
            <a:ext cx="205377" cy="2160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" name="Obdélník 91"/>
          <p:cNvSpPr/>
          <p:nvPr/>
        </p:nvSpPr>
        <p:spPr>
          <a:xfrm>
            <a:off x="7199997" y="6235587"/>
            <a:ext cx="216024" cy="2160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3" name="Obdélník 92"/>
          <p:cNvSpPr/>
          <p:nvPr/>
        </p:nvSpPr>
        <p:spPr>
          <a:xfrm>
            <a:off x="7947885" y="6235587"/>
            <a:ext cx="205377" cy="2160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5" name="Přímá spojnice se šipkou 94"/>
          <p:cNvCxnSpPr>
            <a:stCxn id="90" idx="1"/>
          </p:cNvCxnSpPr>
          <p:nvPr/>
        </p:nvCxnSpPr>
        <p:spPr>
          <a:xfrm flipH="1">
            <a:off x="6948264" y="5432085"/>
            <a:ext cx="233445" cy="301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Přímá spojnice se šipkou 95"/>
          <p:cNvCxnSpPr>
            <a:stCxn id="92" idx="1"/>
          </p:cNvCxnSpPr>
          <p:nvPr/>
        </p:nvCxnSpPr>
        <p:spPr>
          <a:xfrm flipH="1" flipV="1">
            <a:off x="6929977" y="6093293"/>
            <a:ext cx="270020" cy="250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Přímá spojnice se šipkou 102"/>
          <p:cNvCxnSpPr/>
          <p:nvPr/>
        </p:nvCxnSpPr>
        <p:spPr>
          <a:xfrm flipH="1">
            <a:off x="7436533" y="5477355"/>
            <a:ext cx="3038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Přímá spojnice se šipkou 105"/>
          <p:cNvCxnSpPr/>
          <p:nvPr/>
        </p:nvCxnSpPr>
        <p:spPr>
          <a:xfrm flipH="1">
            <a:off x="7508418" y="6343599"/>
            <a:ext cx="421178" cy="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Pravoúhlá spojnice 107"/>
          <p:cNvCxnSpPr>
            <a:stCxn id="91" idx="2"/>
          </p:cNvCxnSpPr>
          <p:nvPr/>
        </p:nvCxnSpPr>
        <p:spPr>
          <a:xfrm rot="16200000" flipH="1">
            <a:off x="7650911" y="5818783"/>
            <a:ext cx="678349" cy="120976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ovéPole 109"/>
          <p:cNvSpPr txBox="1"/>
          <p:nvPr/>
        </p:nvSpPr>
        <p:spPr>
          <a:xfrm>
            <a:off x="8004232" y="5650869"/>
            <a:ext cx="1067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= injekce</a:t>
            </a:r>
          </a:p>
          <a:p>
            <a:r>
              <a:rPr lang="cs-CZ" sz="1400" dirty="0" smtClean="0"/>
              <a:t>(jak to řešit)</a:t>
            </a:r>
            <a:endParaRPr lang="cs-CZ" sz="1400" dirty="0"/>
          </a:p>
        </p:txBody>
      </p:sp>
      <p:sp>
        <p:nvSpPr>
          <p:cNvPr id="111" name="Obdélník 110"/>
          <p:cNvSpPr/>
          <p:nvPr/>
        </p:nvSpPr>
        <p:spPr>
          <a:xfrm>
            <a:off x="8004232" y="4445711"/>
            <a:ext cx="340902" cy="3006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2" name="Obdélník 111"/>
          <p:cNvSpPr/>
          <p:nvPr/>
        </p:nvSpPr>
        <p:spPr>
          <a:xfrm>
            <a:off x="8345134" y="3989432"/>
            <a:ext cx="216024" cy="2160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3" name="Obdélník 112"/>
          <p:cNvSpPr/>
          <p:nvPr/>
        </p:nvSpPr>
        <p:spPr>
          <a:xfrm>
            <a:off x="7686765" y="4005059"/>
            <a:ext cx="216024" cy="2160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4" name="Obdélník 113"/>
          <p:cNvSpPr/>
          <p:nvPr/>
        </p:nvSpPr>
        <p:spPr>
          <a:xfrm>
            <a:off x="7690971" y="3457052"/>
            <a:ext cx="216024" cy="2160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5" name="Obdélník 114"/>
          <p:cNvSpPr/>
          <p:nvPr/>
        </p:nvSpPr>
        <p:spPr>
          <a:xfrm>
            <a:off x="8345134" y="3419411"/>
            <a:ext cx="216024" cy="2160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6" name="Obdélník 115"/>
          <p:cNvSpPr/>
          <p:nvPr/>
        </p:nvSpPr>
        <p:spPr>
          <a:xfrm flipV="1">
            <a:off x="7974978" y="2922246"/>
            <a:ext cx="370155" cy="2343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7" name="Přímá spojnice se šipkou 116"/>
          <p:cNvCxnSpPr>
            <a:stCxn id="111" idx="0"/>
            <a:endCxn id="113" idx="2"/>
          </p:cNvCxnSpPr>
          <p:nvPr/>
        </p:nvCxnSpPr>
        <p:spPr>
          <a:xfrm flipH="1" flipV="1">
            <a:off x="7794777" y="4221083"/>
            <a:ext cx="379906" cy="224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Přímá spojnice se šipkou 117"/>
          <p:cNvCxnSpPr>
            <a:stCxn id="111" idx="0"/>
            <a:endCxn id="112" idx="2"/>
          </p:cNvCxnSpPr>
          <p:nvPr/>
        </p:nvCxnSpPr>
        <p:spPr>
          <a:xfrm flipV="1">
            <a:off x="8174683" y="4205456"/>
            <a:ext cx="278463" cy="240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Přímá spojnice se šipkou 118"/>
          <p:cNvCxnSpPr>
            <a:endCxn id="114" idx="2"/>
          </p:cNvCxnSpPr>
          <p:nvPr/>
        </p:nvCxnSpPr>
        <p:spPr>
          <a:xfrm flipV="1">
            <a:off x="7794777" y="3673076"/>
            <a:ext cx="4206" cy="317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Přímá spojnice se šipkou 119"/>
          <p:cNvCxnSpPr/>
          <p:nvPr/>
        </p:nvCxnSpPr>
        <p:spPr>
          <a:xfrm flipV="1">
            <a:off x="8442027" y="3620548"/>
            <a:ext cx="4206" cy="317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Přímá spojnice se šipkou 120"/>
          <p:cNvCxnSpPr/>
          <p:nvPr/>
        </p:nvCxnSpPr>
        <p:spPr>
          <a:xfrm flipV="1">
            <a:off x="7919518" y="3182470"/>
            <a:ext cx="141656" cy="227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Přímá spojnice se šipkou 121"/>
          <p:cNvCxnSpPr>
            <a:endCxn id="116" idx="0"/>
          </p:cNvCxnSpPr>
          <p:nvPr/>
        </p:nvCxnSpPr>
        <p:spPr>
          <a:xfrm flipH="1" flipV="1">
            <a:off x="8160056" y="3156608"/>
            <a:ext cx="279406" cy="300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Šipka nahoru 122"/>
          <p:cNvSpPr/>
          <p:nvPr/>
        </p:nvSpPr>
        <p:spPr>
          <a:xfrm>
            <a:off x="8316416" y="4998414"/>
            <a:ext cx="370384" cy="58400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4" name="Obdélník 123"/>
          <p:cNvSpPr/>
          <p:nvPr/>
        </p:nvSpPr>
        <p:spPr>
          <a:xfrm>
            <a:off x="4889285" y="1916724"/>
            <a:ext cx="216024" cy="2160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6" name="TextovéPole 125"/>
          <p:cNvSpPr txBox="1"/>
          <p:nvPr/>
        </p:nvSpPr>
        <p:spPr>
          <a:xfrm>
            <a:off x="5161923" y="1888770"/>
            <a:ext cx="1334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= Žádoucí efekt </a:t>
            </a:r>
            <a:endParaRPr lang="cs-CZ" sz="1400" dirty="0"/>
          </a:p>
        </p:txBody>
      </p:sp>
      <p:sp>
        <p:nvSpPr>
          <p:cNvPr id="127" name="Obdélník 126"/>
          <p:cNvSpPr/>
          <p:nvPr/>
        </p:nvSpPr>
        <p:spPr>
          <a:xfrm>
            <a:off x="5597617" y="4398033"/>
            <a:ext cx="67056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CRT</a:t>
            </a:r>
            <a:endParaRPr lang="cs-CZ" sz="2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28" name="Obdélník 127"/>
          <p:cNvSpPr/>
          <p:nvPr/>
        </p:nvSpPr>
        <p:spPr>
          <a:xfrm>
            <a:off x="7795027" y="3601208"/>
            <a:ext cx="6481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FRT</a:t>
            </a:r>
            <a:endParaRPr lang="cs-CZ" sz="2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29" name="Obdélník 128"/>
          <p:cNvSpPr/>
          <p:nvPr/>
        </p:nvSpPr>
        <p:spPr>
          <a:xfrm>
            <a:off x="7254633" y="5665250"/>
            <a:ext cx="4943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EC</a:t>
            </a:r>
            <a:endParaRPr lang="cs-CZ" sz="2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30" name="TextovéPole 129"/>
          <p:cNvSpPr txBox="1"/>
          <p:nvPr/>
        </p:nvSpPr>
        <p:spPr>
          <a:xfrm>
            <a:off x="3023205" y="2992433"/>
            <a:ext cx="1277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 Výsledky testů</a:t>
            </a:r>
            <a:endParaRPr lang="cs-CZ" sz="1400" dirty="0"/>
          </a:p>
        </p:txBody>
      </p:sp>
      <p:sp>
        <p:nvSpPr>
          <p:cNvPr id="131" name="TextovéPole 130"/>
          <p:cNvSpPr txBox="1"/>
          <p:nvPr/>
        </p:nvSpPr>
        <p:spPr>
          <a:xfrm>
            <a:off x="3453727" y="5772857"/>
            <a:ext cx="843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 Nástroje</a:t>
            </a:r>
            <a:endParaRPr lang="cs-CZ" sz="1400" dirty="0"/>
          </a:p>
        </p:txBody>
      </p:sp>
      <p:sp>
        <p:nvSpPr>
          <p:cNvPr id="132" name="TextovéPole 131"/>
          <p:cNvSpPr txBox="1"/>
          <p:nvPr/>
        </p:nvSpPr>
        <p:spPr>
          <a:xfrm>
            <a:off x="3395173" y="4786794"/>
            <a:ext cx="898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 Způsoby</a:t>
            </a:r>
          </a:p>
          <a:p>
            <a:r>
              <a:rPr lang="cs-CZ" sz="1400" dirty="0" smtClean="0"/>
              <a:t> využívání</a:t>
            </a:r>
            <a:endParaRPr lang="cs-CZ" sz="1400" dirty="0"/>
          </a:p>
        </p:txBody>
      </p:sp>
      <p:sp>
        <p:nvSpPr>
          <p:cNvPr id="133" name="TextovéPole 132"/>
          <p:cNvSpPr txBox="1"/>
          <p:nvPr/>
        </p:nvSpPr>
        <p:spPr>
          <a:xfrm>
            <a:off x="3342601" y="3840410"/>
            <a:ext cx="881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 Studenti </a:t>
            </a:r>
            <a:endParaRPr lang="cs-CZ" sz="1400" dirty="0"/>
          </a:p>
        </p:txBody>
      </p:sp>
      <p:sp>
        <p:nvSpPr>
          <p:cNvPr id="138" name="TextovéPole 137"/>
          <p:cNvSpPr txBox="1"/>
          <p:nvPr/>
        </p:nvSpPr>
        <p:spPr>
          <a:xfrm>
            <a:off x="2995345" y="4887014"/>
            <a:ext cx="519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SC</a:t>
            </a:r>
            <a:endParaRPr lang="cs-CZ" sz="1200" dirty="0"/>
          </a:p>
        </p:txBody>
      </p:sp>
      <p:sp>
        <p:nvSpPr>
          <p:cNvPr id="139" name="Obdélník 138"/>
          <p:cNvSpPr/>
          <p:nvPr/>
        </p:nvSpPr>
        <p:spPr>
          <a:xfrm>
            <a:off x="4784385" y="2890794"/>
            <a:ext cx="408667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0" name="TextovéPole 139"/>
          <p:cNvSpPr txBox="1"/>
          <p:nvPr/>
        </p:nvSpPr>
        <p:spPr>
          <a:xfrm>
            <a:off x="4841156" y="2852873"/>
            <a:ext cx="519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SC</a:t>
            </a:r>
            <a:endParaRPr lang="cs-CZ" sz="1200" dirty="0"/>
          </a:p>
        </p:txBody>
      </p:sp>
      <p:sp>
        <p:nvSpPr>
          <p:cNvPr id="141" name="TextovéPole 140"/>
          <p:cNvSpPr txBox="1"/>
          <p:nvPr/>
        </p:nvSpPr>
        <p:spPr>
          <a:xfrm>
            <a:off x="5172341" y="2844917"/>
            <a:ext cx="1975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= Vybraný strategický cíl</a:t>
            </a:r>
            <a:endParaRPr lang="cs-CZ" sz="1400" dirty="0"/>
          </a:p>
        </p:txBody>
      </p:sp>
      <p:sp>
        <p:nvSpPr>
          <p:cNvPr id="142" name="Obdélník 141"/>
          <p:cNvSpPr/>
          <p:nvPr/>
        </p:nvSpPr>
        <p:spPr>
          <a:xfrm flipV="1">
            <a:off x="4784385" y="3261503"/>
            <a:ext cx="387956" cy="2343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4" name="TextovéPole 143"/>
          <p:cNvSpPr txBox="1"/>
          <p:nvPr/>
        </p:nvSpPr>
        <p:spPr>
          <a:xfrm>
            <a:off x="5276610" y="3188088"/>
            <a:ext cx="995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= Vyřešeno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56270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95250"/>
            <a:ext cx="8229600" cy="1143000"/>
          </a:xfrm>
        </p:spPr>
        <p:txBody>
          <a:bodyPr/>
          <a:lstStyle/>
          <a:p>
            <a:r>
              <a:rPr lang="en-AU" altLang="cs-CZ" sz="2800">
                <a:latin typeface="Calibri" pitchFamily="34" charset="0"/>
              </a:rPr>
              <a:t>Strategy Map-The Simple Model of Value Creation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3322638" y="5808663"/>
            <a:ext cx="2540000" cy="806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To achieve our vision,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how must our organization learn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 and improve ?</a:t>
            </a:r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3281363" y="4397375"/>
            <a:ext cx="2540000" cy="806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To satisfy our customer, which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 processes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must we excel at ?</a:t>
            </a:r>
          </a:p>
        </p:txBody>
      </p:sp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3281363" y="2986088"/>
            <a:ext cx="2540000" cy="806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To achieve our vision,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how must we look to our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customers?</a:t>
            </a:r>
            <a:r>
              <a:rPr lang="cs-CZ" altLang="cs-CZ" sz="1400">
                <a:latin typeface="Calibri" pitchFamily="34" charset="0"/>
              </a:rPr>
              <a:t> 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4582" name="Rectangle 8"/>
          <p:cNvSpPr>
            <a:spLocks noChangeArrowheads="1"/>
          </p:cNvSpPr>
          <p:nvPr/>
        </p:nvSpPr>
        <p:spPr bwMode="auto">
          <a:xfrm>
            <a:off x="3281363" y="1695450"/>
            <a:ext cx="2540000" cy="806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cs-CZ" altLang="cs-CZ" sz="140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cs-CZ" altLang="cs-CZ" sz="140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AU" altLang="cs-CZ" sz="1400">
                <a:latin typeface="Calibri" pitchFamily="34" charset="0"/>
              </a:rPr>
              <a:t>If we succeed, how will we look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AU" altLang="cs-CZ" sz="1400">
                <a:latin typeface="Calibri" pitchFamily="34" charset="0"/>
              </a:rPr>
              <a:t>to our shareholders ?</a:t>
            </a:r>
            <a:r>
              <a:rPr lang="en-US" altLang="cs-CZ" sz="1400">
                <a:latin typeface="Calibri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US" altLang="cs-CZ" sz="1400">
              <a:latin typeface="Calibri" pitchFamily="34" charset="0"/>
            </a:endParaRPr>
          </a:p>
        </p:txBody>
      </p:sp>
      <p:sp>
        <p:nvSpPr>
          <p:cNvPr id="24583" name="Text Box 9"/>
          <p:cNvSpPr txBox="1">
            <a:spLocks noChangeArrowheads="1"/>
          </p:cNvSpPr>
          <p:nvPr/>
        </p:nvSpPr>
        <p:spPr bwMode="auto">
          <a:xfrm>
            <a:off x="0" y="6372225"/>
            <a:ext cx="29956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200">
                <a:latin typeface="Calibri" pitchFamily="34" charset="0"/>
              </a:rPr>
              <a:t>Resource : Strategy Maps, Kaplan and Norton</a:t>
            </a:r>
          </a:p>
        </p:txBody>
      </p:sp>
      <p:sp>
        <p:nvSpPr>
          <p:cNvPr id="24584" name="Rectangle 10"/>
          <p:cNvSpPr>
            <a:spLocks noChangeArrowheads="1"/>
          </p:cNvSpPr>
          <p:nvPr/>
        </p:nvSpPr>
        <p:spPr bwMode="auto">
          <a:xfrm>
            <a:off x="3322638" y="5484813"/>
            <a:ext cx="2540000" cy="320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</a:t>
            </a:r>
            <a:r>
              <a:rPr lang="en-US" altLang="cs-CZ" sz="1400">
                <a:latin typeface="Calibri" pitchFamily="34" charset="0"/>
              </a:rPr>
              <a:t>Learning and growth perspective</a:t>
            </a:r>
          </a:p>
        </p:txBody>
      </p:sp>
      <p:sp>
        <p:nvSpPr>
          <p:cNvPr id="24585" name="Rectangle 11"/>
          <p:cNvSpPr>
            <a:spLocks noChangeArrowheads="1"/>
          </p:cNvSpPr>
          <p:nvPr/>
        </p:nvSpPr>
        <p:spPr bwMode="auto">
          <a:xfrm>
            <a:off x="3281363" y="4073525"/>
            <a:ext cx="2540000" cy="320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</a:t>
            </a:r>
            <a:r>
              <a:rPr lang="en-US" altLang="cs-CZ" sz="1400">
                <a:latin typeface="Calibri" pitchFamily="34" charset="0"/>
              </a:rPr>
              <a:t>Internal perspective</a:t>
            </a:r>
          </a:p>
        </p:txBody>
      </p:sp>
      <p:sp>
        <p:nvSpPr>
          <p:cNvPr id="24586" name="Rectangle 12"/>
          <p:cNvSpPr>
            <a:spLocks noChangeArrowheads="1"/>
          </p:cNvSpPr>
          <p:nvPr/>
        </p:nvSpPr>
        <p:spPr bwMode="auto">
          <a:xfrm>
            <a:off x="3281363" y="2662238"/>
            <a:ext cx="2540000" cy="320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</a:t>
            </a:r>
            <a:r>
              <a:rPr lang="en-AU" altLang="cs-CZ" sz="1400">
                <a:latin typeface="Calibri" pitchFamily="34" charset="0"/>
              </a:rPr>
              <a:t>Customer perspective</a:t>
            </a:r>
          </a:p>
        </p:txBody>
      </p:sp>
      <p:sp>
        <p:nvSpPr>
          <p:cNvPr id="24587" name="Rectangle 13"/>
          <p:cNvSpPr>
            <a:spLocks noChangeArrowheads="1"/>
          </p:cNvSpPr>
          <p:nvPr/>
        </p:nvSpPr>
        <p:spPr bwMode="auto">
          <a:xfrm>
            <a:off x="3281363" y="1373188"/>
            <a:ext cx="2540000" cy="320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</a:t>
            </a:r>
            <a:r>
              <a:rPr lang="en-US" altLang="cs-CZ" sz="1400">
                <a:latin typeface="Calibri" pitchFamily="34" charset="0"/>
              </a:rPr>
              <a:t>Financial perspective</a:t>
            </a:r>
          </a:p>
        </p:txBody>
      </p:sp>
      <p:sp>
        <p:nvSpPr>
          <p:cNvPr id="24588" name="Line 14"/>
          <p:cNvSpPr>
            <a:spLocks noChangeShapeType="1"/>
          </p:cNvSpPr>
          <p:nvPr/>
        </p:nvSpPr>
        <p:spPr bwMode="auto">
          <a:xfrm>
            <a:off x="5862638" y="6170613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89" name="Line 15"/>
          <p:cNvSpPr>
            <a:spLocks noChangeShapeType="1"/>
          </p:cNvSpPr>
          <p:nvPr/>
        </p:nvSpPr>
        <p:spPr bwMode="auto">
          <a:xfrm flipH="1" flipV="1">
            <a:off x="6265863" y="4840288"/>
            <a:ext cx="0" cy="133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0" name="Line 16"/>
          <p:cNvSpPr>
            <a:spLocks noChangeShapeType="1"/>
          </p:cNvSpPr>
          <p:nvPr/>
        </p:nvSpPr>
        <p:spPr bwMode="auto">
          <a:xfrm flipH="1">
            <a:off x="5821363" y="4840288"/>
            <a:ext cx="44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1" name="Line 17"/>
          <p:cNvSpPr>
            <a:spLocks noChangeShapeType="1"/>
          </p:cNvSpPr>
          <p:nvPr/>
        </p:nvSpPr>
        <p:spPr bwMode="auto">
          <a:xfrm>
            <a:off x="5862638" y="4638675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2" name="Line 18"/>
          <p:cNvSpPr>
            <a:spLocks noChangeShapeType="1"/>
          </p:cNvSpPr>
          <p:nvPr/>
        </p:nvSpPr>
        <p:spPr bwMode="auto">
          <a:xfrm flipH="1" flipV="1">
            <a:off x="6265863" y="3308350"/>
            <a:ext cx="0" cy="133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3" name="Line 19"/>
          <p:cNvSpPr>
            <a:spLocks noChangeShapeType="1"/>
          </p:cNvSpPr>
          <p:nvPr/>
        </p:nvSpPr>
        <p:spPr bwMode="auto">
          <a:xfrm flipH="1">
            <a:off x="5821363" y="3308350"/>
            <a:ext cx="44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4" name="Line 20"/>
          <p:cNvSpPr>
            <a:spLocks noChangeShapeType="1"/>
          </p:cNvSpPr>
          <p:nvPr/>
        </p:nvSpPr>
        <p:spPr bwMode="auto">
          <a:xfrm>
            <a:off x="5862638" y="3187700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5" name="Line 21"/>
          <p:cNvSpPr>
            <a:spLocks noChangeShapeType="1"/>
          </p:cNvSpPr>
          <p:nvPr/>
        </p:nvSpPr>
        <p:spPr bwMode="auto">
          <a:xfrm flipH="1" flipV="1">
            <a:off x="6265863" y="2098675"/>
            <a:ext cx="0" cy="1089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6" name="Line 22"/>
          <p:cNvSpPr>
            <a:spLocks noChangeShapeType="1"/>
          </p:cNvSpPr>
          <p:nvPr/>
        </p:nvSpPr>
        <p:spPr bwMode="auto">
          <a:xfrm flipH="1">
            <a:off x="5821363" y="2098675"/>
            <a:ext cx="44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7" name="Oval 23"/>
          <p:cNvSpPr>
            <a:spLocks noChangeArrowheads="1"/>
          </p:cNvSpPr>
          <p:nvPr/>
        </p:nvSpPr>
        <p:spPr bwMode="auto">
          <a:xfrm>
            <a:off x="3644900" y="889000"/>
            <a:ext cx="1895475" cy="3619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  <a:latin typeface="Calibri" pitchFamily="34" charset="0"/>
              </a:rPr>
              <a:t>Strategy</a:t>
            </a:r>
            <a:endParaRPr lang="en-GB" altLang="cs-CZ" sz="18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598" name="Line 25"/>
          <p:cNvSpPr>
            <a:spLocks noChangeShapeType="1"/>
          </p:cNvSpPr>
          <p:nvPr/>
        </p:nvSpPr>
        <p:spPr bwMode="auto">
          <a:xfrm>
            <a:off x="2919413" y="6170613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9" name="Line 26"/>
          <p:cNvSpPr>
            <a:spLocks noChangeShapeType="1"/>
          </p:cNvSpPr>
          <p:nvPr/>
        </p:nvSpPr>
        <p:spPr bwMode="auto">
          <a:xfrm flipH="1" flipV="1">
            <a:off x="2919413" y="4840288"/>
            <a:ext cx="0" cy="133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0" name="Line 27"/>
          <p:cNvSpPr>
            <a:spLocks noChangeShapeType="1"/>
          </p:cNvSpPr>
          <p:nvPr/>
        </p:nvSpPr>
        <p:spPr bwMode="auto">
          <a:xfrm>
            <a:off x="2919413" y="4840288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1" name="Line 28"/>
          <p:cNvSpPr>
            <a:spLocks noChangeShapeType="1"/>
          </p:cNvSpPr>
          <p:nvPr/>
        </p:nvSpPr>
        <p:spPr bwMode="auto">
          <a:xfrm>
            <a:off x="2838450" y="4518025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2" name="Line 29"/>
          <p:cNvSpPr>
            <a:spLocks noChangeShapeType="1"/>
          </p:cNvSpPr>
          <p:nvPr/>
        </p:nvSpPr>
        <p:spPr bwMode="auto">
          <a:xfrm flipH="1" flipV="1">
            <a:off x="2838450" y="3187700"/>
            <a:ext cx="0" cy="133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3" name="Line 30"/>
          <p:cNvSpPr>
            <a:spLocks noChangeShapeType="1"/>
          </p:cNvSpPr>
          <p:nvPr/>
        </p:nvSpPr>
        <p:spPr bwMode="auto">
          <a:xfrm>
            <a:off x="2838450" y="3187700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4" name="Line 31"/>
          <p:cNvSpPr>
            <a:spLocks noChangeShapeType="1"/>
          </p:cNvSpPr>
          <p:nvPr/>
        </p:nvSpPr>
        <p:spPr bwMode="auto">
          <a:xfrm>
            <a:off x="2838450" y="3106738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5" name="Line 32"/>
          <p:cNvSpPr>
            <a:spLocks noChangeShapeType="1"/>
          </p:cNvSpPr>
          <p:nvPr/>
        </p:nvSpPr>
        <p:spPr bwMode="auto">
          <a:xfrm flipH="1" flipV="1">
            <a:off x="2838450" y="1978025"/>
            <a:ext cx="0" cy="1128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6" name="Line 33"/>
          <p:cNvSpPr>
            <a:spLocks noChangeShapeType="1"/>
          </p:cNvSpPr>
          <p:nvPr/>
        </p:nvSpPr>
        <p:spPr bwMode="auto">
          <a:xfrm>
            <a:off x="2838450" y="1978025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7" name="Line 35"/>
          <p:cNvSpPr>
            <a:spLocks noChangeShapeType="1"/>
          </p:cNvSpPr>
          <p:nvPr/>
        </p:nvSpPr>
        <p:spPr bwMode="auto">
          <a:xfrm>
            <a:off x="2878138" y="1776413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8" name="Line 36"/>
          <p:cNvSpPr>
            <a:spLocks noChangeShapeType="1"/>
          </p:cNvSpPr>
          <p:nvPr/>
        </p:nvSpPr>
        <p:spPr bwMode="auto">
          <a:xfrm flipH="1" flipV="1">
            <a:off x="2878138" y="1090613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9" name="Line 37"/>
          <p:cNvSpPr>
            <a:spLocks noChangeShapeType="1"/>
          </p:cNvSpPr>
          <p:nvPr/>
        </p:nvSpPr>
        <p:spPr bwMode="auto">
          <a:xfrm flipV="1">
            <a:off x="2878138" y="1090613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10" name="Line 38"/>
          <p:cNvSpPr>
            <a:spLocks noChangeShapeType="1"/>
          </p:cNvSpPr>
          <p:nvPr/>
        </p:nvSpPr>
        <p:spPr bwMode="auto">
          <a:xfrm>
            <a:off x="5821363" y="1855788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11" name="Line 39"/>
          <p:cNvSpPr>
            <a:spLocks noChangeShapeType="1"/>
          </p:cNvSpPr>
          <p:nvPr/>
        </p:nvSpPr>
        <p:spPr bwMode="auto">
          <a:xfrm flipH="1" flipV="1">
            <a:off x="6224588" y="1090613"/>
            <a:ext cx="0" cy="766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12" name="Line 40"/>
          <p:cNvSpPr>
            <a:spLocks noChangeShapeType="1"/>
          </p:cNvSpPr>
          <p:nvPr/>
        </p:nvSpPr>
        <p:spPr bwMode="auto">
          <a:xfrm flipH="1">
            <a:off x="5619750" y="1090613"/>
            <a:ext cx="604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6636065" y="5805488"/>
            <a:ext cx="2023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>
                <a:solidFill>
                  <a:srgbClr val="FF0000"/>
                </a:solidFill>
              </a:rPr>
              <a:t>Abychom dosáhli vize</a:t>
            </a:r>
          </a:p>
          <a:p>
            <a:r>
              <a:rPr lang="cs-CZ" sz="1600" b="1" dirty="0">
                <a:solidFill>
                  <a:srgbClr val="FF0000"/>
                </a:solidFill>
              </a:rPr>
              <a:t>co musíme zlepšit 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6670083" y="4508212"/>
            <a:ext cx="2416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>
                <a:solidFill>
                  <a:srgbClr val="FF0000"/>
                </a:solidFill>
              </a:rPr>
              <a:t>Které procesy musíme</a:t>
            </a:r>
          </a:p>
          <a:p>
            <a:r>
              <a:rPr lang="cs-CZ" sz="1600" b="1" dirty="0">
                <a:solidFill>
                  <a:srgbClr val="FF0000"/>
                </a:solidFill>
              </a:rPr>
              <a:t>Korektně nastavit a řídit ? 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6389239" y="3015962"/>
            <a:ext cx="24731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>
                <a:solidFill>
                  <a:srgbClr val="FF0000"/>
                </a:solidFill>
              </a:rPr>
              <a:t>Jak musíme být chápání</a:t>
            </a:r>
          </a:p>
          <a:p>
            <a:r>
              <a:rPr lang="cs-CZ" sz="1600" b="1" dirty="0">
                <a:solidFill>
                  <a:srgbClr val="FF0000"/>
                </a:solidFill>
              </a:rPr>
              <a:t> zákazníky, aby se nám</a:t>
            </a:r>
          </a:p>
          <a:p>
            <a:r>
              <a:rPr lang="cs-CZ" sz="1600" b="1" dirty="0">
                <a:solidFill>
                  <a:srgbClr val="FF0000"/>
                </a:solidFill>
              </a:rPr>
              <a:t>podařilo dosáhnout vize ? 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6389239" y="1562526"/>
            <a:ext cx="28178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>
                <a:solidFill>
                  <a:srgbClr val="FF0000"/>
                </a:solidFill>
              </a:rPr>
              <a:t>Jak bude chápat majitelé, </a:t>
            </a:r>
          </a:p>
          <a:p>
            <a:r>
              <a:rPr lang="cs-CZ" sz="1600" b="1" dirty="0">
                <a:solidFill>
                  <a:srgbClr val="FF0000"/>
                </a:solidFill>
              </a:rPr>
              <a:t>akcionáři, společnost</a:t>
            </a:r>
          </a:p>
          <a:p>
            <a:r>
              <a:rPr lang="cs-CZ" sz="1600" b="1" dirty="0">
                <a:solidFill>
                  <a:srgbClr val="FF0000"/>
                </a:solidFill>
              </a:rPr>
              <a:t>naši snahu o dosáhnout vize ? </a:t>
            </a:r>
          </a:p>
        </p:txBody>
      </p:sp>
    </p:spTree>
    <p:extLst>
      <p:ext uri="{BB962C8B-B14F-4D97-AF65-F5344CB8AC3E}">
        <p14:creationId xmlns:p14="http://schemas.microsoft.com/office/powerpoint/2010/main" val="145580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7825" y="0"/>
            <a:ext cx="8305800" cy="838200"/>
          </a:xfrm>
        </p:spPr>
        <p:txBody>
          <a:bodyPr/>
          <a:lstStyle/>
          <a:p>
            <a:pPr eaLnBrk="1" hangingPunct="1"/>
            <a:r>
              <a:rPr lang="cs-CZ" altLang="cs-CZ" sz="3500">
                <a:latin typeface="Calibri" pitchFamily="34" charset="0"/>
              </a:rPr>
              <a:t>Strategická mapa (BSC)- </a:t>
            </a:r>
            <a:r>
              <a:rPr lang="cs-CZ" altLang="cs-CZ" sz="2000"/>
              <a:t>velmi zjednodušené schéma</a:t>
            </a:r>
            <a:endParaRPr lang="en-GB" altLang="cs-CZ" sz="2000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458788" y="5808663"/>
            <a:ext cx="26209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Potřeba unikátních zdrojů-znalostí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539750" y="5081588"/>
            <a:ext cx="2338388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600">
                <a:latin typeface="Calibri" pitchFamily="34" charset="0"/>
              </a:rPr>
              <a:t>Vyhledávání zdrojů</a:t>
            </a:r>
            <a:endParaRPr lang="en-GB" altLang="cs-CZ" sz="1600">
              <a:latin typeface="Calibri" pitchFamily="34" charset="0"/>
            </a:endParaRPr>
          </a:p>
        </p:txBody>
      </p:sp>
      <p:sp>
        <p:nvSpPr>
          <p:cNvPr id="25605" name="Line 7"/>
          <p:cNvSpPr>
            <a:spLocks noChangeShapeType="1"/>
          </p:cNvSpPr>
          <p:nvPr/>
        </p:nvSpPr>
        <p:spPr bwMode="auto">
          <a:xfrm>
            <a:off x="296863" y="4275138"/>
            <a:ext cx="8469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3362325" y="6170613"/>
            <a:ext cx="1733550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600">
                <a:latin typeface="Calibri" pitchFamily="34" charset="0"/>
              </a:rPr>
              <a:t>Náklady na zdroje</a:t>
            </a:r>
            <a:endParaRPr lang="en-GB" altLang="cs-CZ" sz="1600">
              <a:latin typeface="Calibri" pitchFamily="34" charset="0"/>
            </a:endParaRPr>
          </a:p>
        </p:txBody>
      </p:sp>
      <p:sp>
        <p:nvSpPr>
          <p:cNvPr id="25607" name="Rectangle 9"/>
          <p:cNvSpPr>
            <a:spLocks noChangeArrowheads="1"/>
          </p:cNvSpPr>
          <p:nvPr/>
        </p:nvSpPr>
        <p:spPr bwMode="auto">
          <a:xfrm>
            <a:off x="6305550" y="4921250"/>
            <a:ext cx="2460625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600">
                <a:latin typeface="Calibri" pitchFamily="34" charset="0"/>
              </a:rPr>
              <a:t>Parametry výběru zdroje</a:t>
            </a:r>
            <a:endParaRPr lang="en-GB" altLang="cs-CZ" sz="1600">
              <a:latin typeface="Calibri" pitchFamily="34" charset="0"/>
            </a:endParaRPr>
          </a:p>
        </p:txBody>
      </p:sp>
      <p:sp>
        <p:nvSpPr>
          <p:cNvPr id="25608" name="Rectangle 10"/>
          <p:cNvSpPr>
            <a:spLocks noChangeArrowheads="1"/>
          </p:cNvSpPr>
          <p:nvPr/>
        </p:nvSpPr>
        <p:spPr bwMode="auto">
          <a:xfrm>
            <a:off x="5378450" y="6170613"/>
            <a:ext cx="685800" cy="4032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IQ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09" name="Rectangle 15"/>
          <p:cNvSpPr>
            <a:spLocks noChangeArrowheads="1"/>
          </p:cNvSpPr>
          <p:nvPr/>
        </p:nvSpPr>
        <p:spPr bwMode="auto">
          <a:xfrm>
            <a:off x="6184900" y="6170613"/>
            <a:ext cx="846138" cy="4032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solidFill>
                  <a:srgbClr val="FF0000"/>
                </a:solidFill>
                <a:latin typeface="Calibri" pitchFamily="34" charset="0"/>
              </a:rPr>
              <a:t>kreativita</a:t>
            </a:r>
            <a:endParaRPr lang="en-GB" altLang="cs-CZ" sz="1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10" name="Rectangle 16"/>
          <p:cNvSpPr>
            <a:spLocks noChangeArrowheads="1"/>
          </p:cNvSpPr>
          <p:nvPr/>
        </p:nvSpPr>
        <p:spPr bwMode="auto">
          <a:xfrm>
            <a:off x="7112000" y="6170613"/>
            <a:ext cx="806450" cy="4032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solidFill>
                  <a:srgbClr val="FF0000"/>
                </a:solidFill>
                <a:latin typeface="Calibri" pitchFamily="34" charset="0"/>
              </a:rPr>
              <a:t>flexibilita</a:t>
            </a:r>
            <a:endParaRPr lang="en-GB" altLang="cs-CZ" sz="1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11" name="Rectangle 17"/>
          <p:cNvSpPr>
            <a:spLocks noChangeArrowheads="1"/>
          </p:cNvSpPr>
          <p:nvPr/>
        </p:nvSpPr>
        <p:spPr bwMode="auto">
          <a:xfrm>
            <a:off x="7839075" y="5405438"/>
            <a:ext cx="927100" cy="322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000">
                <a:solidFill>
                  <a:srgbClr val="FF0000"/>
                </a:solidFill>
                <a:latin typeface="Calibri" pitchFamily="34" charset="0"/>
              </a:rPr>
              <a:t>míra shody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000">
                <a:solidFill>
                  <a:srgbClr val="FF0000"/>
                </a:solidFill>
                <a:latin typeface="Calibri" pitchFamily="34" charset="0"/>
              </a:rPr>
              <a:t> SZ a PZ</a:t>
            </a:r>
            <a:endParaRPr lang="en-GB" altLang="cs-CZ" sz="1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12" name="Line 18"/>
          <p:cNvSpPr>
            <a:spLocks noChangeShapeType="1"/>
          </p:cNvSpPr>
          <p:nvPr/>
        </p:nvSpPr>
        <p:spPr bwMode="auto">
          <a:xfrm flipV="1">
            <a:off x="3362325" y="5888038"/>
            <a:ext cx="55641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3" name="Line 19"/>
          <p:cNvSpPr>
            <a:spLocks noChangeShapeType="1"/>
          </p:cNvSpPr>
          <p:nvPr/>
        </p:nvSpPr>
        <p:spPr bwMode="auto">
          <a:xfrm flipV="1">
            <a:off x="5862638" y="5888038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4" name="Line 20"/>
          <p:cNvSpPr>
            <a:spLocks noChangeShapeType="1"/>
          </p:cNvSpPr>
          <p:nvPr/>
        </p:nvSpPr>
        <p:spPr bwMode="auto">
          <a:xfrm flipV="1">
            <a:off x="6588125" y="5888038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5" name="Line 21"/>
          <p:cNvSpPr>
            <a:spLocks noChangeShapeType="1"/>
          </p:cNvSpPr>
          <p:nvPr/>
        </p:nvSpPr>
        <p:spPr bwMode="auto">
          <a:xfrm flipV="1">
            <a:off x="7556500" y="5888038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6" name="Line 22"/>
          <p:cNvSpPr>
            <a:spLocks noChangeShapeType="1"/>
          </p:cNvSpPr>
          <p:nvPr/>
        </p:nvSpPr>
        <p:spPr bwMode="auto">
          <a:xfrm>
            <a:off x="8564563" y="5727700"/>
            <a:ext cx="0" cy="160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7" name="Line 23"/>
          <p:cNvSpPr>
            <a:spLocks noChangeShapeType="1"/>
          </p:cNvSpPr>
          <p:nvPr/>
        </p:nvSpPr>
        <p:spPr bwMode="auto">
          <a:xfrm flipV="1">
            <a:off x="7112000" y="5324475"/>
            <a:ext cx="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8" name="Line 24"/>
          <p:cNvSpPr>
            <a:spLocks noChangeShapeType="1"/>
          </p:cNvSpPr>
          <p:nvPr/>
        </p:nvSpPr>
        <p:spPr bwMode="auto">
          <a:xfrm flipH="1" flipV="1">
            <a:off x="2878138" y="5162550"/>
            <a:ext cx="3427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9" name="Line 25"/>
          <p:cNvSpPr>
            <a:spLocks noChangeShapeType="1"/>
          </p:cNvSpPr>
          <p:nvPr/>
        </p:nvSpPr>
        <p:spPr bwMode="auto">
          <a:xfrm flipV="1">
            <a:off x="4773613" y="5888038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0" name="Line 26"/>
          <p:cNvSpPr>
            <a:spLocks noChangeShapeType="1"/>
          </p:cNvSpPr>
          <p:nvPr/>
        </p:nvSpPr>
        <p:spPr bwMode="auto">
          <a:xfrm flipV="1">
            <a:off x="2152650" y="5484813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1" name="Line 27"/>
          <p:cNvSpPr>
            <a:spLocks noChangeShapeType="1"/>
          </p:cNvSpPr>
          <p:nvPr/>
        </p:nvSpPr>
        <p:spPr bwMode="auto">
          <a:xfrm flipV="1">
            <a:off x="2152650" y="3871913"/>
            <a:ext cx="0" cy="1209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2" name="Rectangle 28"/>
          <p:cNvSpPr>
            <a:spLocks noChangeArrowheads="1"/>
          </p:cNvSpPr>
          <p:nvPr/>
        </p:nvSpPr>
        <p:spPr bwMode="auto">
          <a:xfrm>
            <a:off x="1749425" y="3468688"/>
            <a:ext cx="968375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Zdroj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23" name="Rectangle 29"/>
          <p:cNvSpPr>
            <a:spLocks noChangeArrowheads="1"/>
          </p:cNvSpPr>
          <p:nvPr/>
        </p:nvSpPr>
        <p:spPr bwMode="auto">
          <a:xfrm>
            <a:off x="3200400" y="3468688"/>
            <a:ext cx="1008063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Školení PZ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24" name="Line 30"/>
          <p:cNvSpPr>
            <a:spLocks noChangeShapeType="1"/>
          </p:cNvSpPr>
          <p:nvPr/>
        </p:nvSpPr>
        <p:spPr bwMode="auto">
          <a:xfrm>
            <a:off x="2717800" y="3670300"/>
            <a:ext cx="442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5" name="Rectangle 31"/>
          <p:cNvSpPr>
            <a:spLocks noChangeArrowheads="1"/>
          </p:cNvSpPr>
          <p:nvPr/>
        </p:nvSpPr>
        <p:spPr bwMode="auto">
          <a:xfrm>
            <a:off x="4532313" y="3468688"/>
            <a:ext cx="10080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Testy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26" name="Rectangle 32"/>
          <p:cNvSpPr>
            <a:spLocks noChangeArrowheads="1"/>
          </p:cNvSpPr>
          <p:nvPr/>
        </p:nvSpPr>
        <p:spPr bwMode="auto">
          <a:xfrm>
            <a:off x="5821363" y="3468688"/>
            <a:ext cx="14525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Vyškolený zdroj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27" name="Line 33"/>
          <p:cNvSpPr>
            <a:spLocks noChangeShapeType="1"/>
          </p:cNvSpPr>
          <p:nvPr/>
        </p:nvSpPr>
        <p:spPr bwMode="auto">
          <a:xfrm>
            <a:off x="4208463" y="3670300"/>
            <a:ext cx="323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8" name="Line 34"/>
          <p:cNvSpPr>
            <a:spLocks noChangeShapeType="1"/>
          </p:cNvSpPr>
          <p:nvPr/>
        </p:nvSpPr>
        <p:spPr bwMode="auto">
          <a:xfrm>
            <a:off x="5540375" y="3670300"/>
            <a:ext cx="280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9" name="Oval 35"/>
          <p:cNvSpPr>
            <a:spLocks noChangeArrowheads="1"/>
          </p:cNvSpPr>
          <p:nvPr/>
        </p:nvSpPr>
        <p:spPr bwMode="auto">
          <a:xfrm>
            <a:off x="1911350" y="4557713"/>
            <a:ext cx="563563" cy="161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cs-CZ" sz="1800">
              <a:latin typeface="Arial" charset="0"/>
            </a:endParaRPr>
          </a:p>
        </p:txBody>
      </p:sp>
      <p:sp>
        <p:nvSpPr>
          <p:cNvPr id="25630" name="Line 36"/>
          <p:cNvSpPr>
            <a:spLocks noChangeShapeType="1"/>
          </p:cNvSpPr>
          <p:nvPr/>
        </p:nvSpPr>
        <p:spPr bwMode="auto">
          <a:xfrm flipH="1">
            <a:off x="2516188" y="4638675"/>
            <a:ext cx="9271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31" name="Text Box 37"/>
          <p:cNvSpPr txBox="1">
            <a:spLocks noChangeArrowheads="1"/>
          </p:cNvSpPr>
          <p:nvPr/>
        </p:nvSpPr>
        <p:spPr bwMode="auto">
          <a:xfrm>
            <a:off x="3482975" y="4518025"/>
            <a:ext cx="1550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 b="1">
                <a:solidFill>
                  <a:srgbClr val="FF3300"/>
                </a:solidFill>
                <a:latin typeface="Calibri" pitchFamily="34" charset="0"/>
              </a:rPr>
              <a:t>nízká míra úspěšnosti</a:t>
            </a:r>
            <a:endParaRPr lang="en-GB" altLang="cs-CZ" sz="1200" b="1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5632" name="Text Box 38"/>
          <p:cNvSpPr txBox="1">
            <a:spLocks noChangeArrowheads="1"/>
          </p:cNvSpPr>
          <p:nvPr/>
        </p:nvSpPr>
        <p:spPr bwMode="auto">
          <a:xfrm rot="-5400000">
            <a:off x="-48418" y="4620418"/>
            <a:ext cx="65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Růst</a:t>
            </a:r>
            <a:endParaRPr lang="en-GB" altLang="cs-CZ" sz="1800">
              <a:latin typeface="Arial" charset="0"/>
            </a:endParaRPr>
          </a:p>
        </p:txBody>
      </p:sp>
      <p:sp>
        <p:nvSpPr>
          <p:cNvPr id="25633" name="Text Box 39"/>
          <p:cNvSpPr txBox="1">
            <a:spLocks noChangeArrowheads="1"/>
          </p:cNvSpPr>
          <p:nvPr/>
        </p:nvSpPr>
        <p:spPr bwMode="auto">
          <a:xfrm rot="-5400000">
            <a:off x="-226218" y="3467893"/>
            <a:ext cx="1009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Procesy</a:t>
            </a:r>
            <a:endParaRPr lang="en-GB" altLang="cs-CZ" sz="1800">
              <a:latin typeface="Arial" charset="0"/>
            </a:endParaRPr>
          </a:p>
        </p:txBody>
      </p:sp>
      <p:sp>
        <p:nvSpPr>
          <p:cNvPr id="25634" name="Text Box 40"/>
          <p:cNvSpPr txBox="1">
            <a:spLocks noChangeArrowheads="1"/>
          </p:cNvSpPr>
          <p:nvPr/>
        </p:nvSpPr>
        <p:spPr bwMode="auto">
          <a:xfrm rot="-5400000">
            <a:off x="-235743" y="2269331"/>
            <a:ext cx="111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Zákazník</a:t>
            </a:r>
            <a:endParaRPr lang="en-GB" altLang="cs-CZ" sz="1800">
              <a:latin typeface="Arial" charset="0"/>
            </a:endParaRPr>
          </a:p>
        </p:txBody>
      </p:sp>
      <p:sp>
        <p:nvSpPr>
          <p:cNvPr id="25635" name="Text Box 41"/>
          <p:cNvSpPr txBox="1">
            <a:spLocks noChangeArrowheads="1"/>
          </p:cNvSpPr>
          <p:nvPr/>
        </p:nvSpPr>
        <p:spPr bwMode="auto">
          <a:xfrm rot="-5400000">
            <a:off x="-138906" y="1083469"/>
            <a:ext cx="996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Finance</a:t>
            </a:r>
            <a:endParaRPr lang="en-GB" altLang="cs-CZ" sz="1800">
              <a:latin typeface="Arial" charset="0"/>
            </a:endParaRPr>
          </a:p>
        </p:txBody>
      </p:sp>
      <p:sp>
        <p:nvSpPr>
          <p:cNvPr id="25636" name="Line 42"/>
          <p:cNvSpPr>
            <a:spLocks noChangeShapeType="1"/>
          </p:cNvSpPr>
          <p:nvPr/>
        </p:nvSpPr>
        <p:spPr bwMode="auto">
          <a:xfrm>
            <a:off x="338138" y="2986088"/>
            <a:ext cx="848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37" name="Line 43"/>
          <p:cNvSpPr>
            <a:spLocks noChangeShapeType="1"/>
          </p:cNvSpPr>
          <p:nvPr/>
        </p:nvSpPr>
        <p:spPr bwMode="auto">
          <a:xfrm>
            <a:off x="377825" y="1816100"/>
            <a:ext cx="848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38" name="Line 44"/>
          <p:cNvSpPr>
            <a:spLocks noChangeShapeType="1"/>
          </p:cNvSpPr>
          <p:nvPr/>
        </p:nvSpPr>
        <p:spPr bwMode="auto">
          <a:xfrm flipV="1">
            <a:off x="6627813" y="2743200"/>
            <a:ext cx="0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39" name="Rectangle 45"/>
          <p:cNvSpPr>
            <a:spLocks noChangeArrowheads="1"/>
          </p:cNvSpPr>
          <p:nvPr/>
        </p:nvSpPr>
        <p:spPr bwMode="auto">
          <a:xfrm>
            <a:off x="5700713" y="2339975"/>
            <a:ext cx="14525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Dodávka služeb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40" name="Rectangle 46"/>
          <p:cNvSpPr>
            <a:spLocks noChangeArrowheads="1"/>
          </p:cNvSpPr>
          <p:nvPr/>
        </p:nvSpPr>
        <p:spPr bwMode="auto">
          <a:xfrm>
            <a:off x="4006850" y="2339975"/>
            <a:ext cx="1452563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Spokojený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zákazník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41" name="Rectangle 47"/>
          <p:cNvSpPr>
            <a:spLocks noChangeArrowheads="1"/>
          </p:cNvSpPr>
          <p:nvPr/>
        </p:nvSpPr>
        <p:spPr bwMode="auto">
          <a:xfrm>
            <a:off x="2192338" y="2339975"/>
            <a:ext cx="14525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Konkurenční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výhoda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42" name="Line 48"/>
          <p:cNvSpPr>
            <a:spLocks noChangeShapeType="1"/>
          </p:cNvSpPr>
          <p:nvPr/>
        </p:nvSpPr>
        <p:spPr bwMode="auto">
          <a:xfrm flipH="1">
            <a:off x="5459413" y="2582863"/>
            <a:ext cx="201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3" name="Line 49"/>
          <p:cNvSpPr>
            <a:spLocks noChangeShapeType="1"/>
          </p:cNvSpPr>
          <p:nvPr/>
        </p:nvSpPr>
        <p:spPr bwMode="auto">
          <a:xfrm flipH="1">
            <a:off x="3644900" y="2541588"/>
            <a:ext cx="322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4" name="Line 50"/>
          <p:cNvSpPr>
            <a:spLocks noChangeShapeType="1"/>
          </p:cNvSpPr>
          <p:nvPr/>
        </p:nvSpPr>
        <p:spPr bwMode="auto">
          <a:xfrm flipV="1">
            <a:off x="2959100" y="1493838"/>
            <a:ext cx="0" cy="806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5" name="Rectangle 51"/>
          <p:cNvSpPr>
            <a:spLocks noChangeArrowheads="1"/>
          </p:cNvSpPr>
          <p:nvPr/>
        </p:nvSpPr>
        <p:spPr bwMode="auto">
          <a:xfrm>
            <a:off x="2273300" y="1090613"/>
            <a:ext cx="1452563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Vyšší tržní podíl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46" name="Line 52"/>
          <p:cNvSpPr>
            <a:spLocks noChangeShapeType="1"/>
          </p:cNvSpPr>
          <p:nvPr/>
        </p:nvSpPr>
        <p:spPr bwMode="auto">
          <a:xfrm flipV="1">
            <a:off x="4773613" y="1493838"/>
            <a:ext cx="0" cy="806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7" name="Rectangle 53"/>
          <p:cNvSpPr>
            <a:spLocks noChangeArrowheads="1"/>
          </p:cNvSpPr>
          <p:nvPr/>
        </p:nvSpPr>
        <p:spPr bwMode="auto">
          <a:xfrm>
            <a:off x="4087813" y="1090613"/>
            <a:ext cx="14525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Zisk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48" name="Line 54"/>
          <p:cNvSpPr>
            <a:spLocks noChangeShapeType="1"/>
          </p:cNvSpPr>
          <p:nvPr/>
        </p:nvSpPr>
        <p:spPr bwMode="auto">
          <a:xfrm flipV="1">
            <a:off x="2919413" y="847725"/>
            <a:ext cx="3427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9" name="Line 55"/>
          <p:cNvSpPr>
            <a:spLocks noChangeShapeType="1"/>
          </p:cNvSpPr>
          <p:nvPr/>
        </p:nvSpPr>
        <p:spPr bwMode="auto">
          <a:xfrm flipV="1">
            <a:off x="2919413" y="847725"/>
            <a:ext cx="0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0" name="Line 56"/>
          <p:cNvSpPr>
            <a:spLocks noChangeShapeType="1"/>
          </p:cNvSpPr>
          <p:nvPr/>
        </p:nvSpPr>
        <p:spPr bwMode="auto">
          <a:xfrm flipV="1">
            <a:off x="4854575" y="847725"/>
            <a:ext cx="0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1" name="Rectangle 57"/>
          <p:cNvSpPr>
            <a:spLocks noChangeArrowheads="1"/>
          </p:cNvSpPr>
          <p:nvPr/>
        </p:nvSpPr>
        <p:spPr bwMode="auto">
          <a:xfrm>
            <a:off x="6346825" y="727075"/>
            <a:ext cx="1452563" cy="523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Spokojení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majitelé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52" name="Rectangle 58"/>
          <p:cNvSpPr>
            <a:spLocks noChangeArrowheads="1"/>
          </p:cNvSpPr>
          <p:nvPr/>
        </p:nvSpPr>
        <p:spPr bwMode="auto">
          <a:xfrm>
            <a:off x="4894263" y="5364163"/>
            <a:ext cx="685800" cy="4032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>
                <a:solidFill>
                  <a:srgbClr val="FF0000"/>
                </a:solidFill>
                <a:latin typeface="Calibri" pitchFamily="34" charset="0"/>
              </a:rPr>
              <a:t>profil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>
                <a:solidFill>
                  <a:srgbClr val="FF0000"/>
                </a:solidFill>
                <a:latin typeface="Calibri" pitchFamily="34" charset="0"/>
              </a:rPr>
              <a:t>zdroje</a:t>
            </a:r>
            <a:endParaRPr lang="en-GB" altLang="cs-CZ" sz="12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53" name="Line 59"/>
          <p:cNvSpPr>
            <a:spLocks noChangeShapeType="1"/>
          </p:cNvSpPr>
          <p:nvPr/>
        </p:nvSpPr>
        <p:spPr bwMode="auto">
          <a:xfrm>
            <a:off x="5580063" y="5607050"/>
            <a:ext cx="484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4" name="Line 60"/>
          <p:cNvSpPr>
            <a:spLocks noChangeShapeType="1"/>
          </p:cNvSpPr>
          <p:nvPr/>
        </p:nvSpPr>
        <p:spPr bwMode="auto">
          <a:xfrm>
            <a:off x="6064250" y="5607050"/>
            <a:ext cx="0" cy="28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5" name="Rectangle 61"/>
          <p:cNvSpPr>
            <a:spLocks noChangeArrowheads="1"/>
          </p:cNvSpPr>
          <p:nvPr/>
        </p:nvSpPr>
        <p:spPr bwMode="auto">
          <a:xfrm>
            <a:off x="217488" y="6413500"/>
            <a:ext cx="482600" cy="2413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TOC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56" name="Rectangle 63"/>
          <p:cNvSpPr>
            <a:spLocks noChangeArrowheads="1"/>
          </p:cNvSpPr>
          <p:nvPr/>
        </p:nvSpPr>
        <p:spPr bwMode="auto">
          <a:xfrm>
            <a:off x="942975" y="6413500"/>
            <a:ext cx="685800" cy="242888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CONWIP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57" name="Rectangle 64"/>
          <p:cNvSpPr>
            <a:spLocks noChangeArrowheads="1"/>
          </p:cNvSpPr>
          <p:nvPr/>
        </p:nvSpPr>
        <p:spPr bwMode="auto">
          <a:xfrm>
            <a:off x="2273300" y="6413500"/>
            <a:ext cx="806450" cy="2413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Workflow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58" name="Line 65"/>
          <p:cNvSpPr>
            <a:spLocks noChangeShapeType="1"/>
          </p:cNvSpPr>
          <p:nvPr/>
        </p:nvSpPr>
        <p:spPr bwMode="auto">
          <a:xfrm flipV="1">
            <a:off x="539750" y="6211888"/>
            <a:ext cx="0" cy="201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9" name="Line 66"/>
          <p:cNvSpPr>
            <a:spLocks noChangeShapeType="1"/>
          </p:cNvSpPr>
          <p:nvPr/>
        </p:nvSpPr>
        <p:spPr bwMode="auto">
          <a:xfrm flipV="1">
            <a:off x="1346200" y="6211888"/>
            <a:ext cx="0" cy="160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0" name="Line 67"/>
          <p:cNvSpPr>
            <a:spLocks noChangeShapeType="1"/>
          </p:cNvSpPr>
          <p:nvPr/>
        </p:nvSpPr>
        <p:spPr bwMode="auto">
          <a:xfrm flipV="1">
            <a:off x="2474913" y="625157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1" name="Line 68"/>
          <p:cNvSpPr>
            <a:spLocks noChangeShapeType="1"/>
          </p:cNvSpPr>
          <p:nvPr/>
        </p:nvSpPr>
        <p:spPr bwMode="auto">
          <a:xfrm>
            <a:off x="1628775" y="6573838"/>
            <a:ext cx="6445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2" name="Line 69"/>
          <p:cNvSpPr>
            <a:spLocks noChangeShapeType="1"/>
          </p:cNvSpPr>
          <p:nvPr/>
        </p:nvSpPr>
        <p:spPr bwMode="auto">
          <a:xfrm>
            <a:off x="5943600" y="6010275"/>
            <a:ext cx="0" cy="160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3" name="Line 70"/>
          <p:cNvSpPr>
            <a:spLocks noChangeShapeType="1"/>
          </p:cNvSpPr>
          <p:nvPr/>
        </p:nvSpPr>
        <p:spPr bwMode="auto">
          <a:xfrm>
            <a:off x="6346825" y="601027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4" name="Line 71"/>
          <p:cNvSpPr>
            <a:spLocks noChangeShapeType="1"/>
          </p:cNvSpPr>
          <p:nvPr/>
        </p:nvSpPr>
        <p:spPr bwMode="auto">
          <a:xfrm>
            <a:off x="5943600" y="6010275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5" name="AutoShape 72"/>
          <p:cNvSpPr>
            <a:spLocks noChangeArrowheads="1"/>
          </p:cNvSpPr>
          <p:nvPr/>
        </p:nvSpPr>
        <p:spPr bwMode="auto">
          <a:xfrm>
            <a:off x="7878763" y="2986088"/>
            <a:ext cx="604837" cy="1854200"/>
          </a:xfrm>
          <a:prstGeom prst="downArrow">
            <a:avLst>
              <a:gd name="adj1" fmla="val 50000"/>
              <a:gd name="adj2" fmla="val 76640"/>
            </a:avLst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66" name="Text Box 74"/>
          <p:cNvSpPr txBox="1">
            <a:spLocks noChangeArrowheads="1"/>
          </p:cNvSpPr>
          <p:nvPr/>
        </p:nvSpPr>
        <p:spPr bwMode="auto">
          <a:xfrm rot="5400000">
            <a:off x="7828757" y="3723481"/>
            <a:ext cx="698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 b="1">
                <a:latin typeface="Calibri" pitchFamily="34" charset="0"/>
              </a:rPr>
              <a:t>Náklady</a:t>
            </a:r>
            <a:endParaRPr lang="en-GB" altLang="cs-CZ" sz="1200" b="1">
              <a:latin typeface="Calibri" pitchFamily="34" charset="0"/>
            </a:endParaRPr>
          </a:p>
        </p:txBody>
      </p:sp>
      <p:sp>
        <p:nvSpPr>
          <p:cNvPr id="25667" name="AutoShape 75"/>
          <p:cNvSpPr>
            <a:spLocks noChangeArrowheads="1"/>
          </p:cNvSpPr>
          <p:nvPr/>
        </p:nvSpPr>
        <p:spPr bwMode="auto">
          <a:xfrm>
            <a:off x="7878763" y="1331913"/>
            <a:ext cx="604837" cy="1654175"/>
          </a:xfrm>
          <a:prstGeom prst="upArrow">
            <a:avLst>
              <a:gd name="adj1" fmla="val 50000"/>
              <a:gd name="adj2" fmla="val 68373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cs-CZ" sz="1800">
              <a:latin typeface="Arial" charset="0"/>
            </a:endParaRPr>
          </a:p>
        </p:txBody>
      </p:sp>
      <p:sp>
        <p:nvSpPr>
          <p:cNvPr id="25668" name="Text Box 76"/>
          <p:cNvSpPr txBox="1">
            <a:spLocks noChangeArrowheads="1"/>
          </p:cNvSpPr>
          <p:nvPr/>
        </p:nvSpPr>
        <p:spPr bwMode="auto">
          <a:xfrm rot="5400000" flipH="1" flipV="1">
            <a:off x="7753350" y="2224088"/>
            <a:ext cx="849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 b="1">
                <a:latin typeface="Calibri" pitchFamily="34" charset="0"/>
              </a:rPr>
              <a:t>Výnosy</a:t>
            </a:r>
            <a:endParaRPr lang="en-GB" altLang="cs-CZ" sz="1200" b="1">
              <a:latin typeface="Calibri" pitchFamily="34" charset="0"/>
            </a:endParaRPr>
          </a:p>
        </p:txBody>
      </p:sp>
      <p:sp>
        <p:nvSpPr>
          <p:cNvPr id="25669" name="Zástupný symbol pro číslo snímku 6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fld id="{398B114C-6D55-44E0-AC27-70EE29DE4C33}" type="slidenum">
              <a:rPr lang="en-US" altLang="cs-CZ" sz="1400" smtClean="0">
                <a:latin typeface="Arial" charset="0"/>
              </a:rPr>
              <a:pPr algn="r" eaLnBrk="1" hangingPunct="1">
                <a:spcBef>
                  <a:spcPct val="0"/>
                </a:spcBef>
                <a:buSzTx/>
                <a:buFontTx/>
                <a:buNone/>
              </a:pPr>
              <a:t>26</a:t>
            </a:fld>
            <a:r>
              <a:rPr lang="cs-CZ" altLang="cs-CZ" sz="1400">
                <a:latin typeface="Arial" charset="0"/>
              </a:rPr>
              <a:t>/11</a:t>
            </a:r>
            <a:endParaRPr lang="en-US" altLang="cs-CZ" sz="1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99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What is the main goal of a company?</a:t>
            </a:r>
            <a:endParaRPr lang="cs-CZ" b="1" dirty="0"/>
          </a:p>
          <a:p>
            <a:pPr marL="0" indent="0">
              <a:buNone/>
            </a:pP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A) </a:t>
            </a:r>
            <a:r>
              <a:rPr lang="cs-CZ" dirty="0"/>
              <a:t> </a:t>
            </a:r>
            <a:r>
              <a:rPr lang="en-US" dirty="0"/>
              <a:t>Obtain the highest profit</a:t>
            </a:r>
            <a:br>
              <a:rPr lang="en-US" dirty="0"/>
            </a:br>
            <a:r>
              <a:rPr lang="en-US" dirty="0"/>
              <a:t>B) </a:t>
            </a:r>
            <a:r>
              <a:rPr lang="cs-CZ" dirty="0"/>
              <a:t> </a:t>
            </a:r>
            <a:r>
              <a:rPr lang="en-US" dirty="0"/>
              <a:t>Find solutions that will be in the best </a:t>
            </a:r>
            <a:r>
              <a:rPr lang="cs-CZ" dirty="0"/>
              <a:t>   	</a:t>
            </a:r>
            <a:r>
              <a:rPr lang="en-US" dirty="0"/>
              <a:t>interests of stakeholders</a:t>
            </a:r>
            <a:br>
              <a:rPr lang="en-US" dirty="0"/>
            </a:br>
            <a:r>
              <a:rPr lang="en-US" dirty="0"/>
              <a:t>C) </a:t>
            </a:r>
            <a:r>
              <a:rPr lang="cs-CZ" dirty="0"/>
              <a:t> </a:t>
            </a:r>
            <a:r>
              <a:rPr lang="en-US" dirty="0"/>
              <a:t>Produce as many products as possible</a:t>
            </a:r>
            <a:br>
              <a:rPr lang="en-US" dirty="0"/>
            </a:br>
            <a:r>
              <a:rPr lang="en-US" dirty="0"/>
              <a:t>D) </a:t>
            </a:r>
            <a:r>
              <a:rPr lang="cs-CZ" dirty="0"/>
              <a:t> </a:t>
            </a:r>
            <a:r>
              <a:rPr lang="en-US" dirty="0"/>
              <a:t>A and C</a:t>
            </a:r>
            <a:br>
              <a:rPr lang="en-US" dirty="0"/>
            </a:br>
            <a:r>
              <a:rPr lang="en-US" dirty="0"/>
              <a:t>E) </a:t>
            </a:r>
            <a:r>
              <a:rPr lang="cs-CZ" dirty="0"/>
              <a:t> </a:t>
            </a:r>
            <a:r>
              <a:rPr lang="en-US" dirty="0"/>
              <a:t>N</a:t>
            </a:r>
            <a:r>
              <a:rPr lang="cs-CZ" dirty="0"/>
              <a:t>o</a:t>
            </a:r>
            <a:r>
              <a:rPr lang="en-US" dirty="0"/>
              <a:t>ne of the above</a:t>
            </a:r>
            <a:br>
              <a:rPr lang="en-US" dirty="0"/>
            </a:br>
            <a:r>
              <a:rPr lang="cs-CZ" b="1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664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Which of the following is Operations Management Technology not concerned with? </a:t>
            </a:r>
            <a:r>
              <a:rPr lang="cs-CZ" b="1" dirty="0"/>
              <a:t> </a:t>
            </a:r>
          </a:p>
          <a:p>
            <a:endParaRPr lang="cs-CZ" b="1" dirty="0"/>
          </a:p>
          <a:p>
            <a:pPr marL="0" indent="0">
              <a:buNone/>
            </a:pPr>
            <a:r>
              <a:rPr lang="cs-CZ" b="1" dirty="0"/>
              <a:t>	</a:t>
            </a:r>
            <a:r>
              <a:rPr lang="en-US" dirty="0"/>
              <a:t>A)Product &amp; Service Technology</a:t>
            </a:r>
            <a:br>
              <a:rPr lang="en-US" dirty="0"/>
            </a:br>
            <a:r>
              <a:rPr lang="cs-CZ" dirty="0"/>
              <a:t>	</a:t>
            </a:r>
            <a:r>
              <a:rPr lang="en-US" dirty="0"/>
              <a:t>B)Process Technology</a:t>
            </a:r>
            <a:br>
              <a:rPr lang="en-US" dirty="0"/>
            </a:br>
            <a:r>
              <a:rPr lang="cs-CZ" dirty="0"/>
              <a:t>	</a:t>
            </a:r>
            <a:r>
              <a:rPr lang="en-US" dirty="0"/>
              <a:t>C) Globalization technology</a:t>
            </a:r>
            <a:br>
              <a:rPr lang="en-US" dirty="0"/>
            </a:br>
            <a:r>
              <a:rPr lang="cs-CZ" dirty="0"/>
              <a:t>	</a:t>
            </a:r>
            <a:r>
              <a:rPr lang="en-US" dirty="0"/>
              <a:t>D)Information Technology</a:t>
            </a:r>
            <a:br>
              <a:rPr lang="en-US" dirty="0"/>
            </a:br>
            <a:r>
              <a:rPr lang="cs-CZ" dirty="0"/>
              <a:t>	</a:t>
            </a:r>
            <a:r>
              <a:rPr lang="en-US" dirty="0"/>
              <a:t>E)All of the above</a:t>
            </a:r>
            <a:br>
              <a:rPr lang="en-US" dirty="0"/>
            </a:br>
            <a:r>
              <a:rPr lang="cs-CZ" b="1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89096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 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b="1" dirty="0"/>
              <a:t>Which of the following would be considered an input when converting inputs into outputs during the transformation process?</a:t>
            </a:r>
            <a:r>
              <a:rPr lang="en-US" dirty="0"/>
              <a:t> 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en-US" dirty="0"/>
              <a:t>A) Land</a:t>
            </a:r>
            <a:br>
              <a:rPr lang="en-US" dirty="0"/>
            </a:br>
            <a:r>
              <a:rPr lang="en-US" dirty="0"/>
              <a:t>B) Capital</a:t>
            </a:r>
            <a:br>
              <a:rPr lang="en-US" dirty="0"/>
            </a:br>
            <a:r>
              <a:rPr lang="en-US" dirty="0"/>
              <a:t>C) Raw Materials</a:t>
            </a:r>
            <a:br>
              <a:rPr lang="en-US" dirty="0"/>
            </a:br>
            <a:r>
              <a:rPr lang="en-US" dirty="0"/>
              <a:t>D) Facilities</a:t>
            </a:r>
            <a:br>
              <a:rPr lang="en-US" dirty="0"/>
            </a:br>
            <a:r>
              <a:rPr lang="en-US" dirty="0"/>
              <a:t>E) All of the above</a:t>
            </a:r>
            <a:br>
              <a:rPr 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5451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Vysvětlivky k předchozímu snímku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1400" b="1" dirty="0"/>
              <a:t>MISE</a:t>
            </a:r>
            <a:r>
              <a:rPr lang="cs-CZ" sz="1400" dirty="0"/>
              <a:t> : Vyjádření toho, proč a k čemu organizace existuje, co chce dělat, co umí. Základním posláním každého podniku je svým zákazníkům poskytovat buď nějakou službu nebo jim prodávat nebo jinak poskytovat svoje výrobky.</a:t>
            </a:r>
          </a:p>
          <a:p>
            <a:endParaRPr lang="cs-CZ" sz="1400" b="1" dirty="0"/>
          </a:p>
          <a:p>
            <a:r>
              <a:rPr lang="cs-CZ" sz="1400" b="1" dirty="0"/>
              <a:t>Vize</a:t>
            </a:r>
            <a:r>
              <a:rPr lang="cs-CZ" sz="1400" dirty="0"/>
              <a:t> (anglicky </a:t>
            </a:r>
            <a:r>
              <a:rPr lang="cs-CZ" sz="1400" b="1" dirty="0"/>
              <a:t>Vision</a:t>
            </a:r>
            <a:r>
              <a:rPr lang="cs-CZ" sz="1400" dirty="0"/>
              <a:t>) je pojem, který se používá v rámci </a:t>
            </a:r>
            <a:r>
              <a:rPr lang="cs-CZ" sz="1400" dirty="0">
                <a:hlinkClick r:id="rId2" tooltip="Strategické řízení (Strategic Management)"/>
              </a:rPr>
              <a:t>strategického řízení</a:t>
            </a:r>
            <a:r>
              <a:rPr lang="cs-CZ" sz="1400" dirty="0"/>
              <a:t>. Vize je to představa žádoucího budoucího cílového stavu a má podobu jednoduchého popisu jeho podoby a ideálního stavu, kterého chce </a:t>
            </a:r>
            <a:r>
              <a:rPr lang="cs-CZ" sz="1400" dirty="0">
                <a:hlinkClick r:id="rId3" tooltip="Organizace (Organization)"/>
              </a:rPr>
              <a:t>organizace</a:t>
            </a:r>
            <a:r>
              <a:rPr lang="cs-CZ" sz="1400" dirty="0"/>
              <a:t> svojí </a:t>
            </a:r>
            <a:r>
              <a:rPr lang="cs-CZ" sz="1400" b="1" dirty="0"/>
              <a:t>strategií</a:t>
            </a:r>
            <a:r>
              <a:rPr lang="cs-CZ" sz="1400" dirty="0"/>
              <a:t> dosáhnout. (TOC – FRT)</a:t>
            </a:r>
          </a:p>
          <a:p>
            <a:endParaRPr lang="cs-CZ" sz="1400" dirty="0"/>
          </a:p>
          <a:p>
            <a:r>
              <a:rPr lang="cs-CZ" sz="1400" b="1" dirty="0"/>
              <a:t>Vize je součástí motivačních faktorů</a:t>
            </a:r>
            <a:r>
              <a:rPr lang="cs-CZ" sz="1400" dirty="0"/>
              <a:t> (jedná se o největší motivátor) v </a:t>
            </a:r>
            <a:r>
              <a:rPr lang="cs-CZ" sz="1400" dirty="0">
                <a:hlinkClick r:id="rId3" tooltip="Organizace (Organization)"/>
              </a:rPr>
              <a:t>organizaci</a:t>
            </a:r>
            <a:r>
              <a:rPr lang="cs-CZ" sz="1400" dirty="0"/>
              <a:t> - pomáhá “táhnout za jeden provaz směrem k jejímu naplnění”. Klíčové je, aby se s vizí ztotožnili všichni </a:t>
            </a:r>
            <a:r>
              <a:rPr lang="cs-CZ" sz="1400" dirty="0">
                <a:hlinkClick r:id="rId4" tooltip="Manažer (Manager)"/>
              </a:rPr>
              <a:t>manažeři</a:t>
            </a:r>
            <a:r>
              <a:rPr lang="cs-CZ" sz="1400" dirty="0"/>
              <a:t> a zaměstnanci v organizaci. Stanovení vize je vhodné pro všechny typy a velikosti organizace. Bez ní chybí jasně vyjádřený směr, kterým se chce organizace vydat a špatně se tak stanovují další motivátory. </a:t>
            </a:r>
          </a:p>
          <a:p>
            <a:endParaRPr lang="cs-CZ" sz="1400" dirty="0"/>
          </a:p>
          <a:p>
            <a:r>
              <a:rPr lang="cs-CZ" sz="1400" dirty="0"/>
              <a:t>Metoda </a:t>
            </a:r>
            <a:r>
              <a:rPr lang="cs-CZ" sz="1400" b="1" dirty="0"/>
              <a:t>SMART</a:t>
            </a:r>
            <a:r>
              <a:rPr lang="cs-CZ" sz="1400" dirty="0"/>
              <a:t> umožňující dosahovat cíle</a:t>
            </a:r>
          </a:p>
          <a:p>
            <a:r>
              <a:rPr lang="cs-CZ" sz="1400" b="1" dirty="0"/>
              <a:t>S</a:t>
            </a:r>
            <a:r>
              <a:rPr lang="cs-CZ" sz="1400" dirty="0"/>
              <a:t> -   </a:t>
            </a:r>
            <a:r>
              <a:rPr lang="cs-CZ" sz="1400" dirty="0" err="1"/>
              <a:t>Specific</a:t>
            </a:r>
            <a:r>
              <a:rPr lang="cs-CZ" sz="1400" dirty="0"/>
              <a:t> – specifické, konkrétní cíle </a:t>
            </a:r>
            <a:r>
              <a:rPr lang="cs-CZ" sz="1200" dirty="0">
                <a:solidFill>
                  <a:srgbClr val="FF0000"/>
                </a:solidFill>
              </a:rPr>
              <a:t>(např. snížení množství nakažených v čase)</a:t>
            </a:r>
          </a:p>
          <a:p>
            <a:r>
              <a:rPr lang="cs-CZ" sz="1400" b="1" dirty="0"/>
              <a:t>M</a:t>
            </a:r>
            <a:r>
              <a:rPr lang="cs-CZ" sz="1400" dirty="0"/>
              <a:t> -  </a:t>
            </a:r>
            <a:r>
              <a:rPr lang="cs-CZ" sz="1400" dirty="0" err="1"/>
              <a:t>Measurable</a:t>
            </a:r>
            <a:r>
              <a:rPr lang="cs-CZ" sz="1400" dirty="0"/>
              <a:t> – měřitelné cíle -kdo neměří, ten neřídí  </a:t>
            </a:r>
            <a:r>
              <a:rPr lang="cs-CZ" sz="1200" dirty="0">
                <a:solidFill>
                  <a:srgbClr val="FF0000"/>
                </a:solidFill>
              </a:rPr>
              <a:t>(kolik ventilátorů, roušek, respirátorů, vyléčených, atd.)</a:t>
            </a:r>
          </a:p>
          <a:p>
            <a:r>
              <a:rPr lang="cs-CZ" sz="1400" b="1" dirty="0"/>
              <a:t>A</a:t>
            </a:r>
            <a:r>
              <a:rPr lang="cs-CZ" sz="1400" dirty="0"/>
              <a:t> -   </a:t>
            </a:r>
            <a:r>
              <a:rPr lang="cs-CZ" sz="1400" dirty="0" err="1"/>
              <a:t>Achievable</a:t>
            </a:r>
            <a:r>
              <a:rPr lang="cs-CZ" sz="1400" dirty="0"/>
              <a:t>/</a:t>
            </a:r>
            <a:r>
              <a:rPr lang="cs-CZ" sz="1400" dirty="0" err="1"/>
              <a:t>Acceptable</a:t>
            </a:r>
            <a:r>
              <a:rPr lang="cs-CZ" sz="1400" dirty="0"/>
              <a:t> – dosažitelné/přijatelné </a:t>
            </a:r>
          </a:p>
          <a:p>
            <a:r>
              <a:rPr lang="cs-CZ" sz="1400" b="1" dirty="0"/>
              <a:t>R</a:t>
            </a:r>
            <a:r>
              <a:rPr lang="cs-CZ" sz="1400" dirty="0"/>
              <a:t> -   </a:t>
            </a:r>
            <a:r>
              <a:rPr lang="cs-CZ" sz="1400" dirty="0" err="1"/>
              <a:t>Realistic</a:t>
            </a:r>
            <a:r>
              <a:rPr lang="cs-CZ" sz="1400" dirty="0"/>
              <a:t>/</a:t>
            </a:r>
            <a:r>
              <a:rPr lang="cs-CZ" sz="1400" dirty="0" err="1"/>
              <a:t>Relevant</a:t>
            </a:r>
            <a:r>
              <a:rPr lang="cs-CZ" sz="1400" dirty="0"/>
              <a:t> – realistické/relevantní- vzhledem ke zdrojům </a:t>
            </a:r>
            <a:r>
              <a:rPr lang="cs-CZ" sz="1200" dirty="0">
                <a:solidFill>
                  <a:srgbClr val="FF0000"/>
                </a:solidFill>
              </a:rPr>
              <a:t>(kapacity, průtok, …)</a:t>
            </a:r>
          </a:p>
          <a:p>
            <a:r>
              <a:rPr lang="cs-CZ" sz="1400" b="1" dirty="0"/>
              <a:t>T</a:t>
            </a:r>
            <a:r>
              <a:rPr lang="cs-CZ" sz="1400" dirty="0"/>
              <a:t> -   </a:t>
            </a:r>
            <a:r>
              <a:rPr lang="cs-CZ" sz="1400" dirty="0" err="1"/>
              <a:t>Time</a:t>
            </a:r>
            <a:r>
              <a:rPr lang="cs-CZ" sz="1400" dirty="0"/>
              <a:t> </a:t>
            </a:r>
            <a:r>
              <a:rPr lang="cs-CZ" sz="1400" dirty="0" err="1"/>
              <a:t>Specific</a:t>
            </a:r>
            <a:r>
              <a:rPr lang="cs-CZ" sz="1400" dirty="0"/>
              <a:t>/</a:t>
            </a:r>
            <a:r>
              <a:rPr lang="cs-CZ" sz="1400" dirty="0" err="1"/>
              <a:t>Trackable</a:t>
            </a:r>
            <a:r>
              <a:rPr lang="cs-CZ" sz="1400" dirty="0"/>
              <a:t> – časově specifické/sledovatelné</a:t>
            </a:r>
            <a:r>
              <a:rPr lang="cs-CZ" sz="1200" dirty="0">
                <a:solidFill>
                  <a:srgbClr val="FF0000"/>
                </a:solidFill>
              </a:rPr>
              <a:t>  (</a:t>
            </a:r>
            <a:r>
              <a:rPr lang="cs-CZ" sz="1200" dirty="0" err="1">
                <a:solidFill>
                  <a:srgbClr val="FF0000"/>
                </a:solidFill>
              </a:rPr>
              <a:t>měření-testování</a:t>
            </a:r>
            <a:r>
              <a:rPr lang="cs-CZ" sz="1200" dirty="0">
                <a:solidFill>
                  <a:srgbClr val="FF0000"/>
                </a:solidFill>
              </a:rPr>
              <a:t> za období, )</a:t>
            </a:r>
          </a:p>
          <a:p>
            <a:endParaRPr 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26917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 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 dirty="0"/>
              <a:t>Which of the following is not a key element of supply chain management</a:t>
            </a:r>
            <a:r>
              <a:rPr lang="cs-CZ" sz="3000" b="1" dirty="0"/>
              <a:t> ? </a:t>
            </a:r>
          </a:p>
          <a:p>
            <a:pPr marL="0" indent="0">
              <a:buNone/>
            </a:pPr>
            <a:r>
              <a:rPr lang="en-US" dirty="0"/>
              <a:t>A)Purchasing</a:t>
            </a:r>
            <a:br>
              <a:rPr lang="en-US" dirty="0"/>
            </a:br>
            <a:r>
              <a:rPr lang="en-US" dirty="0"/>
              <a:t>B) Suppliers</a:t>
            </a:r>
            <a:br>
              <a:rPr lang="en-US" dirty="0"/>
            </a:br>
            <a:r>
              <a:rPr lang="en-US" dirty="0"/>
              <a:t>C) Location</a:t>
            </a:r>
            <a:br>
              <a:rPr lang="en-US" dirty="0"/>
            </a:br>
            <a:r>
              <a:rPr lang="en-US" dirty="0"/>
              <a:t>D) Logistics</a:t>
            </a:r>
            <a:br>
              <a:rPr lang="en-US" dirty="0"/>
            </a:br>
            <a:r>
              <a:rPr lang="en-US" dirty="0"/>
              <a:t>E) Managers decision</a:t>
            </a:r>
            <a:br>
              <a:rPr lang="en-US" dirty="0"/>
            </a:br>
            <a:r>
              <a:rPr lang="cs-CZ" b="1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26250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44205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56992"/>
            <a:ext cx="2234066" cy="180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099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b="1" dirty="0"/>
              <a:t>Balanced Scorecard and continuum of value</a:t>
            </a:r>
            <a:r>
              <a:rPr lang="cs-CZ" sz="2800" b="1" dirty="0"/>
              <a:t> (2nd part)</a:t>
            </a:r>
            <a:endParaRPr lang="en-ZA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7491" y="1426686"/>
            <a:ext cx="8229600" cy="4525963"/>
          </a:xfrm>
        </p:spPr>
        <p:txBody>
          <a:bodyPr>
            <a:normAutofit/>
          </a:bodyPr>
          <a:lstStyle/>
          <a:p>
            <a:r>
              <a:rPr lang="en-ZA" sz="1600" dirty="0"/>
              <a:t>Balanced Scorecard is a step in the continuum describing value </a:t>
            </a:r>
            <a:endParaRPr lang="cs-CZ" sz="1600" dirty="0"/>
          </a:p>
          <a:p>
            <a:pPr marL="0" indent="0">
              <a:buNone/>
            </a:pPr>
            <a:r>
              <a:rPr lang="cs-CZ" sz="1600" dirty="0"/>
              <a:t>         </a:t>
            </a:r>
            <a:r>
              <a:rPr lang="en-ZA" sz="1600" dirty="0"/>
              <a:t>and how the value is created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627784" y="2276872"/>
            <a:ext cx="416983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Target </a:t>
            </a:r>
            <a:r>
              <a:rPr lang="en-ZA" dirty="0"/>
              <a:t>– </a:t>
            </a:r>
            <a:r>
              <a:rPr lang="en-ZA" sz="1200" dirty="0" err="1"/>
              <a:t>wh</a:t>
            </a:r>
            <a:r>
              <a:rPr lang="cs-CZ" sz="1200" dirty="0" err="1"/>
              <a:t>at</a:t>
            </a:r>
            <a:r>
              <a:rPr lang="cs-CZ" sz="1200" dirty="0"/>
              <a:t> </a:t>
            </a:r>
            <a:r>
              <a:rPr lang="cs-CZ" sz="1200" b="1" dirty="0">
                <a:solidFill>
                  <a:srgbClr val="FF0000"/>
                </a:solidFill>
              </a:rPr>
              <a:t>WE</a:t>
            </a:r>
            <a:r>
              <a:rPr lang="cs-CZ" sz="1200" dirty="0"/>
              <a:t> </a:t>
            </a:r>
            <a:r>
              <a:rPr lang="cs-CZ" sz="1200" dirty="0" err="1"/>
              <a:t>need</a:t>
            </a:r>
            <a:r>
              <a:rPr lang="cs-CZ" sz="1200" dirty="0"/>
              <a:t> to do (</a:t>
            </a:r>
            <a:r>
              <a:rPr lang="cs-CZ" sz="1200" dirty="0" err="1"/>
              <a:t>plan</a:t>
            </a:r>
            <a:r>
              <a:rPr lang="cs-CZ" sz="1200" dirty="0"/>
              <a:t>, </a:t>
            </a:r>
            <a:r>
              <a:rPr lang="cs-CZ" sz="1200" dirty="0" err="1"/>
              <a:t>project</a:t>
            </a:r>
            <a:r>
              <a:rPr lang="cs-CZ" sz="1200" dirty="0"/>
              <a:t>, budget, …)</a:t>
            </a:r>
            <a:endParaRPr lang="en-ZA" sz="1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25138" y="2798604"/>
            <a:ext cx="416983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/>
              <a:t>Personal</a:t>
            </a:r>
            <a:r>
              <a:rPr lang="cs-CZ" b="1" dirty="0"/>
              <a:t> </a:t>
            </a:r>
            <a:r>
              <a:rPr lang="cs-CZ" b="1" dirty="0" err="1"/>
              <a:t>Objectives</a:t>
            </a:r>
            <a:r>
              <a:rPr lang="en-ZA" dirty="0"/>
              <a:t> – </a:t>
            </a:r>
            <a:r>
              <a:rPr lang="cs-CZ" sz="1200" dirty="0" err="1"/>
              <a:t>what</a:t>
            </a:r>
            <a:r>
              <a:rPr lang="cs-CZ" sz="1200" dirty="0"/>
              <a:t> </a:t>
            </a:r>
            <a:r>
              <a:rPr lang="cs-CZ" sz="1200" b="1" dirty="0">
                <a:solidFill>
                  <a:srgbClr val="FF0000"/>
                </a:solidFill>
              </a:rPr>
              <a:t>I </a:t>
            </a:r>
            <a:r>
              <a:rPr lang="cs-CZ" sz="1200" dirty="0" err="1"/>
              <a:t>need</a:t>
            </a:r>
            <a:r>
              <a:rPr lang="cs-CZ" sz="1200" dirty="0"/>
              <a:t> to do </a:t>
            </a:r>
            <a:endParaRPr lang="en-ZA" sz="1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640585" y="3320336"/>
            <a:ext cx="4163662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/>
              <a:t>Strategic</a:t>
            </a:r>
            <a:r>
              <a:rPr lang="cs-CZ" b="1" dirty="0"/>
              <a:t> </a:t>
            </a:r>
            <a:r>
              <a:rPr lang="cs-CZ" b="1" dirty="0" err="1"/>
              <a:t>Outcomes</a:t>
            </a:r>
            <a:r>
              <a:rPr lang="cs-CZ" b="1" dirty="0"/>
              <a:t> (výsledky, závěry)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7632" y="4077072"/>
            <a:ext cx="388843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/>
              <a:t>S</a:t>
            </a:r>
            <a:r>
              <a:rPr lang="cs-CZ" b="1" dirty="0" err="1"/>
              <a:t>atisfied</a:t>
            </a:r>
            <a:r>
              <a:rPr lang="cs-CZ" b="1" dirty="0"/>
              <a:t>  </a:t>
            </a:r>
            <a:r>
              <a:rPr lang="cs-CZ" b="1" dirty="0" err="1"/>
              <a:t>Shareholders</a:t>
            </a:r>
            <a:r>
              <a:rPr lang="cs-CZ" b="1" dirty="0"/>
              <a:t> </a:t>
            </a:r>
            <a:r>
              <a:rPr lang="en-ZA" dirty="0"/>
              <a:t>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547664" y="4574175"/>
            <a:ext cx="3600400" cy="369332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/>
              <a:t>Delighted</a:t>
            </a:r>
            <a:r>
              <a:rPr lang="cs-CZ" b="1" dirty="0"/>
              <a:t> </a:t>
            </a:r>
            <a:r>
              <a:rPr lang="cs-CZ" b="1" dirty="0" err="1"/>
              <a:t>Customers</a:t>
            </a:r>
            <a:endParaRPr lang="en-ZA" dirty="0"/>
          </a:p>
        </p:txBody>
      </p:sp>
      <p:sp>
        <p:nvSpPr>
          <p:cNvPr id="9" name="TextovéPole 8"/>
          <p:cNvSpPr txBox="1"/>
          <p:nvPr/>
        </p:nvSpPr>
        <p:spPr>
          <a:xfrm>
            <a:off x="2125546" y="5082326"/>
            <a:ext cx="4137332" cy="369332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/>
              <a:t>Efficient</a:t>
            </a:r>
            <a:r>
              <a:rPr lang="cs-CZ" b="1" dirty="0"/>
              <a:t> and </a:t>
            </a:r>
            <a:r>
              <a:rPr lang="cs-CZ" b="1" dirty="0" err="1"/>
              <a:t>Effective</a:t>
            </a:r>
            <a:r>
              <a:rPr lang="cs-CZ" b="1" dirty="0"/>
              <a:t> </a:t>
            </a:r>
            <a:r>
              <a:rPr lang="cs-CZ" b="1" dirty="0" err="1"/>
              <a:t>Processes</a:t>
            </a:r>
            <a:endParaRPr lang="en-ZA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666916" y="5649039"/>
            <a:ext cx="413733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/>
              <a:t>Motivated</a:t>
            </a:r>
            <a:r>
              <a:rPr lang="cs-CZ" b="1" dirty="0"/>
              <a:t> and </a:t>
            </a:r>
            <a:r>
              <a:rPr lang="cs-CZ" b="1" dirty="0" err="1"/>
              <a:t>Prepared</a:t>
            </a:r>
            <a:r>
              <a:rPr lang="cs-CZ" b="1" dirty="0"/>
              <a:t> </a:t>
            </a:r>
            <a:r>
              <a:rPr lang="cs-CZ" b="1" dirty="0" err="1"/>
              <a:t>Workforce</a:t>
            </a:r>
            <a:r>
              <a:rPr lang="cs-CZ" b="1" dirty="0"/>
              <a:t> </a:t>
            </a:r>
            <a:endParaRPr lang="en-ZA" dirty="0"/>
          </a:p>
        </p:txBody>
      </p:sp>
      <p:sp>
        <p:nvSpPr>
          <p:cNvPr id="11" name="Šipka dolů 10"/>
          <p:cNvSpPr/>
          <p:nvPr/>
        </p:nvSpPr>
        <p:spPr>
          <a:xfrm>
            <a:off x="3635896" y="3761676"/>
            <a:ext cx="216024" cy="31539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lů 18"/>
          <p:cNvSpPr/>
          <p:nvPr/>
        </p:nvSpPr>
        <p:spPr>
          <a:xfrm>
            <a:off x="4627570" y="3761676"/>
            <a:ext cx="216024" cy="6847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lů 20"/>
          <p:cNvSpPr/>
          <p:nvPr/>
        </p:nvSpPr>
        <p:spPr>
          <a:xfrm>
            <a:off x="5580112" y="3796923"/>
            <a:ext cx="216024" cy="114658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lů 21"/>
          <p:cNvSpPr/>
          <p:nvPr/>
        </p:nvSpPr>
        <p:spPr>
          <a:xfrm>
            <a:off x="6444208" y="3796924"/>
            <a:ext cx="216024" cy="17203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6886979" y="2268666"/>
            <a:ext cx="1386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</a:rPr>
              <a:t>Co potřebujeme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6920286" y="2788178"/>
            <a:ext cx="1883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</a:rPr>
              <a:t>Co musí udělat já sám</a:t>
            </a:r>
          </a:p>
          <a:p>
            <a:r>
              <a:rPr lang="cs-CZ" sz="1400" b="1" dirty="0">
                <a:solidFill>
                  <a:srgbClr val="FF0000"/>
                </a:solidFill>
              </a:rPr>
              <a:t>abychom dosáhli cíle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6944608" y="3388912"/>
            <a:ext cx="224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6973687" y="4075848"/>
            <a:ext cx="18447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</a:rPr>
              <a:t>Spokojená společnost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6973687" y="4510960"/>
            <a:ext cx="1262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</a:rPr>
              <a:t>Zdraví občané 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6948950" y="5026326"/>
            <a:ext cx="2041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</a:rPr>
              <a:t>Metody a  jejich kontrola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6948950" y="5648066"/>
            <a:ext cx="2049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</a:rPr>
              <a:t>Motivovaná pracovní síla</a:t>
            </a:r>
          </a:p>
          <a:p>
            <a:r>
              <a:rPr lang="cs-CZ" sz="1400" b="1" dirty="0">
                <a:solidFill>
                  <a:srgbClr val="FF0000"/>
                </a:solidFill>
              </a:rPr>
              <a:t>technika, pomůcky, léky</a:t>
            </a:r>
          </a:p>
        </p:txBody>
      </p:sp>
    </p:spTree>
    <p:extLst>
      <p:ext uri="{BB962C8B-B14F-4D97-AF65-F5344CB8AC3E}">
        <p14:creationId xmlns:p14="http://schemas.microsoft.com/office/powerpoint/2010/main" val="415955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Definition</a:t>
            </a:r>
            <a:r>
              <a:rPr lang="cs-CZ" dirty="0"/>
              <a:t> (zdroje a definice)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BS </a:t>
            </a:r>
            <a:r>
              <a:rPr lang="en-ZA" sz="2400" dirty="0"/>
              <a:t>developed by Robert Kaplan and David Norton </a:t>
            </a:r>
          </a:p>
          <a:p>
            <a:r>
              <a:rPr lang="en-ZA" sz="2400" dirty="0"/>
              <a:t>BS examines a firm´s performance in four critical areas</a:t>
            </a:r>
          </a:p>
        </p:txBody>
      </p:sp>
      <p:sp>
        <p:nvSpPr>
          <p:cNvPr id="4" name="Obdélník 3"/>
          <p:cNvSpPr/>
          <p:nvPr/>
        </p:nvSpPr>
        <p:spPr>
          <a:xfrm>
            <a:off x="818704" y="2678452"/>
            <a:ext cx="7344816" cy="5760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Finances </a:t>
            </a:r>
            <a:r>
              <a:rPr lang="en-US" sz="1400" dirty="0">
                <a:solidFill>
                  <a:schemeClr val="tx1"/>
                </a:solidFill>
              </a:rPr>
              <a:t>– how should we look to our shareholders ?</a:t>
            </a:r>
          </a:p>
        </p:txBody>
      </p:sp>
      <p:sp>
        <p:nvSpPr>
          <p:cNvPr id="5" name="Obdélník 4"/>
          <p:cNvSpPr/>
          <p:nvPr/>
        </p:nvSpPr>
        <p:spPr>
          <a:xfrm>
            <a:off x="827584" y="3489402"/>
            <a:ext cx="7344816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>
                <a:solidFill>
                  <a:srgbClr val="FF0000"/>
                </a:solidFill>
              </a:rPr>
              <a:t>Customers</a:t>
            </a:r>
            <a:r>
              <a:rPr lang="en-ZA" sz="1400" dirty="0">
                <a:solidFill>
                  <a:srgbClr val="FF0000"/>
                </a:solidFill>
              </a:rPr>
              <a:t> – how should we look to our customer ?</a:t>
            </a:r>
          </a:p>
        </p:txBody>
      </p:sp>
      <p:sp>
        <p:nvSpPr>
          <p:cNvPr id="6" name="Obdélník 5"/>
          <p:cNvSpPr/>
          <p:nvPr/>
        </p:nvSpPr>
        <p:spPr>
          <a:xfrm>
            <a:off x="827584" y="4353498"/>
            <a:ext cx="7344816" cy="5760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sz="1400" b="1" noProof="1">
                <a:solidFill>
                  <a:schemeClr val="accent1">
                    <a:lumMod val="75000"/>
                  </a:schemeClr>
                </a:solidFill>
              </a:rPr>
              <a:t>Processes</a:t>
            </a:r>
            <a:r>
              <a:rPr lang="en-ZA" sz="1400" noProof="1">
                <a:solidFill>
                  <a:schemeClr val="accent1">
                    <a:lumMod val="75000"/>
                  </a:schemeClr>
                </a:solidFill>
              </a:rPr>
              <a:t> – at which business processes must we excel ?</a:t>
            </a:r>
          </a:p>
        </p:txBody>
      </p:sp>
      <p:sp>
        <p:nvSpPr>
          <p:cNvPr id="7" name="Obdélník 6"/>
          <p:cNvSpPr/>
          <p:nvPr/>
        </p:nvSpPr>
        <p:spPr>
          <a:xfrm>
            <a:off x="818704" y="5217594"/>
            <a:ext cx="7344816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/>
              <a:t>                    </a:t>
            </a:r>
            <a:r>
              <a:rPr lang="en-ZA" sz="1400" b="1" dirty="0"/>
              <a:t>Learning and Growing </a:t>
            </a:r>
            <a:r>
              <a:rPr lang="en-ZA" sz="1400" dirty="0"/>
              <a:t>– how will we sustain our ability to change and improve ? </a:t>
            </a:r>
          </a:p>
        </p:txBody>
      </p:sp>
      <p:sp>
        <p:nvSpPr>
          <p:cNvPr id="8" name="AutoShape 2" descr="Výsledek obrázku pro money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73" y="2857661"/>
            <a:ext cx="936104" cy="39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3" y="3654242"/>
            <a:ext cx="936104" cy="41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91543"/>
            <a:ext cx="1129536" cy="31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360949"/>
            <a:ext cx="649775" cy="43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ousměrná svislá šipka 8"/>
          <p:cNvSpPr/>
          <p:nvPr/>
        </p:nvSpPr>
        <p:spPr>
          <a:xfrm>
            <a:off x="7812360" y="4725143"/>
            <a:ext cx="288032" cy="852159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ousměrná svislá šipka 15"/>
          <p:cNvSpPr/>
          <p:nvPr/>
        </p:nvSpPr>
        <p:spPr>
          <a:xfrm>
            <a:off x="7554099" y="3933056"/>
            <a:ext cx="288032" cy="79129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ousměrná svislá šipka 16"/>
          <p:cNvSpPr/>
          <p:nvPr/>
        </p:nvSpPr>
        <p:spPr>
          <a:xfrm>
            <a:off x="7266067" y="3053839"/>
            <a:ext cx="288032" cy="72008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2570448" y="6144398"/>
            <a:ext cx="56525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Resource  </a:t>
            </a:r>
            <a:r>
              <a:rPr lang="en-US" sz="1000" dirty="0"/>
              <a:t>:</a:t>
            </a:r>
            <a:r>
              <a:rPr lang="cs-CZ" sz="1000" dirty="0"/>
              <a:t> </a:t>
            </a:r>
            <a:r>
              <a:rPr lang="en-US" sz="1000" dirty="0"/>
              <a:t>Operation Management, Quality and Competitiveness in Global  Environment, Russel &amp;Taylor</a:t>
            </a:r>
          </a:p>
        </p:txBody>
      </p:sp>
    </p:spTree>
    <p:extLst>
      <p:ext uri="{BB962C8B-B14F-4D97-AF65-F5344CB8AC3E}">
        <p14:creationId xmlns:p14="http://schemas.microsoft.com/office/powerpoint/2010/main" val="116990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/>
              <a:t>Basic strategy map (two lower  BS levels)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290308" y="6490193"/>
            <a:ext cx="54168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Resource  </a:t>
            </a:r>
            <a:r>
              <a:rPr lang="en-US" sz="800" dirty="0"/>
              <a:t>:</a:t>
            </a:r>
            <a:r>
              <a:rPr lang="cs-CZ" sz="800" dirty="0"/>
              <a:t> </a:t>
            </a:r>
            <a:r>
              <a:rPr lang="en-US" sz="800" dirty="0"/>
              <a:t>Operation Management, Quality and Competitiveness in Global  Environment, Russel &amp;Taylor</a:t>
            </a:r>
            <a:r>
              <a:rPr lang="cs-CZ" sz="800" dirty="0"/>
              <a:t> (</a:t>
            </a:r>
            <a:r>
              <a:rPr lang="cs-CZ" sz="800" dirty="0">
                <a:solidFill>
                  <a:srgbClr val="FF0000"/>
                </a:solidFill>
              </a:rPr>
              <a:t>not  </a:t>
            </a:r>
            <a:r>
              <a:rPr lang="cs-CZ" sz="800" dirty="0" err="1">
                <a:solidFill>
                  <a:srgbClr val="FF0000"/>
                </a:solidFill>
              </a:rPr>
              <a:t>the</a:t>
            </a:r>
            <a:r>
              <a:rPr lang="cs-CZ" sz="800" dirty="0">
                <a:solidFill>
                  <a:srgbClr val="FF0000"/>
                </a:solidFill>
              </a:rPr>
              <a:t>  </a:t>
            </a:r>
            <a:r>
              <a:rPr lang="cs-CZ" sz="800" dirty="0" err="1">
                <a:solidFill>
                  <a:srgbClr val="FF0000"/>
                </a:solidFill>
              </a:rPr>
              <a:t>red</a:t>
            </a:r>
            <a:r>
              <a:rPr lang="cs-CZ" sz="800" dirty="0">
                <a:solidFill>
                  <a:srgbClr val="FF0000"/>
                </a:solidFill>
              </a:rPr>
              <a:t>  </a:t>
            </a:r>
            <a:r>
              <a:rPr lang="cs-CZ" sz="800" dirty="0" err="1">
                <a:solidFill>
                  <a:srgbClr val="FF0000"/>
                </a:solidFill>
              </a:rPr>
              <a:t>ones</a:t>
            </a:r>
            <a:r>
              <a:rPr lang="cs-CZ" sz="800" dirty="0">
                <a:solidFill>
                  <a:srgbClr val="FF0000"/>
                </a:solidFill>
              </a:rPr>
              <a:t>)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3528" y="1244346"/>
            <a:ext cx="7776864" cy="293126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cs-CZ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34614" y="4604297"/>
            <a:ext cx="7718284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/>
              <a:t>Human</a:t>
            </a:r>
            <a:r>
              <a:rPr lang="cs-CZ" sz="1400" b="1" dirty="0"/>
              <a:t> </a:t>
            </a:r>
            <a:r>
              <a:rPr lang="cs-CZ" sz="1400" b="1" dirty="0" err="1"/>
              <a:t>capital</a:t>
            </a:r>
            <a:r>
              <a:rPr lang="cs-CZ" sz="1400" b="1" dirty="0"/>
              <a:t>          </a:t>
            </a:r>
            <a:r>
              <a:rPr lang="cs-CZ" sz="1400" b="1" dirty="0" err="1"/>
              <a:t>Organizational</a:t>
            </a:r>
            <a:r>
              <a:rPr lang="cs-CZ" sz="1400" b="1" dirty="0"/>
              <a:t> </a:t>
            </a:r>
            <a:r>
              <a:rPr lang="cs-CZ" sz="1400" b="1" dirty="0" err="1"/>
              <a:t>Capital</a:t>
            </a:r>
            <a:r>
              <a:rPr lang="cs-CZ" sz="1400" b="1" dirty="0"/>
              <a:t>  </a:t>
            </a:r>
            <a:r>
              <a:rPr lang="cs-CZ" sz="1600" b="1" dirty="0"/>
              <a:t>             </a:t>
            </a:r>
            <a:r>
              <a:rPr lang="cs-CZ" sz="1400" b="1" dirty="0" err="1"/>
              <a:t>Information</a:t>
            </a:r>
            <a:r>
              <a:rPr lang="cs-CZ" sz="1400" b="1" dirty="0"/>
              <a:t> </a:t>
            </a:r>
            <a:r>
              <a:rPr lang="cs-CZ" sz="1400" b="1" dirty="0" err="1"/>
              <a:t>Capital</a:t>
            </a:r>
            <a:endParaRPr lang="cs-CZ" sz="1400" dirty="0"/>
          </a:p>
        </p:txBody>
      </p:sp>
      <p:sp>
        <p:nvSpPr>
          <p:cNvPr id="9" name="Obdélník 8"/>
          <p:cNvSpPr/>
          <p:nvPr/>
        </p:nvSpPr>
        <p:spPr>
          <a:xfrm>
            <a:off x="1187624" y="4712309"/>
            <a:ext cx="158353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2967256" y="4712309"/>
            <a:ext cx="208823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5237237" y="4712309"/>
            <a:ext cx="208823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683568" y="2186757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/>
              <a:t>Supplier Relationship</a:t>
            </a:r>
          </a:p>
          <a:p>
            <a:r>
              <a:rPr lang="en-ZA" sz="1000" dirty="0"/>
              <a:t>Lower cost of owner</a:t>
            </a:r>
            <a:r>
              <a:rPr lang="cs-CZ" sz="1000" dirty="0"/>
              <a:t>s</a:t>
            </a:r>
            <a:r>
              <a:rPr lang="en-ZA" sz="1000" dirty="0"/>
              <a:t>hip</a:t>
            </a:r>
          </a:p>
          <a:p>
            <a:r>
              <a:rPr lang="en-ZA" sz="1000" b="1" dirty="0">
                <a:solidFill>
                  <a:srgbClr val="FF0000"/>
                </a:solidFill>
              </a:rPr>
              <a:t>JIT</a:t>
            </a:r>
            <a:r>
              <a:rPr lang="en-ZA" sz="1000" dirty="0"/>
              <a:t> delivery</a:t>
            </a:r>
          </a:p>
          <a:p>
            <a:r>
              <a:rPr lang="en-ZA" sz="1000" b="1" dirty="0">
                <a:solidFill>
                  <a:srgbClr val="002060"/>
                </a:solidFill>
              </a:rPr>
              <a:t>TQM</a:t>
            </a:r>
            <a:r>
              <a:rPr lang="en-ZA" sz="1000" b="1" dirty="0"/>
              <a:t> </a:t>
            </a:r>
            <a:r>
              <a:rPr lang="en-ZA" sz="1000" dirty="0"/>
              <a:t>– High quality supply</a:t>
            </a:r>
            <a:endParaRPr lang="cs-CZ" sz="1000" dirty="0"/>
          </a:p>
          <a:p>
            <a:r>
              <a:rPr lang="cs-CZ" sz="1000" b="1" dirty="0"/>
              <a:t>ISHIKAWA</a:t>
            </a:r>
          </a:p>
          <a:p>
            <a:r>
              <a:rPr lang="cs-CZ" sz="1000" b="1" dirty="0"/>
              <a:t>SIX SIGMA</a:t>
            </a:r>
            <a:endParaRPr lang="en-ZA" sz="1000" b="1" dirty="0"/>
          </a:p>
          <a:p>
            <a:endParaRPr lang="en-ZA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746736" y="1386934"/>
            <a:ext cx="23575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/>
              <a:t>Production and Services</a:t>
            </a:r>
          </a:p>
          <a:p>
            <a:r>
              <a:rPr lang="en-ZA" sz="1000" dirty="0"/>
              <a:t>Lower cost of production </a:t>
            </a:r>
          </a:p>
          <a:p>
            <a:r>
              <a:rPr lang="en-ZA" sz="1000" dirty="0"/>
              <a:t>Continuous improvement (Kaizen)</a:t>
            </a:r>
          </a:p>
          <a:p>
            <a:r>
              <a:rPr lang="en-ZA" sz="1000" b="1" dirty="0"/>
              <a:t>Reduced cycle time (see </a:t>
            </a:r>
            <a:r>
              <a:rPr lang="en-ZA" sz="1000" b="1" dirty="0">
                <a:solidFill>
                  <a:srgbClr val="FF0000"/>
                </a:solidFill>
              </a:rPr>
              <a:t>Little´s law</a:t>
            </a:r>
            <a:r>
              <a:rPr lang="cs-CZ" sz="1000" b="1" dirty="0">
                <a:solidFill>
                  <a:srgbClr val="FF0000"/>
                </a:solidFill>
              </a:rPr>
              <a:t>-15.4. 2019</a:t>
            </a:r>
            <a:r>
              <a:rPr lang="en-ZA" sz="1000" b="1" dirty="0"/>
              <a:t>)</a:t>
            </a:r>
          </a:p>
          <a:p>
            <a:r>
              <a:rPr lang="en-ZA" sz="1000" dirty="0"/>
              <a:t>Shorter production lead times </a:t>
            </a:r>
          </a:p>
          <a:p>
            <a:r>
              <a:rPr lang="en-ZA" sz="1000" dirty="0"/>
              <a:t>Working capital efficiency (fin. leverage)</a:t>
            </a:r>
          </a:p>
          <a:p>
            <a:r>
              <a:rPr lang="en-ZA" sz="1000" b="1" dirty="0">
                <a:solidFill>
                  <a:srgbClr val="FF0000"/>
                </a:solidFill>
              </a:rPr>
              <a:t>MRP,MRP_II</a:t>
            </a:r>
          </a:p>
          <a:p>
            <a:r>
              <a:rPr lang="en-ZA" sz="1000" b="1" dirty="0">
                <a:solidFill>
                  <a:srgbClr val="FF0000"/>
                </a:solidFill>
              </a:rPr>
              <a:t>Advanced Planning  and Scheduling</a:t>
            </a:r>
          </a:p>
          <a:p>
            <a:r>
              <a:rPr lang="en-ZA" sz="1000" dirty="0"/>
              <a:t>Good Resource Planning </a:t>
            </a:r>
          </a:p>
          <a:p>
            <a:r>
              <a:rPr lang="en-ZA" sz="1000" b="1" dirty="0">
                <a:solidFill>
                  <a:srgbClr val="FF0000"/>
                </a:solidFill>
              </a:rPr>
              <a:t>Perfect way of cost calculation  </a:t>
            </a:r>
            <a:r>
              <a:rPr lang="en-ZA" sz="1000" dirty="0">
                <a:solidFill>
                  <a:srgbClr val="FF0000"/>
                </a:solidFill>
              </a:rPr>
              <a:t>(actual-expected)</a:t>
            </a:r>
            <a:endParaRPr lang="cs-CZ" sz="1000" dirty="0">
              <a:solidFill>
                <a:srgbClr val="FF0000"/>
              </a:solidFill>
            </a:endParaRPr>
          </a:p>
          <a:p>
            <a:r>
              <a:rPr lang="en-ZA" sz="1000" b="1" dirty="0">
                <a:solidFill>
                  <a:srgbClr val="FF0000"/>
                </a:solidFill>
              </a:rPr>
              <a:t>Application of Theory of Constraints</a:t>
            </a:r>
            <a:endParaRPr lang="cs-CZ" sz="1000" b="1" dirty="0">
              <a:solidFill>
                <a:srgbClr val="FF0000"/>
              </a:solidFill>
            </a:endParaRPr>
          </a:p>
          <a:p>
            <a:r>
              <a:rPr lang="cs-CZ" sz="1000" b="1" dirty="0">
                <a:solidFill>
                  <a:srgbClr val="002060"/>
                </a:solidFill>
              </a:rPr>
              <a:t>(</a:t>
            </a:r>
            <a:r>
              <a:rPr lang="cs-CZ" sz="1000" b="1" dirty="0" err="1">
                <a:solidFill>
                  <a:srgbClr val="002060"/>
                </a:solidFill>
              </a:rPr>
              <a:t>Thinking</a:t>
            </a:r>
            <a:r>
              <a:rPr lang="cs-CZ" sz="1000" b="1" dirty="0">
                <a:solidFill>
                  <a:srgbClr val="002060"/>
                </a:solidFill>
              </a:rPr>
              <a:t> </a:t>
            </a:r>
            <a:r>
              <a:rPr lang="cs-CZ" sz="1000" b="1" dirty="0" err="1">
                <a:solidFill>
                  <a:srgbClr val="002060"/>
                </a:solidFill>
              </a:rPr>
              <a:t>Tools</a:t>
            </a:r>
            <a:r>
              <a:rPr lang="cs-CZ" sz="1000" b="1" dirty="0">
                <a:solidFill>
                  <a:srgbClr val="002060"/>
                </a:solidFill>
              </a:rPr>
              <a:t>)</a:t>
            </a:r>
            <a:endParaRPr lang="en-ZA" sz="1000" b="1" dirty="0">
              <a:solidFill>
                <a:srgbClr val="00206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420298" y="1340768"/>
            <a:ext cx="23575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SCM-Supply Chain Management</a:t>
            </a:r>
          </a:p>
          <a:p>
            <a:r>
              <a:rPr lang="en-US" sz="1000" dirty="0"/>
              <a:t>Lower cost of transport</a:t>
            </a:r>
          </a:p>
          <a:p>
            <a:r>
              <a:rPr lang="en-US" sz="1000" b="1" dirty="0">
                <a:solidFill>
                  <a:srgbClr val="FF0000"/>
                </a:solidFill>
              </a:rPr>
              <a:t>Better </a:t>
            </a:r>
            <a:r>
              <a:rPr lang="cs-CZ" sz="1000" b="1" dirty="0" err="1">
                <a:solidFill>
                  <a:srgbClr val="FF0000"/>
                </a:solidFill>
              </a:rPr>
              <a:t>way</a:t>
            </a:r>
            <a:r>
              <a:rPr lang="cs-CZ" sz="1000" b="1" dirty="0">
                <a:solidFill>
                  <a:srgbClr val="FF0000"/>
                </a:solidFill>
              </a:rPr>
              <a:t> </a:t>
            </a:r>
            <a:r>
              <a:rPr lang="cs-CZ" sz="1000" b="1" dirty="0" err="1">
                <a:solidFill>
                  <a:srgbClr val="FF0000"/>
                </a:solidFill>
              </a:rPr>
              <a:t>of</a:t>
            </a:r>
            <a:r>
              <a:rPr lang="cs-CZ" sz="1000" b="1" dirty="0">
                <a:solidFill>
                  <a:srgbClr val="FF0000"/>
                </a:solidFill>
              </a:rPr>
              <a:t> </a:t>
            </a:r>
            <a:r>
              <a:rPr lang="en-US" sz="1000" b="1" dirty="0">
                <a:solidFill>
                  <a:srgbClr val="FF0000"/>
                </a:solidFill>
              </a:rPr>
              <a:t>replenishment</a:t>
            </a:r>
            <a:r>
              <a:rPr lang="cs-CZ" sz="1000" b="1" dirty="0">
                <a:solidFill>
                  <a:srgbClr val="FF0000"/>
                </a:solidFill>
              </a:rPr>
              <a:t> </a:t>
            </a:r>
            <a:r>
              <a:rPr lang="en-US" sz="1000" b="1" dirty="0">
                <a:solidFill>
                  <a:srgbClr val="FF0000"/>
                </a:solidFill>
              </a:rPr>
              <a:t>  </a:t>
            </a:r>
          </a:p>
          <a:p>
            <a:r>
              <a:rPr lang="en-US" sz="1000" dirty="0"/>
              <a:t>Better delivery performance </a:t>
            </a:r>
          </a:p>
          <a:p>
            <a:r>
              <a:rPr lang="en-US" sz="1000" dirty="0"/>
              <a:t>  </a:t>
            </a:r>
          </a:p>
          <a:p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411536" y="2093979"/>
            <a:ext cx="23575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/>
              <a:t>Risk Management</a:t>
            </a:r>
          </a:p>
          <a:p>
            <a:r>
              <a:rPr lang="en-ZA" sz="1000" dirty="0"/>
              <a:t>Financial  risks</a:t>
            </a:r>
          </a:p>
          <a:p>
            <a:r>
              <a:rPr lang="en-ZA" sz="1000" dirty="0"/>
              <a:t>Cash flow  management</a:t>
            </a:r>
          </a:p>
          <a:p>
            <a:r>
              <a:rPr lang="en-ZA" sz="1000" dirty="0"/>
              <a:t>Operational risk </a:t>
            </a:r>
          </a:p>
          <a:p>
            <a:r>
              <a:rPr lang="en-ZA" sz="1000" dirty="0"/>
              <a:t>Technological risk </a:t>
            </a:r>
          </a:p>
          <a:p>
            <a:endParaRPr lang="cs-CZ" dirty="0"/>
          </a:p>
        </p:txBody>
      </p:sp>
      <p:sp>
        <p:nvSpPr>
          <p:cNvPr id="16" name="Šipka nahoru 15"/>
          <p:cNvSpPr/>
          <p:nvPr/>
        </p:nvSpPr>
        <p:spPr>
          <a:xfrm>
            <a:off x="2137552" y="3914950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nahoru 16"/>
          <p:cNvSpPr/>
          <p:nvPr/>
        </p:nvSpPr>
        <p:spPr>
          <a:xfrm>
            <a:off x="3903360" y="3914949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nahoru 17"/>
          <p:cNvSpPr/>
          <p:nvPr/>
        </p:nvSpPr>
        <p:spPr>
          <a:xfrm>
            <a:off x="6173341" y="3914950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Šipka dolů 2"/>
          <p:cNvSpPr/>
          <p:nvPr/>
        </p:nvSpPr>
        <p:spPr>
          <a:xfrm>
            <a:off x="7020272" y="4892329"/>
            <a:ext cx="144016" cy="624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6389365" y="5517232"/>
            <a:ext cx="19536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Analytic applications</a:t>
            </a:r>
          </a:p>
          <a:p>
            <a:r>
              <a:rPr lang="en-US" sz="1200" dirty="0"/>
              <a:t>BI, </a:t>
            </a:r>
            <a:r>
              <a:rPr lang="cs-CZ" sz="1200" dirty="0" err="1"/>
              <a:t>Budgets</a:t>
            </a:r>
            <a:r>
              <a:rPr lang="cs-CZ" sz="1200" dirty="0"/>
              <a:t>-&gt;</a:t>
            </a:r>
            <a:r>
              <a:rPr lang="cs-CZ" sz="1200" b="1" dirty="0" err="1">
                <a:solidFill>
                  <a:srgbClr val="FF0000"/>
                </a:solidFill>
              </a:rPr>
              <a:t>see</a:t>
            </a:r>
            <a:r>
              <a:rPr lang="cs-CZ" sz="1200" b="1" dirty="0">
                <a:solidFill>
                  <a:srgbClr val="FF0000"/>
                </a:solidFill>
              </a:rPr>
              <a:t> </a:t>
            </a:r>
            <a:r>
              <a:rPr lang="cs-CZ" sz="1200" b="1" dirty="0" err="1">
                <a:solidFill>
                  <a:srgbClr val="FF0000"/>
                </a:solidFill>
              </a:rPr>
              <a:t>next</a:t>
            </a:r>
            <a:r>
              <a:rPr lang="cs-CZ" sz="1200" b="1" dirty="0">
                <a:solidFill>
                  <a:srgbClr val="FF0000"/>
                </a:solidFill>
              </a:rPr>
              <a:t> </a:t>
            </a:r>
            <a:r>
              <a:rPr lang="cs-CZ" sz="1200" b="1" dirty="0" err="1">
                <a:solidFill>
                  <a:srgbClr val="FF0000"/>
                </a:solidFill>
              </a:rPr>
              <a:t>slides</a:t>
            </a:r>
            <a:r>
              <a:rPr lang="cs-CZ" sz="1200" dirty="0"/>
              <a:t>,</a:t>
            </a:r>
          </a:p>
          <a:p>
            <a:r>
              <a:rPr lang="en-US" sz="1200" dirty="0"/>
              <a:t>transaction processing</a:t>
            </a:r>
            <a:r>
              <a:rPr lang="cs-CZ" sz="1200" dirty="0"/>
              <a:t> </a:t>
            </a:r>
            <a:endParaRPr lang="en-US" sz="1200" dirty="0"/>
          </a:p>
          <a:p>
            <a:r>
              <a:rPr lang="en-US" sz="1200" dirty="0"/>
              <a:t>applications=ERP, ..)</a:t>
            </a:r>
          </a:p>
        </p:txBody>
      </p:sp>
      <p:sp>
        <p:nvSpPr>
          <p:cNvPr id="19" name="Šipka dolů 18"/>
          <p:cNvSpPr/>
          <p:nvPr/>
        </p:nvSpPr>
        <p:spPr>
          <a:xfrm>
            <a:off x="4788024" y="4949040"/>
            <a:ext cx="144016" cy="624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lů 19"/>
          <p:cNvSpPr/>
          <p:nvPr/>
        </p:nvSpPr>
        <p:spPr>
          <a:xfrm>
            <a:off x="1331640" y="4949040"/>
            <a:ext cx="144016" cy="624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827055" y="5572813"/>
            <a:ext cx="1257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/>
              <a:t>Excellent training</a:t>
            </a:r>
          </a:p>
          <a:p>
            <a:r>
              <a:rPr lang="en-ZA" sz="1200" dirty="0"/>
              <a:t>of resources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3232844" y="5570656"/>
            <a:ext cx="1844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/>
              <a:t>Efficient and flexible </a:t>
            </a:r>
          </a:p>
          <a:p>
            <a:r>
              <a:rPr lang="en-ZA" sz="1200" dirty="0"/>
              <a:t>structures and reporting</a:t>
            </a:r>
          </a:p>
          <a:p>
            <a:r>
              <a:rPr lang="en-ZA" sz="1200" dirty="0"/>
              <a:t>system, teamwork, culture</a:t>
            </a:r>
          </a:p>
        </p:txBody>
      </p:sp>
      <p:sp>
        <p:nvSpPr>
          <p:cNvPr id="6" name="Obdélník 5"/>
          <p:cNvSpPr/>
          <p:nvPr/>
        </p:nvSpPr>
        <p:spPr>
          <a:xfrm>
            <a:off x="612938" y="1346251"/>
            <a:ext cx="16326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Processes</a:t>
            </a:r>
            <a:endParaRPr lang="cs-CZ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683568" y="6123137"/>
            <a:ext cx="2202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rgbClr val="0070C0"/>
                </a:solidFill>
              </a:rPr>
              <a:t>TQM</a:t>
            </a:r>
            <a:r>
              <a:rPr lang="cs-CZ" sz="1200" dirty="0">
                <a:solidFill>
                  <a:srgbClr val="0070C0"/>
                </a:solidFill>
              </a:rPr>
              <a:t>-</a:t>
            </a:r>
            <a:r>
              <a:rPr lang="cs-CZ" sz="1200" dirty="0" err="1">
                <a:solidFill>
                  <a:srgbClr val="0070C0"/>
                </a:solidFill>
              </a:rPr>
              <a:t>Total</a:t>
            </a:r>
            <a:r>
              <a:rPr lang="cs-CZ" sz="1200" dirty="0">
                <a:solidFill>
                  <a:srgbClr val="0070C0"/>
                </a:solidFill>
              </a:rPr>
              <a:t> </a:t>
            </a:r>
            <a:r>
              <a:rPr lang="cs-CZ" sz="1200" dirty="0" err="1">
                <a:solidFill>
                  <a:srgbClr val="0070C0"/>
                </a:solidFill>
              </a:rPr>
              <a:t>Quality</a:t>
            </a:r>
            <a:r>
              <a:rPr lang="cs-CZ" sz="1200" dirty="0">
                <a:solidFill>
                  <a:srgbClr val="0070C0"/>
                </a:solidFill>
              </a:rPr>
              <a:t> Management</a:t>
            </a:r>
            <a:endParaRPr lang="cs-CZ" dirty="0"/>
          </a:p>
        </p:txBody>
      </p:sp>
      <p:cxnSp>
        <p:nvCxnSpPr>
          <p:cNvPr id="27" name="Přímá spojnice se šipkou 26"/>
          <p:cNvCxnSpPr/>
          <p:nvPr/>
        </p:nvCxnSpPr>
        <p:spPr>
          <a:xfrm>
            <a:off x="1403648" y="2924944"/>
            <a:ext cx="1367512" cy="585252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1288188" y="3347760"/>
            <a:ext cx="993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srgbClr val="002060"/>
                </a:solidFill>
              </a:rPr>
              <a:t>Vaše úloha 1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582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Budget model in ERP-</a:t>
            </a:r>
            <a:r>
              <a:rPr lang="cs-CZ" sz="3600" dirty="0" err="1"/>
              <a:t>setup</a:t>
            </a:r>
            <a:r>
              <a:rPr lang="cs-CZ" sz="3600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5124897" cy="1042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35140"/>
            <a:ext cx="5768677" cy="24771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835696" y="5589240"/>
            <a:ext cx="2931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0070C0"/>
                </a:solidFill>
              </a:rPr>
              <a:t>Total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budgeted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amount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dirty="0"/>
              <a:t>=</a:t>
            </a:r>
            <a:r>
              <a:rPr lang="cs-CZ" dirty="0">
                <a:solidFill>
                  <a:srgbClr val="0070C0"/>
                </a:solidFill>
              </a:rPr>
              <a:t>380</a:t>
            </a:r>
          </a:p>
        </p:txBody>
      </p:sp>
      <p:cxnSp>
        <p:nvCxnSpPr>
          <p:cNvPr id="6" name="Přímá spojnice se šipkou 5"/>
          <p:cNvCxnSpPr/>
          <p:nvPr/>
        </p:nvCxnSpPr>
        <p:spPr>
          <a:xfrm flipV="1">
            <a:off x="4504010" y="5186110"/>
            <a:ext cx="139998" cy="40313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21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/>
              <a:t>Budget model in ERP </a:t>
            </a:r>
            <a:r>
              <a:rPr lang="cs-CZ" sz="2000" dirty="0">
                <a:solidFill>
                  <a:srgbClr val="0070C0"/>
                </a:solidFill>
              </a:rPr>
              <a:t>– </a:t>
            </a:r>
            <a:r>
              <a:rPr lang="en-US" sz="2000" dirty="0">
                <a:solidFill>
                  <a:srgbClr val="0070C0"/>
                </a:solidFill>
              </a:rPr>
              <a:t>(sales of consulting services)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402363" cy="787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211960" y="1268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solidFill>
                  <a:srgbClr val="FF0000"/>
                </a:solidFill>
              </a:rPr>
              <a:t>Sales Line (</a:t>
            </a:r>
            <a:r>
              <a:rPr lang="cs-CZ" sz="1000" dirty="0" err="1">
                <a:solidFill>
                  <a:srgbClr val="FF0000"/>
                </a:solidFill>
              </a:rPr>
              <a:t>invoice</a:t>
            </a:r>
            <a:r>
              <a:rPr lang="cs-CZ" sz="1000" dirty="0">
                <a:solidFill>
                  <a:srgbClr val="FF0000"/>
                </a:solidFill>
              </a:rPr>
              <a:t>) 24.1.2019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6402363" cy="809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355976" y="2417643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solidFill>
                  <a:srgbClr val="FF0000"/>
                </a:solidFill>
              </a:rPr>
              <a:t>Sales Line (</a:t>
            </a:r>
            <a:r>
              <a:rPr lang="cs-CZ" sz="1000" dirty="0" err="1">
                <a:solidFill>
                  <a:srgbClr val="FF0000"/>
                </a:solidFill>
              </a:rPr>
              <a:t>invoice</a:t>
            </a:r>
            <a:r>
              <a:rPr lang="cs-CZ" sz="1000" dirty="0">
                <a:solidFill>
                  <a:srgbClr val="FF0000"/>
                </a:solidFill>
              </a:rPr>
              <a:t>) 31.1.2019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916" y="3466629"/>
            <a:ext cx="6408079" cy="8756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441389" y="3466628"/>
            <a:ext cx="16530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solidFill>
                  <a:srgbClr val="FF0000"/>
                </a:solidFill>
              </a:rPr>
              <a:t>Sales Line (</a:t>
            </a:r>
            <a:r>
              <a:rPr lang="cs-CZ" sz="1000" dirty="0" err="1">
                <a:solidFill>
                  <a:srgbClr val="FF0000"/>
                </a:solidFill>
              </a:rPr>
              <a:t>invoice</a:t>
            </a:r>
            <a:r>
              <a:rPr lang="cs-CZ" sz="1000" dirty="0">
                <a:solidFill>
                  <a:srgbClr val="FF0000"/>
                </a:solidFill>
              </a:rPr>
              <a:t>)7.2.2019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916" y="4677557"/>
            <a:ext cx="6408080" cy="7782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4067944" y="4431336"/>
            <a:ext cx="13997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solidFill>
                  <a:srgbClr val="FF0000"/>
                </a:solidFill>
              </a:rPr>
              <a:t>General </a:t>
            </a:r>
            <a:r>
              <a:rPr lang="cs-CZ" sz="1000" dirty="0" err="1">
                <a:solidFill>
                  <a:srgbClr val="FF0000"/>
                </a:solidFill>
              </a:rPr>
              <a:t>Ledger</a:t>
            </a:r>
            <a:r>
              <a:rPr lang="cs-CZ" sz="1000" dirty="0">
                <a:solidFill>
                  <a:srgbClr val="FF0000"/>
                </a:solidFill>
              </a:rPr>
              <a:t> </a:t>
            </a:r>
            <a:r>
              <a:rPr lang="cs-CZ" sz="1000" dirty="0" err="1">
                <a:solidFill>
                  <a:srgbClr val="FF0000"/>
                </a:solidFill>
              </a:rPr>
              <a:t>entries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302897" y="5692606"/>
            <a:ext cx="1818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400+480+60=940</a:t>
            </a:r>
          </a:p>
        </p:txBody>
      </p:sp>
    </p:spTree>
    <p:extLst>
      <p:ext uri="{BB962C8B-B14F-4D97-AF65-F5344CB8AC3E}">
        <p14:creationId xmlns:p14="http://schemas.microsoft.com/office/powerpoint/2010/main" val="37638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Budget- </a:t>
            </a:r>
            <a:r>
              <a:rPr lang="cs-CZ" dirty="0" err="1"/>
              <a:t>Planned-Actual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6607570" cy="10401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69" y="2905084"/>
            <a:ext cx="4491116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24943"/>
            <a:ext cx="2592288" cy="315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79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2354</Words>
  <Application>Microsoft Office PowerPoint</Application>
  <PresentationFormat>Předvádění na obrazovce (4:3)</PresentationFormat>
  <Paragraphs>479</Paragraphs>
  <Slides>31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6" baseType="lpstr">
      <vt:lpstr>Arial</vt:lpstr>
      <vt:lpstr>Calibri</vt:lpstr>
      <vt:lpstr>Helvetica</vt:lpstr>
      <vt:lpstr>Wingdings</vt:lpstr>
      <vt:lpstr>Motiv systému Office</vt:lpstr>
      <vt:lpstr> Balanced Scorecard</vt:lpstr>
      <vt:lpstr>Balanced Scorecard and continuum of value (1st part)</vt:lpstr>
      <vt:lpstr>Vysvětlivky k předchozímu snímku</vt:lpstr>
      <vt:lpstr>Balanced Scorecard and continuum of value (2nd part)</vt:lpstr>
      <vt:lpstr>Definition (zdroje a definice) </vt:lpstr>
      <vt:lpstr>Basic strategy map (two lower  BS levels)</vt:lpstr>
      <vt:lpstr>Budget model in ERP-setup </vt:lpstr>
      <vt:lpstr>Budget model in ERP – (sales of consulting services) </vt:lpstr>
      <vt:lpstr>Budget- Planned-Actual</vt:lpstr>
      <vt:lpstr>Basic strategy map (two upper  BS levels)</vt:lpstr>
      <vt:lpstr>Balanced Scorecard worksheet</vt:lpstr>
      <vt:lpstr>Some units for measuring (home study- intro I) </vt:lpstr>
      <vt:lpstr>ERP outputs and BSC </vt:lpstr>
      <vt:lpstr>ERP forms related to customer aging report</vt:lpstr>
      <vt:lpstr>BS  and OM</vt:lpstr>
      <vt:lpstr>Strategické iniciativy  (dolní dvě BSC vrstvy mají zde definovaný Cíl- Měření- Záměr- Akční program)</vt:lpstr>
      <vt:lpstr>Tabulka jako podklad pro konstrukci grafu JSS (FRTBSC) a eliminaci nepotřebných aktivit (obdoba postupu při zavádění štíhlé výroby) </vt:lpstr>
      <vt:lpstr>Výsledný graf po aplikaci JSS (strategická mapa) (transpozice strategických cílů -&gt;BSC vrstev)</vt:lpstr>
      <vt:lpstr>Strategická  mapa I</vt:lpstr>
      <vt:lpstr>Strategická  mapa II</vt:lpstr>
      <vt:lpstr>Jak dosáhnout vybraných strategických cílů I.  </vt:lpstr>
      <vt:lpstr>Jak dosáhnout vybraných strategických cílů I.  </vt:lpstr>
      <vt:lpstr>Strategická  mapa a FRT  (jak dosáhnout stanoveného cíle) </vt:lpstr>
      <vt:lpstr>Grafický nástin řešení (BSC-CRE-EC-FRT) </vt:lpstr>
      <vt:lpstr>Strategy Map-The Simple Model of Value Creation</vt:lpstr>
      <vt:lpstr>Strategická mapa (BSC)- velmi zjednodušené schéma</vt:lpstr>
      <vt:lpstr>Test 1</vt:lpstr>
      <vt:lpstr>Test 2</vt:lpstr>
      <vt:lpstr>Test 3</vt:lpstr>
      <vt:lpstr>Test 4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Balanced Scorecard</dc:title>
  <dc:creator>Skorkovsky Jaromir</dc:creator>
  <cp:lastModifiedBy>Miki Skorkovský</cp:lastModifiedBy>
  <cp:revision>89</cp:revision>
  <dcterms:created xsi:type="dcterms:W3CDTF">2015-06-12T06:47:01Z</dcterms:created>
  <dcterms:modified xsi:type="dcterms:W3CDTF">2020-04-02T08:14:56Z</dcterms:modified>
</cp:coreProperties>
</file>