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3" r:id="rId5"/>
    <p:sldId id="261" r:id="rId6"/>
    <p:sldId id="262" r:id="rId7"/>
    <p:sldId id="264" r:id="rId8"/>
    <p:sldId id="260" r:id="rId9"/>
    <p:sldId id="265" r:id="rId10"/>
    <p:sldId id="266" r:id="rId11"/>
    <p:sldId id="268" r:id="rId12"/>
    <p:sldId id="267" r:id="rId13"/>
    <p:sldId id="270" r:id="rId14"/>
    <p:sldId id="269" r:id="rId15"/>
    <p:sldId id="271" r:id="rId16"/>
    <p:sldId id="272" r:id="rId17"/>
    <p:sldId id="274" r:id="rId18"/>
    <p:sldId id="273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rad.pirati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5C406-E9FC-41AD-B3AD-18642A320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Obchodní právo včetně živnostenského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1A34AC-D38B-4023-8A46-474221FEBE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Jaro 2020</a:t>
            </a:r>
          </a:p>
          <a:p>
            <a:r>
              <a:rPr lang="cs-CZ" dirty="0"/>
              <a:t>Mgr. Ing. 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210551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60391-CFDC-451D-BDDB-B1A0EE179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4FE43E-AF83-4FF9-8D62-C8E1407E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to?</a:t>
            </a:r>
          </a:p>
          <a:p>
            <a:r>
              <a:rPr lang="cs-CZ" dirty="0"/>
              <a:t>Jak ji poznáte?</a:t>
            </a:r>
          </a:p>
          <a:p>
            <a:r>
              <a:rPr lang="cs-CZ" dirty="0"/>
              <a:t>Čím se liší od fyzické?</a:t>
            </a:r>
          </a:p>
          <a:p>
            <a:r>
              <a:rPr lang="cs-CZ" dirty="0"/>
              <a:t>Kde o ní naleznete informace?</a:t>
            </a:r>
          </a:p>
          <a:p>
            <a:r>
              <a:rPr lang="cs-CZ" dirty="0"/>
              <a:t>Jaké typy znáte?</a:t>
            </a:r>
          </a:p>
          <a:p>
            <a:r>
              <a:rPr lang="cs-CZ" dirty="0"/>
              <a:t>Jak vznikají?</a:t>
            </a:r>
          </a:p>
        </p:txBody>
      </p:sp>
    </p:spTree>
    <p:extLst>
      <p:ext uri="{BB962C8B-B14F-4D97-AF65-F5344CB8AC3E}">
        <p14:creationId xmlns:p14="http://schemas.microsoft.com/office/powerpoint/2010/main" val="2154097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60391-CFDC-451D-BDDB-B1A0EE179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4FE43E-AF83-4FF9-8D62-C8E1407E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Co je to?</a:t>
            </a:r>
          </a:p>
          <a:p>
            <a:pPr lvl="1"/>
            <a:r>
              <a:rPr lang="cs-CZ" dirty="0"/>
              <a:t>Osoba, která má možnost nabývat vlastních práv a povinných, ale existuje jen na základě právní fikce. Je inkorporována do právního světa.</a:t>
            </a:r>
          </a:p>
          <a:p>
            <a:r>
              <a:rPr lang="cs-CZ" dirty="0"/>
              <a:t>Jak ji poznáte?</a:t>
            </a:r>
          </a:p>
          <a:p>
            <a:pPr lvl="1"/>
            <a:r>
              <a:rPr lang="cs-CZ" dirty="0"/>
              <a:t>Je zapsaná v příslušném rejstříku, bez toho neexistuje</a:t>
            </a:r>
          </a:p>
          <a:p>
            <a:r>
              <a:rPr lang="cs-CZ" dirty="0"/>
              <a:t>Čím se liší od fyzické?</a:t>
            </a:r>
          </a:p>
          <a:p>
            <a:pPr lvl="1"/>
            <a:r>
              <a:rPr lang="cs-CZ" dirty="0"/>
              <a:t>Absence </a:t>
            </a:r>
            <a:r>
              <a:rPr lang="cs-CZ" dirty="0" err="1"/>
              <a:t>biosociální</a:t>
            </a:r>
            <a:r>
              <a:rPr lang="cs-CZ" dirty="0"/>
              <a:t> složky</a:t>
            </a:r>
          </a:p>
          <a:p>
            <a:r>
              <a:rPr lang="cs-CZ" dirty="0"/>
              <a:t>Kde o ní naleznete informace?</a:t>
            </a:r>
          </a:p>
          <a:p>
            <a:pPr lvl="1"/>
            <a:r>
              <a:rPr lang="cs-CZ" dirty="0"/>
              <a:t>V příslušném rejstříku</a:t>
            </a:r>
          </a:p>
          <a:p>
            <a:r>
              <a:rPr lang="cs-CZ" dirty="0"/>
              <a:t>Jaké typy znáte?</a:t>
            </a:r>
          </a:p>
          <a:p>
            <a:pPr lvl="1"/>
            <a:r>
              <a:rPr lang="cs-CZ" dirty="0"/>
              <a:t>Obchodní korporace, spolky, družstva, nadace, nadační fondy, …</a:t>
            </a:r>
          </a:p>
          <a:p>
            <a:r>
              <a:rPr lang="cs-CZ" dirty="0"/>
              <a:t>Jak vznikají?</a:t>
            </a:r>
          </a:p>
          <a:p>
            <a:pPr lvl="1"/>
            <a:r>
              <a:rPr lang="cs-CZ" dirty="0"/>
              <a:t>Zakladatelským právním jednání a následným zápisem do rejstříku</a:t>
            </a:r>
          </a:p>
        </p:txBody>
      </p:sp>
    </p:spTree>
    <p:extLst>
      <p:ext uri="{BB962C8B-B14F-4D97-AF65-F5344CB8AC3E}">
        <p14:creationId xmlns:p14="http://schemas.microsoft.com/office/powerpoint/2010/main" val="2489444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04E14-8D08-4D69-8ECA-8F0DF6BCE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  <a:br>
              <a:rPr lang="cs-CZ" dirty="0"/>
            </a:br>
            <a:r>
              <a:rPr lang="cs-CZ" dirty="0"/>
              <a:t>Vznik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26BE08-563D-4B9D-9510-0FF304E65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Zakladatelské právní jednání</a:t>
            </a:r>
          </a:p>
          <a:p>
            <a:r>
              <a:rPr lang="cs-CZ" dirty="0"/>
              <a:t>Kdo?</a:t>
            </a:r>
          </a:p>
          <a:p>
            <a:r>
              <a:rPr lang="cs-CZ" dirty="0"/>
              <a:t>Jak?</a:t>
            </a:r>
          </a:p>
          <a:p>
            <a:r>
              <a:rPr lang="cs-CZ" dirty="0"/>
              <a:t>Kde?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438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04E14-8D08-4D69-8ECA-8F0DF6BCE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  <a:br>
              <a:rPr lang="cs-CZ" dirty="0"/>
            </a:br>
            <a:r>
              <a:rPr lang="cs-CZ" dirty="0"/>
              <a:t>Vznik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26BE08-563D-4B9D-9510-0FF304E65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Zakladatelské právní jednání</a:t>
            </a:r>
          </a:p>
          <a:p>
            <a:r>
              <a:rPr lang="cs-CZ" dirty="0"/>
              <a:t>Kdo? </a:t>
            </a:r>
          </a:p>
          <a:p>
            <a:pPr lvl="1"/>
            <a:r>
              <a:rPr lang="cs-CZ" dirty="0"/>
              <a:t>PO nebo FO, v počtu dle OZ nebo ZOK</a:t>
            </a:r>
          </a:p>
          <a:p>
            <a:r>
              <a:rPr lang="cs-CZ" dirty="0"/>
              <a:t>Jak?</a:t>
            </a:r>
          </a:p>
          <a:p>
            <a:pPr lvl="1"/>
            <a:r>
              <a:rPr lang="cs-CZ" dirty="0"/>
              <a:t>Podle OZ nebo ZOK</a:t>
            </a:r>
          </a:p>
          <a:p>
            <a:pPr lvl="1"/>
            <a:r>
              <a:rPr lang="cs-CZ" dirty="0"/>
              <a:t>Zakladatelská listina obsahuje:</a:t>
            </a:r>
          </a:p>
          <a:p>
            <a:pPr lvl="2"/>
            <a:r>
              <a:rPr lang="cs-CZ" dirty="0"/>
              <a:t>Vztahy v PO</a:t>
            </a:r>
          </a:p>
          <a:p>
            <a:pPr lvl="2"/>
            <a:r>
              <a:rPr lang="cs-CZ" dirty="0"/>
              <a:t>Sídlo</a:t>
            </a:r>
          </a:p>
          <a:p>
            <a:pPr lvl="2"/>
            <a:r>
              <a:rPr lang="cs-CZ" dirty="0"/>
              <a:t>Název</a:t>
            </a:r>
          </a:p>
          <a:p>
            <a:pPr lvl="2"/>
            <a:r>
              <a:rPr lang="cs-CZ" dirty="0"/>
              <a:t>Označení statutárních orgánu</a:t>
            </a:r>
          </a:p>
          <a:p>
            <a:pPr lvl="2"/>
            <a:r>
              <a:rPr lang="cs-CZ" dirty="0"/>
              <a:t>Účel založení</a:t>
            </a:r>
          </a:p>
          <a:p>
            <a:r>
              <a:rPr lang="cs-CZ" dirty="0"/>
              <a:t>Kde?</a:t>
            </a:r>
          </a:p>
          <a:p>
            <a:pPr lvl="1"/>
            <a:r>
              <a:rPr lang="cs-CZ" dirty="0"/>
              <a:t>Notář nebo Obchodní rejstřík</a:t>
            </a:r>
          </a:p>
          <a:p>
            <a:pPr lvl="1"/>
            <a:r>
              <a:rPr lang="cs-CZ" dirty="0">
                <a:hlinkClick r:id="rId2"/>
              </a:rPr>
              <a:t>www.urad.pirati.cz</a:t>
            </a:r>
            <a:r>
              <a:rPr lang="cs-CZ" dirty="0"/>
              <a:t> – pro ilustraci, je zde přehledný postup založení </a:t>
            </a:r>
            <a:r>
              <a:rPr lang="cs-CZ" dirty="0" err="1"/>
              <a:t>sro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917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749C11-5843-42FB-B9FA-F1CA9629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  <a:br>
              <a:rPr lang="cs-CZ" dirty="0"/>
            </a:br>
            <a:r>
              <a:rPr lang="cs-CZ" dirty="0"/>
              <a:t>Název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2D627-3329-474A-82F1-F6E8F330C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Firma (najděte v ASPI) – co to je?</a:t>
            </a:r>
          </a:p>
          <a:p>
            <a:r>
              <a:rPr lang="cs-CZ" dirty="0"/>
              <a:t>Problémy s názvem?</a:t>
            </a:r>
          </a:p>
        </p:txBody>
      </p:sp>
    </p:spTree>
    <p:extLst>
      <p:ext uri="{BB962C8B-B14F-4D97-AF65-F5344CB8AC3E}">
        <p14:creationId xmlns:p14="http://schemas.microsoft.com/office/powerpoint/2010/main" val="1137676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749C11-5843-42FB-B9FA-F1CA9629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  <a:br>
              <a:rPr lang="cs-CZ" dirty="0"/>
            </a:br>
            <a:r>
              <a:rPr lang="cs-CZ" dirty="0"/>
              <a:t>Název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2D627-3329-474A-82F1-F6E8F330C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Firma (najděte v ASPI) – co to je?</a:t>
            </a:r>
          </a:p>
          <a:p>
            <a:pPr lvl="1"/>
            <a:r>
              <a:rPr lang="cs-CZ" dirty="0"/>
              <a:t>§ 423 a násl. zákona č. 89/2012 Sb., občanského zákoníku, ve znění účinném k 25.2.2020</a:t>
            </a:r>
          </a:p>
          <a:p>
            <a:pPr lvl="1"/>
            <a:endParaRPr lang="cs-CZ" dirty="0"/>
          </a:p>
          <a:p>
            <a:r>
              <a:rPr lang="cs-CZ" dirty="0"/>
              <a:t>Problémy s názvem?</a:t>
            </a:r>
          </a:p>
          <a:p>
            <a:pPr lvl="1"/>
            <a:r>
              <a:rPr lang="cs-CZ" dirty="0"/>
              <a:t>Klamavost – název neodpovídá činnosti</a:t>
            </a:r>
          </a:p>
          <a:p>
            <a:pPr lvl="1"/>
            <a:r>
              <a:rPr lang="cs-CZ" dirty="0"/>
              <a:t>Zaměnitelnost – parazitování na jméně jiné PO</a:t>
            </a:r>
          </a:p>
          <a:p>
            <a:pPr lvl="1"/>
            <a:r>
              <a:rPr lang="cs-CZ" dirty="0"/>
              <a:t>Zakázanost – některá slova (policie, nemocnice, banka, …) jsou vyloučena</a:t>
            </a:r>
          </a:p>
          <a:p>
            <a:pPr lvl="1"/>
            <a:r>
              <a:rPr lang="cs-CZ" dirty="0"/>
              <a:t>Nemravnost – některá slova jsou pobuřující a urážlivá</a:t>
            </a:r>
          </a:p>
        </p:txBody>
      </p:sp>
    </p:spTree>
    <p:extLst>
      <p:ext uri="{BB962C8B-B14F-4D97-AF65-F5344CB8AC3E}">
        <p14:creationId xmlns:p14="http://schemas.microsoft.com/office/powerpoint/2010/main" val="2999776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71B06-A0EA-4AF6-B97F-674A00B8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  <a:br>
              <a:rPr lang="cs-CZ" dirty="0"/>
            </a:br>
            <a:r>
              <a:rPr lang="cs-CZ" dirty="0"/>
              <a:t>Sídlo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008E27-F46B-4CFA-8AAD-2E8C145F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čemu?</a:t>
            </a:r>
          </a:p>
          <a:p>
            <a:r>
              <a:rPr lang="cs-CZ" dirty="0"/>
              <a:t>Jak to vypadá?</a:t>
            </a:r>
          </a:p>
          <a:p>
            <a:r>
              <a:rPr lang="cs-CZ" dirty="0"/>
              <a:t>Kde najdete?</a:t>
            </a:r>
          </a:p>
          <a:p>
            <a:r>
              <a:rPr lang="cs-CZ" dirty="0"/>
              <a:t>Problémy se sídlem?</a:t>
            </a:r>
          </a:p>
        </p:txBody>
      </p:sp>
    </p:spTree>
    <p:extLst>
      <p:ext uri="{BB962C8B-B14F-4D97-AF65-F5344CB8AC3E}">
        <p14:creationId xmlns:p14="http://schemas.microsoft.com/office/powerpoint/2010/main" val="440843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71B06-A0EA-4AF6-B97F-674A00B8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  <a:br>
              <a:rPr lang="cs-CZ" dirty="0"/>
            </a:br>
            <a:r>
              <a:rPr lang="cs-CZ" dirty="0"/>
              <a:t>Sídlo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008E27-F46B-4CFA-8AAD-2E8C145F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 čemu?</a:t>
            </a:r>
          </a:p>
          <a:p>
            <a:pPr lvl="1"/>
            <a:r>
              <a:rPr lang="cs-CZ" dirty="0"/>
              <a:t>PO je na této adrese alespoň korespondenčně k zastižení</a:t>
            </a:r>
          </a:p>
          <a:p>
            <a:r>
              <a:rPr lang="cs-CZ" dirty="0"/>
              <a:t>Jak to vypadá?</a:t>
            </a:r>
          </a:p>
          <a:p>
            <a:pPr lvl="1"/>
            <a:r>
              <a:rPr lang="cs-CZ" dirty="0"/>
              <a:t>Zkolaudovaná nemovitost, která má č.p. nebo </a:t>
            </a:r>
            <a:r>
              <a:rPr lang="cs-CZ" dirty="0" err="1"/>
              <a:t>č.ev</a:t>
            </a:r>
            <a:r>
              <a:rPr lang="cs-CZ" dirty="0"/>
              <a:t>.</a:t>
            </a:r>
          </a:p>
          <a:p>
            <a:r>
              <a:rPr lang="cs-CZ" dirty="0"/>
              <a:t>Kde najdete?</a:t>
            </a:r>
          </a:p>
          <a:p>
            <a:pPr lvl="1"/>
            <a:r>
              <a:rPr lang="cs-CZ" dirty="0"/>
              <a:t>Fyzicky kdekoliv, právně v příslušném rejstříku</a:t>
            </a:r>
          </a:p>
          <a:p>
            <a:r>
              <a:rPr lang="cs-CZ" dirty="0"/>
              <a:t>Problémy se sídlem?</a:t>
            </a:r>
          </a:p>
          <a:p>
            <a:pPr lvl="1"/>
            <a:r>
              <a:rPr lang="cs-CZ" dirty="0"/>
              <a:t>Je potřeba souhlas vlastníka nemovitosti</a:t>
            </a:r>
          </a:p>
          <a:p>
            <a:pPr lvl="1"/>
            <a:r>
              <a:rPr lang="cs-CZ" dirty="0"/>
              <a:t>Činnost nesmí rušit spoluvlastníky</a:t>
            </a:r>
          </a:p>
          <a:p>
            <a:pPr lvl="1"/>
            <a:r>
              <a:rPr lang="cs-CZ" dirty="0"/>
              <a:t>Stanovy SVJ a bytových družstev mohou omezovat</a:t>
            </a:r>
          </a:p>
        </p:txBody>
      </p:sp>
    </p:spTree>
    <p:extLst>
      <p:ext uri="{BB962C8B-B14F-4D97-AF65-F5344CB8AC3E}">
        <p14:creationId xmlns:p14="http://schemas.microsoft.com/office/powerpoint/2010/main" val="1311796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E2AF5-C2E1-40BE-A7C6-E6CBADA47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  <a:br>
              <a:rPr lang="cs-CZ" dirty="0"/>
            </a:br>
            <a:r>
              <a:rPr lang="cs-CZ" dirty="0"/>
              <a:t>Zastoupení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2F8EEB-27B6-42C5-B54F-BC6562A1E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Statutární orgán</a:t>
            </a:r>
          </a:p>
          <a:p>
            <a:r>
              <a:rPr lang="cs-CZ" dirty="0"/>
              <a:t>Společník/akcionář/člen</a:t>
            </a:r>
          </a:p>
          <a:p>
            <a:r>
              <a:rPr lang="cs-CZ" dirty="0"/>
              <a:t>Prokurista</a:t>
            </a:r>
          </a:p>
          <a:p>
            <a:r>
              <a:rPr lang="cs-CZ" dirty="0"/>
              <a:t>Zaměstnanec</a:t>
            </a:r>
          </a:p>
          <a:p>
            <a:r>
              <a:rPr lang="cs-CZ" dirty="0"/>
              <a:t>Zprostředkovatel</a:t>
            </a:r>
          </a:p>
          <a:p>
            <a:r>
              <a:rPr lang="cs-CZ" dirty="0"/>
              <a:t>Jiná osoba</a:t>
            </a:r>
          </a:p>
        </p:txBody>
      </p:sp>
    </p:spTree>
    <p:extLst>
      <p:ext uri="{BB962C8B-B14F-4D97-AF65-F5344CB8AC3E}">
        <p14:creationId xmlns:p14="http://schemas.microsoft.com/office/powerpoint/2010/main" val="1594161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E4897-6C7C-49F2-97AD-9BA6A8B13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  <a:br>
              <a:rPr lang="cs-CZ" dirty="0"/>
            </a:br>
            <a:r>
              <a:rPr lang="cs-CZ" dirty="0"/>
              <a:t>životní cyklus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549143-6709-4F5B-8501-13B72BA8A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Založení </a:t>
            </a:r>
          </a:p>
          <a:p>
            <a:r>
              <a:rPr lang="cs-CZ" dirty="0"/>
              <a:t>Vznik</a:t>
            </a:r>
          </a:p>
          <a:p>
            <a:r>
              <a:rPr lang="cs-CZ" dirty="0"/>
              <a:t>Zrušení</a:t>
            </a:r>
          </a:p>
          <a:p>
            <a:r>
              <a:rPr lang="cs-CZ" dirty="0"/>
              <a:t>Zánik</a:t>
            </a:r>
          </a:p>
          <a:p>
            <a:endParaRPr lang="cs-CZ" dirty="0"/>
          </a:p>
          <a:p>
            <a:r>
              <a:rPr lang="cs-CZ" dirty="0"/>
              <a:t>Kdo? Jak? Kde?</a:t>
            </a:r>
          </a:p>
        </p:txBody>
      </p:sp>
    </p:spTree>
    <p:extLst>
      <p:ext uri="{BB962C8B-B14F-4D97-AF65-F5344CB8AC3E}">
        <p14:creationId xmlns:p14="http://schemas.microsoft.com/office/powerpoint/2010/main" val="2462411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17AE1-6815-4F7D-8737-D8961E6C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26.2.2020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1173B-EE9C-41C7-8930-1B9335B99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 práva a jiných systémů</a:t>
            </a:r>
          </a:p>
          <a:p>
            <a:r>
              <a:rPr lang="cs-CZ" dirty="0"/>
              <a:t>Právní zásady a principy</a:t>
            </a:r>
          </a:p>
          <a:p>
            <a:pPr marL="0" indent="0">
              <a:buNone/>
            </a:pPr>
            <a:r>
              <a:rPr lang="cs-CZ" dirty="0"/>
              <a:t>	------------------------------</a:t>
            </a:r>
          </a:p>
          <a:p>
            <a:r>
              <a:rPr lang="cs-CZ" dirty="0"/>
              <a:t>Právnické osoby</a:t>
            </a:r>
          </a:p>
        </p:txBody>
      </p:sp>
    </p:spTree>
    <p:extLst>
      <p:ext uri="{BB962C8B-B14F-4D97-AF65-F5344CB8AC3E}">
        <p14:creationId xmlns:p14="http://schemas.microsoft.com/office/powerpoint/2010/main" val="3542108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E4897-6C7C-49F2-97AD-9BA6A8B13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  <a:br>
              <a:rPr lang="cs-CZ" dirty="0"/>
            </a:br>
            <a:r>
              <a:rPr lang="cs-CZ" dirty="0"/>
              <a:t>životní cyklus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549143-6709-4F5B-8501-13B72BA8A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Založení</a:t>
            </a:r>
          </a:p>
          <a:p>
            <a:pPr lvl="1"/>
            <a:r>
              <a:rPr lang="cs-CZ" dirty="0"/>
              <a:t>Zakladatelské právní jednání</a:t>
            </a:r>
          </a:p>
          <a:p>
            <a:r>
              <a:rPr lang="cs-CZ" dirty="0"/>
              <a:t>Vznik</a:t>
            </a:r>
          </a:p>
          <a:p>
            <a:pPr lvl="1"/>
            <a:r>
              <a:rPr lang="cs-CZ" dirty="0"/>
              <a:t>Zápis</a:t>
            </a:r>
          </a:p>
          <a:p>
            <a:r>
              <a:rPr lang="cs-CZ" dirty="0"/>
              <a:t>Zrušení</a:t>
            </a:r>
          </a:p>
          <a:p>
            <a:pPr lvl="1"/>
            <a:r>
              <a:rPr lang="cs-CZ" dirty="0"/>
              <a:t>Rozhodnutí valné hromady</a:t>
            </a:r>
          </a:p>
          <a:p>
            <a:pPr lvl="1"/>
            <a:r>
              <a:rPr lang="cs-CZ" dirty="0"/>
              <a:t>Likvidace / bez likvidace</a:t>
            </a:r>
          </a:p>
          <a:p>
            <a:r>
              <a:rPr lang="cs-CZ" dirty="0"/>
              <a:t>Zánik</a:t>
            </a:r>
          </a:p>
          <a:p>
            <a:pPr lvl="1"/>
            <a:r>
              <a:rPr lang="cs-CZ" dirty="0"/>
              <a:t>Výmaz</a:t>
            </a:r>
          </a:p>
        </p:txBody>
      </p:sp>
    </p:spTree>
    <p:extLst>
      <p:ext uri="{BB962C8B-B14F-4D97-AF65-F5344CB8AC3E}">
        <p14:creationId xmlns:p14="http://schemas.microsoft.com/office/powerpoint/2010/main" val="1035134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B148D-8FBB-4EA8-9C82-2FE0EB621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právo?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A3B75C-E764-4E4A-AE3F-EFD9DB793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Etika</a:t>
            </a:r>
          </a:p>
          <a:p>
            <a:endParaRPr lang="cs-CZ" dirty="0"/>
          </a:p>
          <a:p>
            <a:r>
              <a:rPr lang="cs-CZ" dirty="0"/>
              <a:t>Morálka</a:t>
            </a:r>
          </a:p>
          <a:p>
            <a:endParaRPr lang="cs-CZ" dirty="0"/>
          </a:p>
          <a:p>
            <a:r>
              <a:rPr lang="cs-CZ" dirty="0"/>
              <a:t>Právo</a:t>
            </a:r>
          </a:p>
          <a:p>
            <a:endParaRPr lang="cs-CZ" dirty="0"/>
          </a:p>
          <a:p>
            <a:r>
              <a:rPr lang="cs-CZ" dirty="0"/>
              <a:t>V čem se odliší?</a:t>
            </a:r>
          </a:p>
        </p:txBody>
      </p:sp>
    </p:spTree>
    <p:extLst>
      <p:ext uri="{BB962C8B-B14F-4D97-AF65-F5344CB8AC3E}">
        <p14:creationId xmlns:p14="http://schemas.microsoft.com/office/powerpoint/2010/main" val="133135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2ACA89-E246-4FB4-8551-0C1AF3379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principy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E1FD74-B673-442F-AE4F-EF0212278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072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Právní princip (právní zásada) „</a:t>
            </a:r>
            <a:r>
              <a:rPr lang="cs-CZ" i="1" u="sng" dirty="0"/>
              <a:t>pravidla</a:t>
            </a:r>
            <a:r>
              <a:rPr lang="cs-CZ" dirty="0"/>
              <a:t>, která tvoří základ určitého právního institutu, zákona, právního odvětví nebo právního řádu jako celku“.</a:t>
            </a:r>
          </a:p>
          <a:p>
            <a:r>
              <a:rPr lang="cs-CZ" dirty="0"/>
              <a:t>Na rozdíl od </a:t>
            </a:r>
            <a:r>
              <a:rPr lang="cs-CZ" i="1" u="sng" dirty="0"/>
              <a:t>právní normy </a:t>
            </a:r>
            <a:r>
              <a:rPr lang="cs-CZ" dirty="0"/>
              <a:t>má právní princip vysokou míru obecnosti, platí vždy a adresátům obvykle z právních principů nevyplývají bezprostřední povinnosti a ani práva.</a:t>
            </a:r>
          </a:p>
          <a:p>
            <a:r>
              <a:rPr lang="cs-CZ" dirty="0"/>
              <a:t>Je velmi podobný </a:t>
            </a:r>
            <a:r>
              <a:rPr lang="cs-CZ" i="1" u="sng" dirty="0"/>
              <a:t>právnímu obyčeji</a:t>
            </a:r>
            <a:r>
              <a:rPr lang="cs-CZ" dirty="0"/>
              <a:t>, protože není nikde explicitně vyjádřen - informaci o něm je třeba získat jinak, úvahou z právních předpisů, normativních smluv či z právních publikací.</a:t>
            </a:r>
          </a:p>
          <a:p>
            <a:r>
              <a:rPr lang="cs-CZ" dirty="0"/>
              <a:t>Na rozdíl od obyčeje nevyplývá ze společenských zvyklostí, ale ze </a:t>
            </a:r>
            <a:r>
              <a:rPr lang="cs-CZ" i="1" u="sng" dirty="0"/>
              <a:t>systému práva</a:t>
            </a:r>
            <a:r>
              <a:rPr lang="cs-CZ" dirty="0"/>
              <a:t> samotného.</a:t>
            </a:r>
          </a:p>
        </p:txBody>
      </p:sp>
    </p:spTree>
    <p:extLst>
      <p:ext uri="{BB962C8B-B14F-4D97-AF65-F5344CB8AC3E}">
        <p14:creationId xmlns:p14="http://schemas.microsoft.com/office/powerpoint/2010/main" val="254757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81FC16-83FD-4270-8DDB-D60C34BB4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8E83DC-F16B-4D27-8F68-A224AEA44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Ústavní právo</a:t>
            </a:r>
          </a:p>
          <a:p>
            <a:pPr marL="571500" indent="-571500" algn="just"/>
            <a:r>
              <a:rPr lang="cs-CZ" dirty="0"/>
              <a:t>Princip omezené státní moci</a:t>
            </a:r>
          </a:p>
          <a:p>
            <a:pPr marL="571500" indent="-571500" algn="just"/>
            <a:r>
              <a:rPr lang="cs-CZ" dirty="0"/>
              <a:t>Princip dělby moci</a:t>
            </a:r>
          </a:p>
          <a:p>
            <a:pPr marL="571500" indent="-571500" algn="just"/>
            <a:r>
              <a:rPr lang="cs-CZ" dirty="0"/>
              <a:t>Princip samosprávy</a:t>
            </a:r>
          </a:p>
          <a:p>
            <a:pPr marL="571500" indent="-571500" algn="just"/>
            <a:r>
              <a:rPr lang="cs-CZ" dirty="0"/>
              <a:t>Princip sociálního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83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838F48-8792-46B0-939C-678BC9D26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C4716C-6845-477D-ACFC-40121C012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servanda – smlouvy se musí dodržovat</a:t>
            </a:r>
          </a:p>
          <a:p>
            <a:r>
              <a:rPr lang="cs-CZ" dirty="0" err="1"/>
              <a:t>Neminem</a:t>
            </a:r>
            <a:r>
              <a:rPr lang="cs-CZ" dirty="0"/>
              <a:t> </a:t>
            </a:r>
            <a:r>
              <a:rPr lang="cs-CZ" dirty="0" err="1"/>
              <a:t>laedere</a:t>
            </a:r>
            <a:r>
              <a:rPr lang="cs-CZ" dirty="0"/>
              <a:t> – neškodit druhému</a:t>
            </a:r>
          </a:p>
          <a:p>
            <a:r>
              <a:rPr lang="cs-CZ" dirty="0" err="1"/>
              <a:t>Iura</a:t>
            </a:r>
            <a:r>
              <a:rPr lang="cs-CZ" dirty="0"/>
              <a:t> </a:t>
            </a:r>
            <a:r>
              <a:rPr lang="cs-CZ" dirty="0" err="1"/>
              <a:t>vigilantibus</a:t>
            </a:r>
            <a:r>
              <a:rPr lang="cs-CZ" dirty="0"/>
              <a:t> </a:t>
            </a:r>
            <a:r>
              <a:rPr lang="cs-CZ" dirty="0" err="1"/>
              <a:t>scripta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– zákony jsou psány pro bdělé</a:t>
            </a:r>
          </a:p>
          <a:p>
            <a:r>
              <a:rPr lang="cs-CZ" dirty="0"/>
              <a:t>Semel </a:t>
            </a:r>
            <a:r>
              <a:rPr lang="cs-CZ" dirty="0" err="1"/>
              <a:t>heres</a:t>
            </a:r>
            <a:r>
              <a:rPr lang="cs-CZ" dirty="0"/>
              <a:t>, </a:t>
            </a:r>
            <a:r>
              <a:rPr lang="cs-CZ" dirty="0" err="1"/>
              <a:t>semper</a:t>
            </a:r>
            <a:r>
              <a:rPr lang="cs-CZ" dirty="0"/>
              <a:t> </a:t>
            </a:r>
            <a:r>
              <a:rPr lang="cs-CZ" dirty="0" err="1"/>
              <a:t>heres</a:t>
            </a:r>
            <a:r>
              <a:rPr lang="cs-CZ" dirty="0"/>
              <a:t> – jednou dědicem, navždy dědicem</a:t>
            </a:r>
          </a:p>
          <a:p>
            <a:r>
              <a:rPr lang="cs-CZ" dirty="0" err="1"/>
              <a:t>Nemo</a:t>
            </a:r>
            <a:r>
              <a:rPr lang="cs-CZ" dirty="0"/>
              <a:t> </a:t>
            </a:r>
            <a:r>
              <a:rPr lang="cs-CZ" dirty="0" err="1"/>
              <a:t>turpitudinem</a:t>
            </a:r>
            <a:r>
              <a:rPr lang="cs-CZ" dirty="0"/>
              <a:t> </a:t>
            </a:r>
            <a:r>
              <a:rPr lang="cs-CZ" dirty="0" err="1"/>
              <a:t>suam</a:t>
            </a:r>
            <a:r>
              <a:rPr lang="cs-CZ" dirty="0"/>
              <a:t> </a:t>
            </a:r>
            <a:r>
              <a:rPr lang="cs-CZ" dirty="0" err="1"/>
              <a:t>allegare</a:t>
            </a:r>
            <a:r>
              <a:rPr lang="cs-CZ" dirty="0"/>
              <a:t> </a:t>
            </a:r>
            <a:r>
              <a:rPr lang="cs-CZ" dirty="0" err="1"/>
              <a:t>potest</a:t>
            </a:r>
            <a:r>
              <a:rPr lang="cs-CZ" dirty="0"/>
              <a:t> – nikdo nemůže mít prospěch ze své vlastní nepoctivosti</a:t>
            </a:r>
          </a:p>
          <a:p>
            <a:r>
              <a:rPr lang="cs-CZ" dirty="0" err="1"/>
              <a:t>Nemo</a:t>
            </a:r>
            <a:r>
              <a:rPr lang="cs-CZ" dirty="0"/>
              <a:t> plus </a:t>
            </a:r>
            <a:r>
              <a:rPr lang="cs-CZ" dirty="0" err="1"/>
              <a:t>iuris</a:t>
            </a:r>
            <a:r>
              <a:rPr lang="cs-CZ" dirty="0"/>
              <a:t> ad </a:t>
            </a:r>
            <a:r>
              <a:rPr lang="cs-CZ" dirty="0" err="1"/>
              <a:t>alium</a:t>
            </a:r>
            <a:r>
              <a:rPr lang="cs-CZ" dirty="0"/>
              <a:t> </a:t>
            </a:r>
            <a:r>
              <a:rPr lang="cs-CZ" dirty="0" err="1"/>
              <a:t>transferre</a:t>
            </a:r>
            <a:r>
              <a:rPr lang="cs-CZ" dirty="0"/>
              <a:t> </a:t>
            </a:r>
            <a:r>
              <a:rPr lang="cs-CZ" dirty="0" err="1"/>
              <a:t>potest</a:t>
            </a:r>
            <a:r>
              <a:rPr lang="cs-CZ" dirty="0"/>
              <a:t>, </a:t>
            </a:r>
            <a:r>
              <a:rPr lang="cs-CZ" dirty="0" err="1"/>
              <a:t>quam</a:t>
            </a:r>
            <a:r>
              <a:rPr lang="cs-CZ" dirty="0"/>
              <a:t> </a:t>
            </a:r>
            <a:r>
              <a:rPr lang="cs-CZ" dirty="0" err="1"/>
              <a:t>ipse</a:t>
            </a:r>
            <a:r>
              <a:rPr lang="cs-CZ" dirty="0"/>
              <a:t> </a:t>
            </a:r>
            <a:r>
              <a:rPr lang="cs-CZ" dirty="0" err="1"/>
              <a:t>habet</a:t>
            </a:r>
            <a:r>
              <a:rPr lang="cs-CZ" dirty="0"/>
              <a:t> – nikdo nemůže převést na jiného více práv, než sám má</a:t>
            </a:r>
          </a:p>
          <a:p>
            <a:r>
              <a:rPr lang="cs-CZ" dirty="0" err="1"/>
              <a:t>Volenti</a:t>
            </a:r>
            <a:r>
              <a:rPr lang="cs-CZ" dirty="0"/>
              <a:t> non fit </a:t>
            </a:r>
            <a:r>
              <a:rPr lang="cs-CZ" dirty="0" err="1"/>
              <a:t>iniuria</a:t>
            </a:r>
            <a:r>
              <a:rPr lang="cs-CZ" dirty="0"/>
              <a:t> – tomu, kdo souhlasí, se neděje křivda</a:t>
            </a:r>
          </a:p>
        </p:txBody>
      </p:sp>
    </p:spTree>
    <p:extLst>
      <p:ext uri="{BB962C8B-B14F-4D97-AF65-F5344CB8AC3E}">
        <p14:creationId xmlns:p14="http://schemas.microsoft.com/office/powerpoint/2010/main" val="689080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F8DDA-18C3-4262-B8B4-C88D05FC0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815471-9583-4E5A-B0C7-98050B549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Obchodní právo</a:t>
            </a:r>
          </a:p>
          <a:p>
            <a:r>
              <a:rPr lang="cs-CZ" dirty="0"/>
              <a:t>princip formální a materiální publicity obchodního rejstříku</a:t>
            </a:r>
          </a:p>
          <a:p>
            <a:r>
              <a:rPr lang="cs-CZ" dirty="0"/>
              <a:t>princip povinného zápisu důležitých údajů do obchodního rejstříku</a:t>
            </a:r>
          </a:p>
          <a:p>
            <a:r>
              <a:rPr lang="cs-CZ" dirty="0"/>
              <a:t>princip smluvní volnosti</a:t>
            </a:r>
          </a:p>
          <a:p>
            <a:r>
              <a:rPr lang="cs-CZ" dirty="0"/>
              <a:t>princip poctivosti v obchodních jednáních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514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1DF8B-AEE3-4FA5-8D4C-74677BFD4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0D0055-D85F-499B-91BA-F73DF7C92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Trestní právo</a:t>
            </a:r>
          </a:p>
          <a:p>
            <a:pPr marL="571500" indent="-571500" algn="just"/>
            <a:r>
              <a:rPr lang="cs-CZ" dirty="0"/>
              <a:t>princip nezávislosti a nestrannosti soudů a soudců </a:t>
            </a:r>
          </a:p>
          <a:p>
            <a:pPr marL="571500" indent="-571500" algn="just"/>
            <a:r>
              <a:rPr lang="cs-CZ" dirty="0"/>
              <a:t>princip zákonného soudu a soudce</a:t>
            </a:r>
          </a:p>
          <a:p>
            <a:pPr marL="571500" indent="-571500" algn="just"/>
            <a:r>
              <a:rPr lang="cs-CZ" dirty="0"/>
              <a:t>princip presumpce neviny </a:t>
            </a:r>
          </a:p>
          <a:p>
            <a:pPr marL="571500" indent="-571500" algn="just"/>
            <a:r>
              <a:rPr lang="cs-CZ" dirty="0"/>
              <a:t>princip práva obviněného odepřít výpověď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277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D7010-132D-4532-B503-EE4C9CB0C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Přestávka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0FA5B-1A01-4EDB-8225-AAEE31CF4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37348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{792D2C8D-3494-473A-959F-DB5E76B2193F}tf10001114</Template>
  <TotalTime>175</TotalTime>
  <Words>717</Words>
  <Application>Microsoft Office PowerPoint</Application>
  <PresentationFormat>Širokoúhlá obrazovka</PresentationFormat>
  <Paragraphs>140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Gill Sans MT</vt:lpstr>
      <vt:lpstr>Galerie</vt:lpstr>
      <vt:lpstr>Obchodní právo včetně živnostenského</vt:lpstr>
      <vt:lpstr>26.2.2020 </vt:lpstr>
      <vt:lpstr>Co je to právo?</vt:lpstr>
      <vt:lpstr>Zásady a principy práva</vt:lpstr>
      <vt:lpstr>ústavní právo</vt:lpstr>
      <vt:lpstr>Soukromé právo</vt:lpstr>
      <vt:lpstr>Obchodní právo</vt:lpstr>
      <vt:lpstr>Trestní právo</vt:lpstr>
      <vt:lpstr>Přestávka</vt:lpstr>
      <vt:lpstr>Právnická osoba</vt:lpstr>
      <vt:lpstr>Právnická osoba</vt:lpstr>
      <vt:lpstr>Právnická osoba Vznik</vt:lpstr>
      <vt:lpstr>Právnická osoba Vznik</vt:lpstr>
      <vt:lpstr>Právnická osoba Název</vt:lpstr>
      <vt:lpstr>Právnická osoba Název</vt:lpstr>
      <vt:lpstr>Právnická osoba Sídlo</vt:lpstr>
      <vt:lpstr>Právnická osoba Sídlo</vt:lpstr>
      <vt:lpstr>Právnická osoba Zastoupení</vt:lpstr>
      <vt:lpstr>Právnická osoba životní cyklus</vt:lpstr>
      <vt:lpstr>Právnická osoba životní cyklus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právo včetně živnostenského</dc:title>
  <dc:creator>Martin Štěrba</dc:creator>
  <cp:lastModifiedBy>Martin Štěrba</cp:lastModifiedBy>
  <cp:revision>15</cp:revision>
  <dcterms:created xsi:type="dcterms:W3CDTF">2020-02-19T13:05:42Z</dcterms:created>
  <dcterms:modified xsi:type="dcterms:W3CDTF">2020-02-25T09:16:56Z</dcterms:modified>
</cp:coreProperties>
</file>