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7" r:id="rId1"/>
  </p:sldMasterIdLst>
  <p:handoutMasterIdLst>
    <p:handoutMasterId r:id="rId22"/>
  </p:handoutMasterIdLst>
  <p:sldIdLst>
    <p:sldId id="256" r:id="rId2"/>
    <p:sldId id="258" r:id="rId3"/>
    <p:sldId id="257"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Lst>
  <p:sldSz cx="12192000" cy="6858000"/>
  <p:notesSz cx="6784975" cy="9906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79797F8A-CA01-44A0-B7D4-7F0D44817E38}" type="datetimeFigureOut">
              <a:rPr lang="cs-CZ" smtClean="0"/>
              <a:t>18.03.2020</a:t>
            </a:fld>
            <a:endParaRPr lang="cs-CZ"/>
          </a:p>
        </p:txBody>
      </p:sp>
      <p:sp>
        <p:nvSpPr>
          <p:cNvPr id="4" name="Zástupný symbol pro zápatí 3"/>
          <p:cNvSpPr>
            <a:spLocks noGrp="1"/>
          </p:cNvSpPr>
          <p:nvPr>
            <p:ph type="ftr" sz="quarter" idx="2"/>
          </p:nvPr>
        </p:nvSpPr>
        <p:spPr>
          <a:xfrm>
            <a:off x="0" y="9408981"/>
            <a:ext cx="2940156" cy="497019"/>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3249" y="9408981"/>
            <a:ext cx="2940156" cy="497019"/>
          </a:xfrm>
          <a:prstGeom prst="rect">
            <a:avLst/>
          </a:prstGeom>
        </p:spPr>
        <p:txBody>
          <a:bodyPr vert="horz" lIns="91440" tIns="45720" rIns="91440" bIns="45720" rtlCol="0" anchor="b"/>
          <a:lstStyle>
            <a:lvl1pPr algn="r">
              <a:defRPr sz="1200"/>
            </a:lvl1pPr>
          </a:lstStyle>
          <a:p>
            <a:fld id="{6D2A9348-F88C-4EC6-A56C-F1D19FB66AF0}" type="slidenum">
              <a:rPr lang="cs-CZ" smtClean="0"/>
              <a:t>‹#›</a:t>
            </a:fld>
            <a:endParaRPr lang="cs-CZ"/>
          </a:p>
        </p:txBody>
      </p:sp>
    </p:spTree>
    <p:extLst>
      <p:ext uri="{BB962C8B-B14F-4D97-AF65-F5344CB8AC3E}">
        <p14:creationId xmlns:p14="http://schemas.microsoft.com/office/powerpoint/2010/main" val="31204611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smtClean="0"/>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587872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5E3375B-3351-4C66-935B-C7E1B35B3CC7}" type="datetimeFigureOut">
              <a:rPr lang="cs-CZ" smtClean="0"/>
              <a:t>18.03.2020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22473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smtClean="0"/>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75122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smtClean="0"/>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smtClean="0"/>
              <a:t>Kliknutím lze upravit styly předlohy textu.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90106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29896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smtClean="0"/>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2512548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smtClean="0"/>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4084235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848655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609801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4132379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357041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15E3375B-3351-4C66-935B-C7E1B35B3CC7}" type="datetimeFigureOut">
              <a:rPr lang="cs-CZ" smtClean="0"/>
              <a:t>18.03.2020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93197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5E3375B-3351-4C66-935B-C7E1B35B3CC7}" type="datetimeFigureOut">
              <a:rPr lang="cs-CZ" smtClean="0"/>
              <a:t>18.03.2020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8612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7" name="Date Placeholder 2"/>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3"/>
          <p:cNvSpPr>
            <a:spLocks noGrp="1"/>
          </p:cNvSpPr>
          <p:nvPr>
            <p:ph type="ftr" sz="quarter" idx="11"/>
          </p:nvPr>
        </p:nvSpPr>
        <p:spPr/>
        <p:txBody>
          <a:bodyPr/>
          <a:lstStyle/>
          <a:p>
            <a:endParaRPr lang="cs-CZ"/>
          </a:p>
        </p:txBody>
      </p:sp>
      <p:sp>
        <p:nvSpPr>
          <p:cNvPr id="6" name="Slide Number Placeholder 4"/>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395482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2"/>
          <p:cNvSpPr>
            <a:spLocks noGrp="1"/>
          </p:cNvSpPr>
          <p:nvPr>
            <p:ph type="ftr" sz="quarter" idx="11"/>
          </p:nvPr>
        </p:nvSpPr>
        <p:spPr/>
        <p:txBody>
          <a:bodyPr/>
          <a:lstStyle/>
          <a:p>
            <a:endParaRPr lang="cs-CZ"/>
          </a:p>
        </p:txBody>
      </p:sp>
      <p:sp>
        <p:nvSpPr>
          <p:cNvPr id="6" name="Slide Number Placeholder 3"/>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312926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7" name="Date Placeholder 4"/>
          <p:cNvSpPr>
            <a:spLocks noGrp="1"/>
          </p:cNvSpPr>
          <p:nvPr>
            <p:ph type="dt" sz="half" idx="10"/>
          </p:nvPr>
        </p:nvSpPr>
        <p:spPr/>
        <p:txBody>
          <a:bodyPr/>
          <a:lstStyle/>
          <a:p>
            <a:fld id="{15E3375B-3351-4C66-935B-C7E1B35B3CC7}" type="datetimeFigureOut">
              <a:rPr lang="cs-CZ" smtClean="0"/>
              <a:t>18.03.2020</a:t>
            </a:fld>
            <a:endParaRPr lang="cs-CZ"/>
          </a:p>
        </p:txBody>
      </p:sp>
      <p:sp>
        <p:nvSpPr>
          <p:cNvPr id="5" name="Footer Placeholder 5"/>
          <p:cNvSpPr>
            <a:spLocks noGrp="1"/>
          </p:cNvSpPr>
          <p:nvPr>
            <p:ph type="ftr" sz="quarter" idx="11"/>
          </p:nvPr>
        </p:nvSpPr>
        <p:spPr/>
        <p:txBody>
          <a:bodyPr/>
          <a:lstStyle/>
          <a:p>
            <a:endParaRPr lang="cs-CZ"/>
          </a:p>
        </p:txBody>
      </p:sp>
      <p:sp>
        <p:nvSpPr>
          <p:cNvPr id="6"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21595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5E3375B-3351-4C66-935B-C7E1B35B3CC7}" type="datetimeFigureOut">
              <a:rPr lang="cs-CZ" smtClean="0"/>
              <a:t>18.03.2020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EFEC502-10E7-46D7-ACB5-69DC3779B5B7}" type="slidenum">
              <a:rPr lang="cs-CZ" smtClean="0"/>
              <a:t>‹#›</a:t>
            </a:fld>
            <a:endParaRPr lang="cs-CZ"/>
          </a:p>
        </p:txBody>
      </p:sp>
    </p:spTree>
    <p:extLst>
      <p:ext uri="{BB962C8B-B14F-4D97-AF65-F5344CB8AC3E}">
        <p14:creationId xmlns:p14="http://schemas.microsoft.com/office/powerpoint/2010/main" val="153844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smtClean="0"/>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5E3375B-3351-4C66-935B-C7E1B35B3CC7}" type="datetimeFigureOut">
              <a:rPr lang="cs-CZ" smtClean="0"/>
              <a:t>18.03.2020</a:t>
            </a:fld>
            <a:endParaRPr lang="cs-C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cs-C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EFEC502-10E7-46D7-ACB5-69DC3779B5B7}" type="slidenum">
              <a:rPr lang="cs-CZ" smtClean="0"/>
              <a:t>‹#›</a:t>
            </a:fld>
            <a:endParaRPr lang="cs-CZ"/>
          </a:p>
        </p:txBody>
      </p:sp>
    </p:spTree>
    <p:extLst>
      <p:ext uri="{BB962C8B-B14F-4D97-AF65-F5344CB8AC3E}">
        <p14:creationId xmlns:p14="http://schemas.microsoft.com/office/powerpoint/2010/main" val="622366035"/>
      </p:ext>
    </p:extLst>
  </p:cSld>
  <p:clrMap bg1="dk1" tx1="lt1" bg2="dk2" tx2="lt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59" r:id="rId12"/>
    <p:sldLayoutId id="2147483960" r:id="rId13"/>
    <p:sldLayoutId id="2147483961" r:id="rId14"/>
    <p:sldLayoutId id="2147483962" r:id="rId15"/>
    <p:sldLayoutId id="2147483963" r:id="rId16"/>
    <p:sldLayoutId id="214748396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jinepravo.blogspot.com/2012/11/iuridicum-remedium-zaverecna-analyza.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Exekuce</a:t>
            </a:r>
            <a:endParaRPr lang="cs-CZ" dirty="0"/>
          </a:p>
        </p:txBody>
      </p:sp>
      <p:sp>
        <p:nvSpPr>
          <p:cNvPr id="3" name="Podnadpis 2"/>
          <p:cNvSpPr>
            <a:spLocks noGrp="1"/>
          </p:cNvSpPr>
          <p:nvPr>
            <p:ph type="subTitle" idx="1"/>
          </p:nvPr>
        </p:nvSpPr>
        <p:spPr/>
        <p:txBody>
          <a:bodyPr/>
          <a:lstStyle/>
          <a:p>
            <a:r>
              <a:rPr lang="cs-CZ" dirty="0" smtClean="0"/>
              <a:t>Mgr. Bc. Lucie veselá, odvolací finanční ředitelství</a:t>
            </a:r>
            <a:endParaRPr lang="cs-CZ" dirty="0"/>
          </a:p>
        </p:txBody>
      </p:sp>
    </p:spTree>
    <p:extLst>
      <p:ext uri="{BB962C8B-B14F-4D97-AF65-F5344CB8AC3E}">
        <p14:creationId xmlns:p14="http://schemas.microsoft.com/office/powerpoint/2010/main" val="265624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smtClean="0"/>
              <a:t>Podle </a:t>
            </a:r>
            <a:r>
              <a:rPr lang="cs-CZ" b="1" dirty="0" smtClean="0"/>
              <a:t>§ 40 EŘ </a:t>
            </a:r>
            <a:r>
              <a:rPr lang="cs-CZ" dirty="0" smtClean="0"/>
              <a:t>je exekučním titulem rovněž </a:t>
            </a:r>
            <a:r>
              <a:rPr lang="cs-CZ" dirty="0" smtClean="0"/>
              <a:t>rozhodnutí exekutora</a:t>
            </a:r>
            <a:r>
              <a:rPr lang="cs-CZ" dirty="0"/>
              <a:t>, pokud přiznává právo, zavazuje k povinnosti nebo postihuje </a:t>
            </a:r>
            <a:r>
              <a:rPr lang="cs-CZ" dirty="0" smtClean="0"/>
              <a:t>majetek.</a:t>
            </a:r>
            <a:endParaRPr lang="cs-CZ" dirty="0"/>
          </a:p>
          <a:p>
            <a:r>
              <a:rPr lang="cs-CZ" dirty="0"/>
              <a:t>Podle </a:t>
            </a:r>
            <a:r>
              <a:rPr lang="cs-CZ" b="1" dirty="0"/>
              <a:t>§ 176 DŘ </a:t>
            </a:r>
            <a:r>
              <a:rPr lang="cs-CZ" dirty="0" smtClean="0"/>
              <a:t>také výkaz </a:t>
            </a:r>
            <a:r>
              <a:rPr lang="cs-CZ" dirty="0"/>
              <a:t>nedoplatků sestavený z údajů evidence </a:t>
            </a:r>
            <a:r>
              <a:rPr lang="cs-CZ" dirty="0" smtClean="0"/>
              <a:t>daní, rozhodnutí</a:t>
            </a:r>
            <a:r>
              <a:rPr lang="cs-CZ" dirty="0"/>
              <a:t>, kterým je stanoveno peněžité plnění, </a:t>
            </a:r>
            <a:r>
              <a:rPr lang="cs-CZ" dirty="0" smtClean="0"/>
              <a:t>nebo </a:t>
            </a:r>
            <a:r>
              <a:rPr lang="cs-CZ" dirty="0"/>
              <a:t>vykonatelný zajišťovací příkaz</a:t>
            </a:r>
            <a:r>
              <a:rPr lang="cs-CZ" dirty="0" smtClean="0"/>
              <a:t>.</a:t>
            </a:r>
          </a:p>
          <a:p>
            <a:endParaRPr lang="cs-CZ" dirty="0"/>
          </a:p>
          <a:p>
            <a:endParaRPr lang="cs-CZ" dirty="0" smtClean="0"/>
          </a:p>
          <a:p>
            <a:endParaRPr lang="cs-CZ" dirty="0"/>
          </a:p>
        </p:txBody>
      </p:sp>
    </p:spTree>
    <p:extLst>
      <p:ext uri="{BB962C8B-B14F-4D97-AF65-F5344CB8AC3E}">
        <p14:creationId xmlns:p14="http://schemas.microsoft.com/office/powerpoint/2010/main" val="2476643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Nejběžnější způsoby výkonu rozhodnutí – typy exekučních příkazů </a:t>
            </a:r>
            <a:endParaRPr lang="cs-CZ" dirty="0"/>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164732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 na srážky ze mzdy nebo jiných příjmů</a:t>
            </a:r>
            <a:endParaRPr lang="cs-CZ" dirty="0"/>
          </a:p>
        </p:txBody>
      </p:sp>
      <p:sp>
        <p:nvSpPr>
          <p:cNvPr id="3" name="Zástupný symbol pro obsah 2"/>
          <p:cNvSpPr>
            <a:spLocks noGrp="1"/>
          </p:cNvSpPr>
          <p:nvPr>
            <p:ph idx="1"/>
          </p:nvPr>
        </p:nvSpPr>
        <p:spPr/>
        <p:txBody>
          <a:bodyPr/>
          <a:lstStyle/>
          <a:p>
            <a:r>
              <a:rPr lang="cs-CZ" dirty="0" smtClean="0"/>
              <a:t>Poddlužníkem plátce mzdy (zaměstnavatel) či jiných příjmů.</a:t>
            </a:r>
          </a:p>
          <a:p>
            <a:r>
              <a:rPr lang="cs-CZ" dirty="0" smtClean="0"/>
              <a:t>Ode dne doručení EP poddlužník provádí po dobu trvání exekuce ze mzdy dlužníka stanovené srážky, které nevyplácí dlužníkovi. Nesmí však být sražena základní částka, tedy tzv. nezabavitelná částka, jejíž výše není pevně zákonem stanovenou částkou, ale je vypočítávána na základě nařízení </a:t>
            </a:r>
            <a:r>
              <a:rPr lang="cs-CZ" dirty="0"/>
              <a:t>vlády </a:t>
            </a:r>
            <a:r>
              <a:rPr lang="cs-CZ" dirty="0" smtClean="0"/>
              <a:t>č. 595/2006 </a:t>
            </a:r>
            <a:r>
              <a:rPr lang="cs-CZ" dirty="0"/>
              <a:t>Sb</a:t>
            </a:r>
            <a:r>
              <a:rPr lang="cs-CZ" dirty="0" smtClean="0"/>
              <a:t>. – viz § 278 OSŘ</a:t>
            </a:r>
          </a:p>
          <a:p>
            <a:r>
              <a:rPr lang="cs-CZ" dirty="0" smtClean="0"/>
              <a:t>Jedná se např. o mzdu, plat, důchod, ale i </a:t>
            </a:r>
            <a:r>
              <a:rPr lang="cs-CZ" dirty="0"/>
              <a:t>také stipendium či </a:t>
            </a:r>
            <a:r>
              <a:rPr lang="cs-CZ" dirty="0" smtClean="0"/>
              <a:t>podporu v nezaměstnanosti nebo podporu </a:t>
            </a:r>
            <a:r>
              <a:rPr lang="cs-CZ" dirty="0"/>
              <a:t>při </a:t>
            </a:r>
            <a:r>
              <a:rPr lang="cs-CZ" dirty="0" smtClean="0"/>
              <a:t>rekvalifikaci. – viz § 299 OSŘ</a:t>
            </a:r>
          </a:p>
          <a:p>
            <a:endParaRPr lang="cs-CZ" dirty="0" smtClean="0"/>
          </a:p>
          <a:p>
            <a:endParaRPr lang="cs-CZ" dirty="0"/>
          </a:p>
        </p:txBody>
      </p:sp>
    </p:spTree>
    <p:extLst>
      <p:ext uri="{BB962C8B-B14F-4D97-AF65-F5344CB8AC3E}">
        <p14:creationId xmlns:p14="http://schemas.microsoft.com/office/powerpoint/2010/main" val="62073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 na přikázání </a:t>
            </a:r>
            <a:r>
              <a:rPr lang="cs-CZ" dirty="0"/>
              <a:t>pohledávky </a:t>
            </a:r>
            <a:r>
              <a:rPr lang="cs-CZ" dirty="0" smtClean="0"/>
              <a:t>z účtu </a:t>
            </a:r>
            <a:r>
              <a:rPr lang="cs-CZ" dirty="0"/>
              <a:t>u poskytovatele platebních služeb</a:t>
            </a:r>
          </a:p>
        </p:txBody>
      </p:sp>
      <p:sp>
        <p:nvSpPr>
          <p:cNvPr id="3" name="Zástupný symbol pro obsah 2"/>
          <p:cNvSpPr>
            <a:spLocks noGrp="1"/>
          </p:cNvSpPr>
          <p:nvPr>
            <p:ph idx="1"/>
          </p:nvPr>
        </p:nvSpPr>
        <p:spPr/>
        <p:txBody>
          <a:bodyPr/>
          <a:lstStyle/>
          <a:p>
            <a:r>
              <a:rPr lang="cs-CZ" dirty="0" smtClean="0"/>
              <a:t>Poddlužníkem peněžní ústav.</a:t>
            </a:r>
          </a:p>
          <a:p>
            <a:r>
              <a:rPr lang="cs-CZ" dirty="0" smtClean="0"/>
              <a:t>Provede se odepsáním </a:t>
            </a:r>
            <a:r>
              <a:rPr lang="cs-CZ" dirty="0"/>
              <a:t>peněžních prostředků </a:t>
            </a:r>
            <a:r>
              <a:rPr lang="cs-CZ" dirty="0" smtClean="0"/>
              <a:t>povinného z </a:t>
            </a:r>
            <a:r>
              <a:rPr lang="cs-CZ" dirty="0"/>
              <a:t>jeho účtu, vedeného v jakékoliv měně, do výše částky uvedené v exekučním </a:t>
            </a:r>
            <a:r>
              <a:rPr lang="cs-CZ" dirty="0" smtClean="0"/>
              <a:t>příkazu a jejich vyplacením. </a:t>
            </a:r>
            <a:r>
              <a:rPr lang="cs-CZ" dirty="0"/>
              <a:t>Exekuční příkaz se doručí poskytovateli platebních služeb dříve než dlužníkovi</a:t>
            </a:r>
            <a:r>
              <a:rPr lang="cs-CZ" dirty="0" smtClean="0"/>
              <a:t>.</a:t>
            </a:r>
          </a:p>
          <a:p>
            <a:r>
              <a:rPr lang="cs-CZ" dirty="0"/>
              <a:t>Poddlužník nevyplácí </a:t>
            </a:r>
            <a:r>
              <a:rPr lang="cs-CZ" dirty="0" smtClean="0"/>
              <a:t>peněžní </a:t>
            </a:r>
            <a:r>
              <a:rPr lang="cs-CZ" dirty="0"/>
              <a:t>prostředky z účtu dlužníka</a:t>
            </a:r>
            <a:r>
              <a:rPr lang="cs-CZ" dirty="0" smtClean="0"/>
              <a:t>, a to až do výše částky uvedené v exekučním příkaze.</a:t>
            </a:r>
          </a:p>
          <a:p>
            <a:r>
              <a:rPr lang="cs-CZ" dirty="0" smtClean="0"/>
              <a:t>Bankovním účtem může být běžný, vkladový či spořící účet, ale např. i účet stavebního spoření.</a:t>
            </a:r>
            <a:endParaRPr lang="cs-CZ" dirty="0"/>
          </a:p>
        </p:txBody>
      </p:sp>
    </p:spTree>
    <p:extLst>
      <p:ext uri="{BB962C8B-B14F-4D97-AF65-F5344CB8AC3E}">
        <p14:creationId xmlns:p14="http://schemas.microsoft.com/office/powerpoint/2010/main" val="3195704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 na přikázání jiné peněžité pohledávky</a:t>
            </a:r>
            <a:endParaRPr lang="cs-CZ" dirty="0"/>
          </a:p>
        </p:txBody>
      </p:sp>
      <p:sp>
        <p:nvSpPr>
          <p:cNvPr id="3" name="Zástupný symbol pro obsah 2"/>
          <p:cNvSpPr>
            <a:spLocks noGrp="1"/>
          </p:cNvSpPr>
          <p:nvPr>
            <p:ph idx="1"/>
          </p:nvPr>
        </p:nvSpPr>
        <p:spPr/>
        <p:txBody>
          <a:bodyPr/>
          <a:lstStyle/>
          <a:p>
            <a:r>
              <a:rPr lang="cs-CZ" dirty="0" smtClean="0"/>
              <a:t>Postihuje odlišnou peněžitou pohledávku než pohledávku z účtu nebo nárok na mzdu.</a:t>
            </a:r>
          </a:p>
          <a:p>
            <a:r>
              <a:rPr lang="cs-CZ" dirty="0" smtClean="0"/>
              <a:t>Lze nařídit i v případě, že pohledávka dlužníka se stane splatnou teprve v budoucnu, ale také tehdy, budou-li dílčí pohledávky z téhož právního důvodu dlužníkovi v budoucnu postupně vznikat.</a:t>
            </a:r>
          </a:p>
          <a:p>
            <a:r>
              <a:rPr lang="cs-CZ" dirty="0" smtClean="0"/>
              <a:t>Musí se však jednat o pohledávku </a:t>
            </a:r>
            <a:r>
              <a:rPr lang="cs-CZ" dirty="0" err="1" smtClean="0"/>
              <a:t>existentní</a:t>
            </a:r>
            <a:r>
              <a:rPr lang="cs-CZ" dirty="0" smtClean="0"/>
              <a:t>, tj. takovou, která existuje ke dni nařízení výkonu rozhodnutí (i když její splatnost může nastat později). – srov. Rozhodnutí Nejvyššího správního soudu ČR ve věci </a:t>
            </a:r>
            <a:r>
              <a:rPr lang="cs-CZ" dirty="0" err="1" smtClean="0"/>
              <a:t>sp</a:t>
            </a:r>
            <a:r>
              <a:rPr lang="cs-CZ" dirty="0" smtClean="0"/>
              <a:t>. zn. 20 </a:t>
            </a:r>
            <a:r>
              <a:rPr lang="cs-CZ" dirty="0" err="1" smtClean="0"/>
              <a:t>Cdo</a:t>
            </a:r>
            <a:r>
              <a:rPr lang="cs-CZ" dirty="0" smtClean="0"/>
              <a:t> 470/2004 ze dne 23. 11. 2005</a:t>
            </a:r>
          </a:p>
          <a:p>
            <a:r>
              <a:rPr lang="cs-CZ" dirty="0" smtClean="0"/>
              <a:t>Jedná se např. o zůstatek na zrušeném bankovním účtu, peněžní záruku či daňový bonus.</a:t>
            </a:r>
            <a:endParaRPr lang="cs-CZ" dirty="0"/>
          </a:p>
        </p:txBody>
      </p:sp>
    </p:spTree>
    <p:extLst>
      <p:ext uri="{BB962C8B-B14F-4D97-AF65-F5344CB8AC3E}">
        <p14:creationId xmlns:p14="http://schemas.microsoft.com/office/powerpoint/2010/main" val="535997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 na prodej movitých věcí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Výkon rozhodnutí může být nařízen podle návrhu oprávněného i s výslovným určením věcí, které mají být prodány.</a:t>
            </a:r>
          </a:p>
          <a:p>
            <a:r>
              <a:rPr lang="cs-CZ" dirty="0" smtClean="0"/>
              <a:t>Exekutorem je na místě během provádění výkonu vyhotoven </a:t>
            </a:r>
            <a:r>
              <a:rPr lang="cs-CZ" b="1" dirty="0" smtClean="0"/>
              <a:t>soupis</a:t>
            </a:r>
            <a:r>
              <a:rPr lang="cs-CZ" dirty="0" smtClean="0"/>
              <a:t> exekvovaných movitých věcí</a:t>
            </a:r>
            <a:r>
              <a:rPr lang="cs-CZ" dirty="0"/>
              <a:t>. V tento moment je rovněž povinnému předáno usnesení o nařízení výkonu </a:t>
            </a:r>
            <a:r>
              <a:rPr lang="cs-CZ" dirty="0" smtClean="0"/>
              <a:t>rozhodnutí. Je žádoucí, aby výtěžek </a:t>
            </a:r>
            <a:r>
              <a:rPr lang="cs-CZ" dirty="0"/>
              <a:t>prodeje sepsaných věcí postačil k uspokojení vymáhané pohledávky oprávněného spolu s náklady výkonu </a:t>
            </a:r>
            <a:r>
              <a:rPr lang="cs-CZ" dirty="0" smtClean="0"/>
              <a:t>rozhodnutí. – viz § 326 OSŘ</a:t>
            </a:r>
          </a:p>
          <a:p>
            <a:r>
              <a:rPr lang="cs-CZ" dirty="0" smtClean="0"/>
              <a:t>Lze sepsat také hotovost (i v cizí měně), cenné papíry či zlato.</a:t>
            </a:r>
          </a:p>
          <a:p>
            <a:r>
              <a:rPr lang="cs-CZ" dirty="0" smtClean="0"/>
              <a:t>Z výkonu rozhodnutí </a:t>
            </a:r>
            <a:r>
              <a:rPr lang="cs-CZ" dirty="0"/>
              <a:t>jsou </a:t>
            </a:r>
            <a:r>
              <a:rPr lang="cs-CZ" b="1" dirty="0" smtClean="0"/>
              <a:t>vyloučeny</a:t>
            </a:r>
            <a:r>
              <a:rPr lang="cs-CZ" dirty="0" smtClean="0"/>
              <a:t> věci </a:t>
            </a:r>
            <a:r>
              <a:rPr lang="cs-CZ" b="1" dirty="0"/>
              <a:t>nezbytně </a:t>
            </a:r>
            <a:r>
              <a:rPr lang="cs-CZ" b="1" dirty="0" smtClean="0"/>
              <a:t>potřebné </a:t>
            </a:r>
            <a:r>
              <a:rPr lang="cs-CZ" dirty="0"/>
              <a:t>k uspokojování hmotných potřeb </a:t>
            </a:r>
            <a:r>
              <a:rPr lang="cs-CZ" dirty="0" smtClean="0"/>
              <a:t>povinného a jeho rodiny </a:t>
            </a:r>
            <a:r>
              <a:rPr lang="cs-CZ" dirty="0"/>
              <a:t>nebo k plnění </a:t>
            </a:r>
            <a:r>
              <a:rPr lang="cs-CZ" dirty="0" smtClean="0"/>
              <a:t>pracovních </a:t>
            </a:r>
            <a:r>
              <a:rPr lang="cs-CZ" dirty="0"/>
              <a:t>úkolů, </a:t>
            </a:r>
            <a:r>
              <a:rPr lang="cs-CZ" dirty="0" smtClean="0"/>
              <a:t>věci, </a:t>
            </a:r>
            <a:r>
              <a:rPr lang="cs-CZ" dirty="0"/>
              <a:t>jejichž prodej by byl v rozporu s dobrými mravy a jejichž počet a </a:t>
            </a:r>
            <a:r>
              <a:rPr lang="cs-CZ" b="1" dirty="0"/>
              <a:t>hodnota odpovídá obvyklým majetkovým poměrům</a:t>
            </a:r>
            <a:r>
              <a:rPr lang="cs-CZ" dirty="0" smtClean="0"/>
              <a:t>. Jednalo by se tak např. o oděv, obvyklé vybavení domácnosti (lůžko, vařič, nádobí apod., pokud jejich cena nepřesahuje cenu obvyklého vybavení domácnosti), školní potřeby, snubní prsteny atd. – viz § 322 OSŘ</a:t>
            </a:r>
          </a:p>
          <a:p>
            <a:r>
              <a:rPr lang="cs-CZ" dirty="0" smtClean="0"/>
              <a:t>Znalec je přibrán, </a:t>
            </a:r>
            <a:r>
              <a:rPr lang="cs-CZ" dirty="0"/>
              <a:t>pokud v jednoduchých případech nestačí odhad provedený vykonavatelem při sepsání </a:t>
            </a:r>
            <a:r>
              <a:rPr lang="cs-CZ" dirty="0" smtClean="0"/>
              <a:t>věci.</a:t>
            </a:r>
            <a:endParaRPr lang="cs-CZ" dirty="0"/>
          </a:p>
        </p:txBody>
      </p:sp>
    </p:spTree>
    <p:extLst>
      <p:ext uri="{BB962C8B-B14F-4D97-AF65-F5344CB8AC3E}">
        <p14:creationId xmlns:p14="http://schemas.microsoft.com/office/powerpoint/2010/main" val="3969200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EP na prodej nemovitých věcí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Lze jím postihnout nejen celou nemovitost ve výhradním vlastnictví povinného (či ve společném jmění manželů – bezpodílovém spoluvlastnictví), ale také pouze spoluvlastnický podíl náležející povinnému.</a:t>
            </a:r>
          </a:p>
          <a:p>
            <a:r>
              <a:rPr lang="cs-CZ" dirty="0" smtClean="0"/>
              <a:t>Po oznámení exekuce </a:t>
            </a:r>
            <a:r>
              <a:rPr lang="cs-CZ" b="1" dirty="0" smtClean="0"/>
              <a:t>nelze nemovitou věc převést či zatížit </a:t>
            </a:r>
            <a:r>
              <a:rPr lang="cs-CZ" dirty="0" smtClean="0"/>
              <a:t>– jednalo by se neplatné právní jednání.</a:t>
            </a:r>
          </a:p>
          <a:p>
            <a:r>
              <a:rPr lang="cs-CZ" dirty="0" smtClean="0"/>
              <a:t>EP je doručován nejen povinnému, ale také spoluvlastníkovi a katastrálnímu úřadu.</a:t>
            </a:r>
          </a:p>
          <a:p>
            <a:r>
              <a:rPr lang="cs-CZ" dirty="0"/>
              <a:t>Výkon rozhodnutí </a:t>
            </a:r>
            <a:r>
              <a:rPr lang="cs-CZ" dirty="0" smtClean="0"/>
              <a:t>může </a:t>
            </a:r>
            <a:r>
              <a:rPr lang="cs-CZ" dirty="0"/>
              <a:t>být nařízen, jen když oprávněný označí </a:t>
            </a:r>
            <a:r>
              <a:rPr lang="cs-CZ" dirty="0" smtClean="0"/>
              <a:t>nemovitost, </a:t>
            </a:r>
            <a:r>
              <a:rPr lang="cs-CZ" dirty="0"/>
              <a:t>jejíž prodej navrhuje, a jestliže listinami vydanými nebo ověřenými státními orgány, popřípadě též veřejnými listinami </a:t>
            </a:r>
            <a:r>
              <a:rPr lang="cs-CZ" dirty="0" smtClean="0"/>
              <a:t>notáře doloží vlastnictví </a:t>
            </a:r>
            <a:r>
              <a:rPr lang="cs-CZ" dirty="0"/>
              <a:t>povinného. O tom, že byl podán návrh na nařízení výkonu rozhodnutí prodejem nemovitých věcí, soud vyrozumí příslušný katastrální úřad</a:t>
            </a:r>
            <a:r>
              <a:rPr lang="cs-CZ" dirty="0" smtClean="0"/>
              <a:t>. – viz § 335 OSŘ</a:t>
            </a:r>
          </a:p>
          <a:p>
            <a:r>
              <a:rPr lang="cs-CZ" dirty="0"/>
              <a:t>Pro nařízení výkonu rozhodnutí </a:t>
            </a:r>
            <a:r>
              <a:rPr lang="cs-CZ" dirty="0" smtClean="0"/>
              <a:t>je </a:t>
            </a:r>
            <a:r>
              <a:rPr lang="cs-CZ" b="1" dirty="0"/>
              <a:t>rozhodující stav v době zahájení řízení</a:t>
            </a:r>
            <a:r>
              <a:rPr lang="cs-CZ" dirty="0" smtClean="0"/>
              <a:t>.</a:t>
            </a:r>
          </a:p>
          <a:p>
            <a:r>
              <a:rPr lang="cs-CZ" dirty="0"/>
              <a:t>Po právní moci usnesení o nařízení výkonu rozhodnutí soud ustanoví znalce, kterému uloží, aby ocenil nemovitou věc a její příslušenství cenou obvyklou. </a:t>
            </a:r>
          </a:p>
          <a:p>
            <a:endParaRPr lang="cs-CZ" dirty="0" smtClean="0"/>
          </a:p>
        </p:txBody>
      </p:sp>
    </p:spTree>
    <p:extLst>
      <p:ext uri="{BB962C8B-B14F-4D97-AF65-F5344CB8AC3E}">
        <p14:creationId xmlns:p14="http://schemas.microsoft.com/office/powerpoint/2010/main" val="595029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EP na prodej </a:t>
            </a:r>
            <a:r>
              <a:rPr lang="cs-CZ" dirty="0" smtClean="0"/>
              <a:t>movitých/nemovitých věcí – dražba</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Za účelem</a:t>
            </a:r>
            <a:r>
              <a:rPr lang="cs-CZ" dirty="0" smtClean="0"/>
              <a:t> prodeje </a:t>
            </a:r>
            <a:r>
              <a:rPr lang="cs-CZ" dirty="0" smtClean="0"/>
              <a:t>věcí je nařízena a provedena dražba.</a:t>
            </a:r>
          </a:p>
          <a:p>
            <a:r>
              <a:rPr lang="cs-CZ" dirty="0" smtClean="0"/>
              <a:t>Věci</a:t>
            </a:r>
            <a:r>
              <a:rPr lang="cs-CZ" dirty="0"/>
              <a:t>, které se rychle kazí, soud odebere povinnému a prodá mimo dražbu ihned po té, co byly sepsány</a:t>
            </a:r>
            <a:r>
              <a:rPr lang="cs-CZ" dirty="0" smtClean="0"/>
              <a:t>.</a:t>
            </a:r>
          </a:p>
          <a:p>
            <a:r>
              <a:rPr lang="cs-CZ" dirty="0"/>
              <a:t>Věci se prodají samostatně anebo v rámci souboru věcí. V rámci souboru věcí se prodají zejména věci, které tvoří jediný, hospodářsky nedílný nebo i dělitelný celek nebo zastupitelné cenné papíry, případně zaknihované zastupitelné cenné papíry, lze-li očekávat vyšší výtěžek. </a:t>
            </a:r>
          </a:p>
          <a:p>
            <a:r>
              <a:rPr lang="cs-CZ" dirty="0"/>
              <a:t>D</a:t>
            </a:r>
            <a:r>
              <a:rPr lang="cs-CZ" dirty="0" smtClean="0"/>
              <a:t>ražba je nařízena dražební vyhláškou, doručovanou </a:t>
            </a:r>
            <a:r>
              <a:rPr lang="cs-CZ" dirty="0"/>
              <a:t>povinnému, manželu povinného, oprávněnému a orgánu obce, v jejímž obvodu bude dražba konána a v jejímž obvodu má povinný </a:t>
            </a:r>
            <a:r>
              <a:rPr lang="cs-CZ" dirty="0" smtClean="0"/>
              <a:t>bydliště, nejméně 30 dní po dni vydání vyhlášky. Odvolání není přípustné.</a:t>
            </a:r>
          </a:p>
          <a:p>
            <a:r>
              <a:rPr lang="cs-CZ" dirty="0" smtClean="0"/>
              <a:t>Nesmějí dražit zúčastnění soudci</a:t>
            </a:r>
            <a:r>
              <a:rPr lang="cs-CZ" dirty="0"/>
              <a:t>, zaměstnanci </a:t>
            </a:r>
            <a:r>
              <a:rPr lang="cs-CZ" dirty="0" smtClean="0"/>
              <a:t>soudu, exekutoři a daňoví exekutoři, povinný </a:t>
            </a:r>
            <a:r>
              <a:rPr lang="cs-CZ" dirty="0"/>
              <a:t>a manžel </a:t>
            </a:r>
            <a:r>
              <a:rPr lang="cs-CZ" dirty="0" smtClean="0"/>
              <a:t>povinného.</a:t>
            </a:r>
          </a:p>
          <a:p>
            <a:r>
              <a:rPr lang="cs-CZ" dirty="0" smtClean="0"/>
              <a:t>Příklep je udělen </a:t>
            </a:r>
            <a:r>
              <a:rPr lang="cs-CZ" dirty="0"/>
              <a:t>dražiteli, který </a:t>
            </a:r>
            <a:r>
              <a:rPr lang="cs-CZ" dirty="0" smtClean="0"/>
              <a:t>učinil </a:t>
            </a:r>
            <a:r>
              <a:rPr lang="cs-CZ" dirty="0"/>
              <a:t>nejvyšší </a:t>
            </a:r>
            <a:r>
              <a:rPr lang="cs-CZ" dirty="0" smtClean="0"/>
              <a:t>podání – tj. vydražiteli. Pokud je úhrada provedena řádně a včas, přejde na vydražitele vlastnické </a:t>
            </a:r>
            <a:r>
              <a:rPr lang="cs-CZ" dirty="0"/>
              <a:t>právo k vydražené věci anebo souboru vydražených věcí, a to s právními účinky k okamžiku udělení </a:t>
            </a:r>
            <a:r>
              <a:rPr lang="cs-CZ" dirty="0" smtClean="0"/>
              <a:t>příklepu.</a:t>
            </a:r>
            <a:endParaRPr lang="cs-CZ" dirty="0"/>
          </a:p>
          <a:p>
            <a:endParaRPr lang="cs-CZ" dirty="0"/>
          </a:p>
        </p:txBody>
      </p:sp>
    </p:spTree>
    <p:extLst>
      <p:ext uri="{BB962C8B-B14F-4D97-AF65-F5344CB8AC3E}">
        <p14:creationId xmlns:p14="http://schemas.microsoft.com/office/powerpoint/2010/main" val="2585139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Pokud nebyla věc vydražena, je možné nařídit opětovnou dražbu.</a:t>
            </a:r>
          </a:p>
          <a:p>
            <a:r>
              <a:rPr lang="cs-CZ" dirty="0" smtClean="0"/>
              <a:t>Lze nařídit i elektronickou dražbu.</a:t>
            </a:r>
          </a:p>
          <a:p>
            <a:r>
              <a:rPr lang="cs-CZ" dirty="0" smtClean="0"/>
              <a:t>Po dražbě proběhne jednání </a:t>
            </a:r>
            <a:r>
              <a:rPr lang="cs-CZ" dirty="0"/>
              <a:t>o rozvrhu rozdělované </a:t>
            </a:r>
            <a:r>
              <a:rPr lang="cs-CZ" dirty="0" smtClean="0"/>
              <a:t>podstaty, kterým se rozhodne </a:t>
            </a:r>
            <a:r>
              <a:rPr lang="cs-CZ" dirty="0"/>
              <a:t>o jejím </a:t>
            </a:r>
            <a:r>
              <a:rPr lang="cs-CZ" dirty="0" smtClean="0"/>
              <a:t>rozdělení. Jeho účastníky jsou </a:t>
            </a:r>
            <a:r>
              <a:rPr lang="cs-CZ" dirty="0"/>
              <a:t>oprávněný, ten, kdo do řízení přistoupil jako další oprávněný, povinný a osoby, které podaly </a:t>
            </a:r>
            <a:r>
              <a:rPr lang="cs-CZ" dirty="0" smtClean="0"/>
              <a:t>přihlášku pohledávky do dražby. Uspokojuje se podle stanoveného pořadí skupin pohledávek. </a:t>
            </a:r>
            <a:r>
              <a:rPr lang="cs-CZ" dirty="0" smtClean="0"/>
              <a:t>– viz § </a:t>
            </a:r>
            <a:r>
              <a:rPr lang="cs-CZ" dirty="0" smtClean="0"/>
              <a:t>337c OSŘ </a:t>
            </a:r>
          </a:p>
          <a:p>
            <a:r>
              <a:rPr lang="cs-CZ" dirty="0" smtClean="0"/>
              <a:t>Stejně jako u ostatních typů exekuce se vždy primárně uspokojují exekuční náklady, až poté samotná pohledávka.</a:t>
            </a:r>
            <a:endParaRPr lang="cs-CZ" dirty="0"/>
          </a:p>
        </p:txBody>
      </p:sp>
    </p:spTree>
    <p:extLst>
      <p:ext uri="{BB962C8B-B14F-4D97-AF65-F5344CB8AC3E}">
        <p14:creationId xmlns:p14="http://schemas.microsoft.com/office/powerpoint/2010/main" val="1655355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a:t>
            </a:r>
            <a:r>
              <a:rPr lang="cs-CZ" dirty="0" smtClean="0"/>
              <a:t>příklady způsobu </a:t>
            </a:r>
            <a:r>
              <a:rPr lang="cs-CZ" dirty="0" smtClean="0"/>
              <a:t>výkonu rozhodnutí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a:t>
            </a:r>
            <a:r>
              <a:rPr lang="cs-CZ" dirty="0" smtClean="0"/>
              <a:t>rodejem zástavy – viz 338a OSŘ</a:t>
            </a:r>
            <a:endParaRPr lang="cs-CZ" dirty="0" smtClean="0"/>
          </a:p>
          <a:p>
            <a:r>
              <a:rPr lang="cs-CZ" dirty="0" smtClean="0"/>
              <a:t>Postižením jiných majetkových </a:t>
            </a:r>
            <a:r>
              <a:rPr lang="cs-CZ" dirty="0"/>
              <a:t>práv – např. </a:t>
            </a:r>
            <a:r>
              <a:rPr lang="cs-CZ" dirty="0" smtClean="0"/>
              <a:t>postižení </a:t>
            </a:r>
            <a:r>
              <a:rPr lang="cs-CZ" dirty="0"/>
              <a:t>účasti povinného ve veřejné obchodní společnosti a komplementáře v komanditní </a:t>
            </a:r>
            <a:r>
              <a:rPr lang="cs-CZ" dirty="0" smtClean="0"/>
              <a:t>společnosti – viz § 320 OSŘ</a:t>
            </a:r>
            <a:endParaRPr lang="cs-CZ" dirty="0" smtClean="0"/>
          </a:p>
          <a:p>
            <a:r>
              <a:rPr lang="cs-CZ" dirty="0"/>
              <a:t>P</a:t>
            </a:r>
            <a:r>
              <a:rPr lang="cs-CZ" dirty="0" smtClean="0"/>
              <a:t>ostižením </a:t>
            </a:r>
            <a:r>
              <a:rPr lang="cs-CZ" dirty="0" smtClean="0"/>
              <a:t>závodu, tj</a:t>
            </a:r>
            <a:r>
              <a:rPr lang="cs-CZ" dirty="0"/>
              <a:t>. </a:t>
            </a:r>
            <a:r>
              <a:rPr lang="cs-CZ" dirty="0" smtClean="0"/>
              <a:t>organizovaného souboru </a:t>
            </a:r>
            <a:r>
              <a:rPr lang="cs-CZ" dirty="0"/>
              <a:t>jmění, který podnikatel vytvořil a který z jeho vůle slouží k provozování jeho </a:t>
            </a:r>
            <a:r>
              <a:rPr lang="cs-CZ" dirty="0" smtClean="0"/>
              <a:t>činnosti (§ 502 zákona č. 89/2012 Sb., občanského zákoníku</a:t>
            </a:r>
            <a:r>
              <a:rPr lang="cs-CZ" dirty="0" smtClean="0"/>
              <a:t>) – viz § 70 EŘ</a:t>
            </a:r>
            <a:endParaRPr lang="cs-CZ" dirty="0" smtClean="0"/>
          </a:p>
          <a:p>
            <a:r>
              <a:rPr lang="cs-CZ" dirty="0"/>
              <a:t>P</a:t>
            </a:r>
            <a:r>
              <a:rPr lang="cs-CZ" dirty="0" smtClean="0"/>
              <a:t>ozastavením </a:t>
            </a:r>
            <a:r>
              <a:rPr lang="cs-CZ" dirty="0"/>
              <a:t>řidičského </a:t>
            </a:r>
            <a:r>
              <a:rPr lang="cs-CZ" dirty="0" smtClean="0"/>
              <a:t>oprávnění – viz § 71a - EŘ</a:t>
            </a:r>
            <a:endParaRPr lang="cs-CZ" dirty="0" smtClean="0"/>
          </a:p>
          <a:p>
            <a:r>
              <a:rPr lang="cs-CZ" dirty="0"/>
              <a:t>S</a:t>
            </a:r>
            <a:r>
              <a:rPr lang="cs-CZ" dirty="0" smtClean="0"/>
              <a:t>právou </a:t>
            </a:r>
            <a:r>
              <a:rPr lang="cs-CZ" dirty="0" smtClean="0"/>
              <a:t>nemovité věci – výtěžkem např. </a:t>
            </a:r>
            <a:r>
              <a:rPr lang="cs-CZ" dirty="0" smtClean="0"/>
              <a:t>nájemné – viz § 320b a násl. OSŘ</a:t>
            </a:r>
          </a:p>
          <a:p>
            <a:r>
              <a:rPr lang="cs-CZ" dirty="0" smtClean="0"/>
              <a:t>Exekuce provedením náhradního výkonu – pokud má povinný provést práci </a:t>
            </a:r>
            <a:r>
              <a:rPr lang="cs-CZ" dirty="0"/>
              <a:t>nebo výkon, které může vykonat i někdo jiný než </a:t>
            </a:r>
            <a:r>
              <a:rPr lang="cs-CZ" dirty="0" smtClean="0"/>
              <a:t>povinný, může jej vykonat osoba, která s tímto souhlasila – viz § 119 SŘ</a:t>
            </a:r>
            <a:endParaRPr lang="cs-CZ" dirty="0" smtClean="0"/>
          </a:p>
          <a:p>
            <a:r>
              <a:rPr lang="cs-CZ" dirty="0" smtClean="0"/>
              <a:t>Exekuce přímým vynucením – </a:t>
            </a:r>
            <a:r>
              <a:rPr lang="cs-CZ" dirty="0" smtClean="0"/>
              <a:t>zejména </a:t>
            </a:r>
            <a:r>
              <a:rPr lang="cs-CZ" dirty="0"/>
              <a:t>vyklizením nemovitosti, stavby, bytu, místnosti nebo jiných prostor (dále jen "objekt"), odebráním movité věci nebo </a:t>
            </a:r>
            <a:r>
              <a:rPr lang="cs-CZ" dirty="0" smtClean="0"/>
              <a:t>předvedením - viz § 120 a násl. SŘ</a:t>
            </a:r>
          </a:p>
          <a:p>
            <a:r>
              <a:rPr lang="cs-CZ" dirty="0" smtClean="0"/>
              <a:t>Exekuce ukládáním donucovacích pokut – vymáhá se </a:t>
            </a:r>
            <a:r>
              <a:rPr lang="cs-CZ" dirty="0"/>
              <a:t>postupným ukládáním donucovacích pokut do výše nákladů na náhradní </a:t>
            </a:r>
            <a:r>
              <a:rPr lang="cs-CZ" dirty="0" smtClean="0"/>
              <a:t>výkon – viz § 129 SŘ</a:t>
            </a:r>
            <a:endParaRPr lang="cs-CZ" dirty="0"/>
          </a:p>
        </p:txBody>
      </p:sp>
    </p:spTree>
    <p:extLst>
      <p:ext uri="{BB962C8B-B14F-4D97-AF65-F5344CB8AC3E}">
        <p14:creationId xmlns:p14="http://schemas.microsoft.com/office/powerpoint/2010/main" val="106810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Zákonné předpisy</a:t>
            </a:r>
            <a:endParaRPr lang="cs-CZ" dirty="0"/>
          </a:p>
        </p:txBody>
      </p:sp>
      <p:sp>
        <p:nvSpPr>
          <p:cNvPr id="3" name="Zástupný symbol pro obsah 2"/>
          <p:cNvSpPr>
            <a:spLocks noGrp="1"/>
          </p:cNvSpPr>
          <p:nvPr>
            <p:ph idx="1"/>
          </p:nvPr>
        </p:nvSpPr>
        <p:spPr/>
        <p:txBody>
          <a:bodyPr>
            <a:normAutofit/>
          </a:bodyPr>
          <a:lstStyle/>
          <a:p>
            <a:r>
              <a:rPr lang="cs-CZ" dirty="0"/>
              <a:t>Zákon č. 99/1963 Sb</a:t>
            </a:r>
            <a:r>
              <a:rPr lang="cs-CZ" dirty="0" smtClean="0"/>
              <a:t>., občanský </a:t>
            </a:r>
            <a:r>
              <a:rPr lang="cs-CZ" dirty="0"/>
              <a:t>soudní </a:t>
            </a:r>
            <a:r>
              <a:rPr lang="cs-CZ" dirty="0" smtClean="0"/>
              <a:t>řád (OSŘ)</a:t>
            </a:r>
          </a:p>
          <a:p>
            <a:r>
              <a:rPr lang="cs-CZ" dirty="0"/>
              <a:t>Zákon č. 120/2001 </a:t>
            </a:r>
            <a:r>
              <a:rPr lang="cs-CZ" dirty="0" smtClean="0"/>
              <a:t>Sb., zákon </a:t>
            </a:r>
            <a:r>
              <a:rPr lang="cs-CZ" dirty="0"/>
              <a:t>o soudních exekutorech a exekuční činnosti (exekuční řád</a:t>
            </a:r>
            <a:r>
              <a:rPr lang="cs-CZ" dirty="0" smtClean="0"/>
              <a:t>) (EŘ)</a:t>
            </a:r>
          </a:p>
          <a:p>
            <a:r>
              <a:rPr lang="cs-CZ" dirty="0" smtClean="0"/>
              <a:t>Zákon </a:t>
            </a:r>
            <a:r>
              <a:rPr lang="cs-CZ" dirty="0"/>
              <a:t>č. 500/2004 Sb</a:t>
            </a:r>
            <a:r>
              <a:rPr lang="cs-CZ" dirty="0" smtClean="0"/>
              <a:t>., správní řád (SŘ)</a:t>
            </a:r>
          </a:p>
          <a:p>
            <a:r>
              <a:rPr lang="cs-CZ" dirty="0"/>
              <a:t>Zákon č. 280/2009 </a:t>
            </a:r>
            <a:r>
              <a:rPr lang="cs-CZ" dirty="0" smtClean="0"/>
              <a:t>Sb., </a:t>
            </a:r>
            <a:r>
              <a:rPr lang="cs-CZ" dirty="0"/>
              <a:t>daňový </a:t>
            </a:r>
            <a:r>
              <a:rPr lang="cs-CZ" dirty="0" smtClean="0"/>
              <a:t>řád (DŘ)</a:t>
            </a:r>
          </a:p>
          <a:p>
            <a:pPr marL="0" indent="0">
              <a:buNone/>
            </a:pPr>
            <a:endParaRPr lang="cs-CZ" dirty="0"/>
          </a:p>
        </p:txBody>
      </p:sp>
    </p:spTree>
    <p:extLst>
      <p:ext uri="{BB962C8B-B14F-4D97-AF65-F5344CB8AC3E}">
        <p14:creationId xmlns:p14="http://schemas.microsoft.com/office/powerpoint/2010/main" val="152363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a:t>
            </a:r>
            <a:endParaRPr lang="cs-CZ" dirty="0"/>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52760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exekuce?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Exekucí (výkonem rozhodnutí) rozumíme vykonávací řízení, nucený výkon exekučního titulu.</a:t>
            </a:r>
          </a:p>
          <a:p>
            <a:r>
              <a:rPr lang="cs-CZ" dirty="0" smtClean="0"/>
              <a:t>Vykonávacímu </a:t>
            </a:r>
            <a:r>
              <a:rPr lang="cs-CZ" dirty="0" smtClean="0"/>
              <a:t>řízení </a:t>
            </a:r>
            <a:r>
              <a:rPr lang="cs-CZ" dirty="0"/>
              <a:t>zpravidla </a:t>
            </a:r>
            <a:r>
              <a:rPr lang="cs-CZ" dirty="0" smtClean="0"/>
              <a:t>předchází </a:t>
            </a:r>
            <a:r>
              <a:rPr lang="cs-CZ" dirty="0"/>
              <a:t>nalézací </a:t>
            </a:r>
            <a:r>
              <a:rPr lang="cs-CZ" dirty="0" smtClean="0"/>
              <a:t>řízení (které buďto deklaruje, co je právem, či konstituuje hmotněprávní vztah), avšak je samostatným procesním druhem (dalšími druhy civilního procesu: insolvenční řízení, rozhodčí řízení, zajišťovací řízení</a:t>
            </a:r>
            <a:r>
              <a:rPr lang="cs-CZ" dirty="0" smtClean="0"/>
              <a:t>).</a:t>
            </a:r>
          </a:p>
          <a:p>
            <a:r>
              <a:rPr lang="cs-CZ" dirty="0" smtClean="0"/>
              <a:t>Předpokladem je skutečnost, že povinný </a:t>
            </a:r>
            <a:r>
              <a:rPr lang="cs-CZ" dirty="0"/>
              <a:t>vůči oprávněnému nevykoná dobrovolně, co mu uložilo vykonatelné rozhodnutí. – viz § 251 odst. </a:t>
            </a:r>
            <a:r>
              <a:rPr lang="cs-CZ" dirty="0" smtClean="0"/>
              <a:t>1 OSŘ</a:t>
            </a:r>
            <a:endParaRPr lang="cs-CZ" dirty="0" smtClean="0"/>
          </a:p>
          <a:p>
            <a:r>
              <a:rPr lang="cs-CZ" dirty="0" smtClean="0"/>
              <a:t>Podle OSŘ dvě dílčí fáze: nařízení výkonu rozhodnutí a provedení výkonu rozhodnutí.</a:t>
            </a:r>
          </a:p>
          <a:p>
            <a:r>
              <a:rPr lang="cs-CZ" dirty="0" smtClean="0"/>
              <a:t>Esenciální je existence </a:t>
            </a:r>
            <a:r>
              <a:rPr lang="cs-CZ" b="1" dirty="0" smtClean="0"/>
              <a:t>vykonatelného exekučního </a:t>
            </a:r>
            <a:r>
              <a:rPr lang="cs-CZ" b="1" dirty="0" smtClean="0"/>
              <a:t>titulu – </a:t>
            </a:r>
            <a:r>
              <a:rPr lang="cs-CZ" dirty="0" smtClean="0"/>
              <a:t>vykonatelného rozhodnutí. </a:t>
            </a:r>
            <a:endParaRPr lang="cs-CZ" dirty="0" smtClean="0"/>
          </a:p>
          <a:p>
            <a:pPr marL="0" indent="0">
              <a:buNone/>
            </a:pPr>
            <a:endParaRPr lang="cs-CZ" dirty="0" smtClean="0"/>
          </a:p>
          <a:p>
            <a:pPr marL="0" indent="0">
              <a:buNone/>
            </a:pPr>
            <a:endParaRPr lang="cs-CZ" dirty="0" smtClean="0"/>
          </a:p>
          <a:p>
            <a:endParaRPr lang="cs-CZ" dirty="0"/>
          </a:p>
        </p:txBody>
      </p:sp>
    </p:spTree>
    <p:extLst>
      <p:ext uri="{BB962C8B-B14F-4D97-AF65-F5344CB8AC3E}">
        <p14:creationId xmlns:p14="http://schemas.microsoft.com/office/powerpoint/2010/main" val="252407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výkon rozhodnutí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Řídí se OSŘ.</a:t>
            </a:r>
          </a:p>
          <a:p>
            <a:r>
              <a:rPr lang="cs-CZ" dirty="0" smtClean="0"/>
              <a:t>Na </a:t>
            </a:r>
            <a:r>
              <a:rPr lang="cs-CZ" dirty="0" smtClean="0"/>
              <a:t>základě </a:t>
            </a:r>
            <a:r>
              <a:rPr lang="cs-CZ" b="1" dirty="0" smtClean="0"/>
              <a:t>návrhu</a:t>
            </a:r>
            <a:r>
              <a:rPr lang="cs-CZ" dirty="0" smtClean="0"/>
              <a:t> oprávněného soud </a:t>
            </a:r>
            <a:r>
              <a:rPr lang="cs-CZ" dirty="0"/>
              <a:t>nařizuje a provádí výkon rozhodnutí s výjimkou titulu, který se vykonává ve správním nebo daňovém řízení</a:t>
            </a:r>
            <a:r>
              <a:rPr lang="cs-CZ" dirty="0" smtClean="0"/>
              <a:t>. – viz § 251 odst.1 OSŘ</a:t>
            </a:r>
          </a:p>
          <a:p>
            <a:r>
              <a:rPr lang="cs-CZ" dirty="0" smtClean="0"/>
              <a:t>Soud nařídí výkon rozhodnutí usnesením, ve kterém stanoví i exekuční náklady, a realizuje provedení výkonu rozhodnutí zaměstnancem soudu – vykonatelem. – viz § 265 OSŘ</a:t>
            </a:r>
          </a:p>
          <a:p>
            <a:r>
              <a:rPr lang="cs-CZ" dirty="0" smtClean="0"/>
              <a:t>Výkon rozhodnutí končí vymožením pohledávky oprávněného a nákladů řízení. O zastavení výkonu rozhodnutí rozhoduje soud </a:t>
            </a:r>
            <a:r>
              <a:rPr lang="cs-CZ" b="1" dirty="0" smtClean="0"/>
              <a:t>i bez návrhu </a:t>
            </a:r>
            <a:r>
              <a:rPr lang="cs-CZ" dirty="0" smtClean="0"/>
              <a:t>na základě zákonem stanovených skutečností. – viz § 268 OSŘ</a:t>
            </a:r>
          </a:p>
          <a:p>
            <a:r>
              <a:rPr lang="cs-CZ" dirty="0" smtClean="0"/>
              <a:t>2 typy exekuce: na peněžité či nepeněžité plnění. Oprávněný navrhuje </a:t>
            </a:r>
            <a:r>
              <a:rPr lang="cs-CZ" dirty="0" smtClean="0"/>
              <a:t>jeden způsob </a:t>
            </a:r>
            <a:r>
              <a:rPr lang="cs-CZ" dirty="0" smtClean="0"/>
              <a:t>výkonu rozhodnutí.</a:t>
            </a:r>
          </a:p>
          <a:p>
            <a:endParaRPr lang="cs-CZ" dirty="0" smtClean="0"/>
          </a:p>
          <a:p>
            <a:endParaRPr lang="cs-CZ" dirty="0"/>
          </a:p>
        </p:txBody>
      </p:sp>
    </p:spTree>
    <p:extLst>
      <p:ext uri="{BB962C8B-B14F-4D97-AF65-F5344CB8AC3E}">
        <p14:creationId xmlns:p14="http://schemas.microsoft.com/office/powerpoint/2010/main" val="267402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Exekuce prováděná soudním exekutorem</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Řídí se primárně EŘ, subsidiárně OSŘ.</a:t>
            </a:r>
          </a:p>
          <a:p>
            <a:r>
              <a:rPr lang="cs-CZ" dirty="0" smtClean="0"/>
              <a:t>„Soukromý</a:t>
            </a:r>
            <a:r>
              <a:rPr lang="cs-CZ" dirty="0" smtClean="0"/>
              <a:t>“ soudní exekutor – </a:t>
            </a:r>
            <a:r>
              <a:rPr lang="cs-CZ" dirty="0"/>
              <a:t>fyzická </a:t>
            </a:r>
            <a:r>
              <a:rPr lang="cs-CZ" dirty="0" smtClean="0"/>
              <a:t>osoba, </a:t>
            </a:r>
            <a:r>
              <a:rPr lang="cs-CZ" dirty="0"/>
              <a:t>kterou stát pověřil </a:t>
            </a:r>
            <a:r>
              <a:rPr lang="cs-CZ" b="1" dirty="0"/>
              <a:t>exekutorským úřadem</a:t>
            </a:r>
            <a:r>
              <a:rPr lang="cs-CZ" dirty="0" smtClean="0"/>
              <a:t>. – viz § 1 EŘ</a:t>
            </a:r>
          </a:p>
          <a:p>
            <a:r>
              <a:rPr lang="cs-CZ" dirty="0" smtClean="0"/>
              <a:t>Exekutor může být zaměstnavatelem – exekutorského koncipienta, kandidáta, vykonavatelů a dalších zaměstnanců.</a:t>
            </a:r>
          </a:p>
          <a:p>
            <a:r>
              <a:rPr lang="cs-CZ" dirty="0" smtClean="0"/>
              <a:t>Řízení se zahajuje </a:t>
            </a:r>
            <a:r>
              <a:rPr lang="cs-CZ" b="1" dirty="0" smtClean="0"/>
              <a:t>na návrh </a:t>
            </a:r>
            <a:r>
              <a:rPr lang="cs-CZ" dirty="0" smtClean="0"/>
              <a:t>oprávněného (srov. § 37 EŘ), ve kterém je označen vybraný soudní </a:t>
            </a:r>
            <a:r>
              <a:rPr lang="cs-CZ" dirty="0" smtClean="0"/>
              <a:t>exekutor. Návrh je </a:t>
            </a:r>
            <a:r>
              <a:rPr lang="cs-CZ" dirty="0" smtClean="0"/>
              <a:t>zapsán do rejstříku zahájených exekucí (neveřejný). Návrh se podává k soudnímu exekutorovi, který ho postoupí </a:t>
            </a:r>
            <a:r>
              <a:rPr lang="cs-CZ" dirty="0"/>
              <a:t>místně příslušnému </a:t>
            </a:r>
            <a:r>
              <a:rPr lang="cs-CZ" dirty="0" smtClean="0"/>
              <a:t>exekučnímu soudu povinného. Soud následně pověří exekutora provedením exekuce.</a:t>
            </a:r>
          </a:p>
          <a:p>
            <a:r>
              <a:rPr lang="cs-CZ" dirty="0"/>
              <a:t>E</a:t>
            </a:r>
            <a:r>
              <a:rPr lang="cs-CZ" dirty="0" smtClean="0"/>
              <a:t>xekutor </a:t>
            </a:r>
            <a:r>
              <a:rPr lang="cs-CZ" dirty="0" smtClean="0"/>
              <a:t>zašle povinnému vyrozumění o </a:t>
            </a:r>
            <a:r>
              <a:rPr lang="cs-CZ" dirty="0"/>
              <a:t>zahájení exekuce nejpozději s prvním exekučním </a:t>
            </a:r>
            <a:r>
              <a:rPr lang="cs-CZ" dirty="0" smtClean="0"/>
              <a:t>příkazem. Spolu s ním </a:t>
            </a:r>
            <a:r>
              <a:rPr lang="cs-CZ" dirty="0"/>
              <a:t>zašle </a:t>
            </a:r>
            <a:r>
              <a:rPr lang="cs-CZ" dirty="0" smtClean="0"/>
              <a:t>exekuční </a:t>
            </a:r>
            <a:r>
              <a:rPr lang="cs-CZ" dirty="0"/>
              <a:t>návrh, kopii exekučního titulu a výzvu </a:t>
            </a:r>
            <a:r>
              <a:rPr lang="cs-CZ" dirty="0" smtClean="0"/>
              <a:t>ke splnění vymáhané povinnosti</a:t>
            </a:r>
            <a:r>
              <a:rPr lang="cs-CZ" dirty="0"/>
              <a:t>. Povinný po doručení </a:t>
            </a:r>
            <a:r>
              <a:rPr lang="cs-CZ" dirty="0" smtClean="0"/>
              <a:t>vyrozumění nesmí </a:t>
            </a:r>
            <a:r>
              <a:rPr lang="cs-CZ" dirty="0"/>
              <a:t>nakládat se svým majetkem– </a:t>
            </a:r>
            <a:r>
              <a:rPr lang="cs-CZ" dirty="0" smtClean="0"/>
              <a:t>viz § 44 a 44a EŘ</a:t>
            </a:r>
            <a:endParaRPr lang="cs-CZ" dirty="0"/>
          </a:p>
        </p:txBody>
      </p:sp>
    </p:spTree>
    <p:extLst>
      <p:ext uri="{BB962C8B-B14F-4D97-AF65-F5344CB8AC3E}">
        <p14:creationId xmlns:p14="http://schemas.microsoft.com/office/powerpoint/2010/main" val="2909142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Exekuce končí </a:t>
            </a:r>
            <a:r>
              <a:rPr lang="cs-CZ" dirty="0"/>
              <a:t>vymožením pohledávky oprávněného </a:t>
            </a:r>
            <a:r>
              <a:rPr lang="cs-CZ" dirty="0" smtClean="0"/>
              <a:t>a nákladů řízení. O </a:t>
            </a:r>
            <a:r>
              <a:rPr lang="cs-CZ" dirty="0"/>
              <a:t>zastavení výkonu rozhodnutí rozhoduje </a:t>
            </a:r>
            <a:r>
              <a:rPr lang="cs-CZ" dirty="0" smtClean="0"/>
              <a:t>soudní exekutor </a:t>
            </a:r>
            <a:r>
              <a:rPr lang="cs-CZ" b="1" dirty="0"/>
              <a:t>i bez návrhu </a:t>
            </a:r>
            <a:r>
              <a:rPr lang="cs-CZ" dirty="0"/>
              <a:t>na základě zákonem stanovených skutečností. – </a:t>
            </a:r>
            <a:r>
              <a:rPr lang="cs-CZ" dirty="0" smtClean="0"/>
              <a:t>viz § 55 EŘ</a:t>
            </a:r>
          </a:p>
          <a:p>
            <a:r>
              <a:rPr lang="pl-PL" dirty="0"/>
              <a:t> </a:t>
            </a:r>
            <a:r>
              <a:rPr lang="pl-PL" dirty="0" smtClean="0"/>
              <a:t>Srov.: a</a:t>
            </a:r>
            <a:r>
              <a:rPr lang="pl-PL" dirty="0" smtClean="0"/>
              <a:t>nalýza </a:t>
            </a:r>
            <a:r>
              <a:rPr lang="pl-PL" dirty="0"/>
              <a:t>systémových chyb na poli </a:t>
            </a:r>
            <a:r>
              <a:rPr lang="pl-PL" dirty="0" smtClean="0"/>
              <a:t>exekucí prováděných soudními exekutory vyhotovená </a:t>
            </a:r>
            <a:r>
              <a:rPr lang="cs-CZ" dirty="0" smtClean="0"/>
              <a:t>neziskovou organizací </a:t>
            </a:r>
            <a:r>
              <a:rPr lang="cs-CZ" dirty="0" err="1"/>
              <a:t>Iuridicum</a:t>
            </a:r>
            <a:r>
              <a:rPr lang="cs-CZ" dirty="0"/>
              <a:t> </a:t>
            </a:r>
            <a:r>
              <a:rPr lang="cs-CZ" dirty="0" err="1" smtClean="0"/>
              <a:t>Remedium</a:t>
            </a:r>
            <a:r>
              <a:rPr lang="cs-CZ" dirty="0"/>
              <a:t>, dostupné </a:t>
            </a:r>
            <a:r>
              <a:rPr lang="cs-CZ" dirty="0" smtClean="0"/>
              <a:t>přes právní blog Jiné právo: </a:t>
            </a:r>
            <a:r>
              <a:rPr lang="cs-CZ" dirty="0">
                <a:hlinkClick r:id="rId2"/>
              </a:rPr>
              <a:t>https://</a:t>
            </a:r>
            <a:r>
              <a:rPr lang="cs-CZ" dirty="0" smtClean="0">
                <a:hlinkClick r:id="rId2"/>
              </a:rPr>
              <a:t>jinepravo.blogspot.com/2012/11/iuridicum-remedium-zaverecna-analyza.html</a:t>
            </a:r>
            <a:endParaRPr lang="cs-CZ" dirty="0" smtClean="0"/>
          </a:p>
          <a:p>
            <a:pPr marL="0" indent="0">
              <a:buNone/>
            </a:pPr>
            <a:endParaRPr lang="cs-CZ" dirty="0"/>
          </a:p>
        </p:txBody>
      </p:sp>
    </p:spTree>
    <p:extLst>
      <p:ext uri="{BB962C8B-B14F-4D97-AF65-F5344CB8AC3E}">
        <p14:creationId xmlns:p14="http://schemas.microsoft.com/office/powerpoint/2010/main" val="396248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exekuce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Řídí se primárně SŘ, subsidiárně OSŘ.</a:t>
            </a:r>
          </a:p>
          <a:p>
            <a:r>
              <a:rPr lang="cs-CZ" dirty="0" smtClean="0"/>
              <a:t>Výkon </a:t>
            </a:r>
            <a:r>
              <a:rPr lang="cs-CZ" dirty="0" smtClean="0"/>
              <a:t>provádí správní orgán.</a:t>
            </a:r>
          </a:p>
          <a:p>
            <a:r>
              <a:rPr lang="cs-CZ" dirty="0" smtClean="0"/>
              <a:t>Je vymáhána povinnost uložená správním orgánem, avšak návrh na zahájení řízení může podat i osoba, které bylo vykonatelným rozhodnutím správního orgánu přiznáno určité právo, nebo toto právo vyplývá z vykonatelného smíru schváleného správním orgánem.</a:t>
            </a:r>
          </a:p>
          <a:p>
            <a:r>
              <a:rPr lang="cs-CZ" dirty="0" smtClean="0"/>
              <a:t>Návrh se podává především </a:t>
            </a:r>
            <a:r>
              <a:rPr lang="cs-CZ" dirty="0"/>
              <a:t>k</a:t>
            </a:r>
            <a:r>
              <a:rPr lang="cs-CZ" dirty="0" smtClean="0"/>
              <a:t> obecnímu úřadu (obce s rozšířenou působností), krajskému úřadu či jinému správnímu orgánu. Je-li tento úřad i oprávněným, rozhodne o zahájení exekuce z úřední povinnosti.</a:t>
            </a:r>
          </a:p>
          <a:p>
            <a:r>
              <a:rPr lang="cs-CZ" dirty="0"/>
              <a:t>2 typy exekuce: na </a:t>
            </a:r>
            <a:r>
              <a:rPr lang="cs-CZ" dirty="0" smtClean="0"/>
              <a:t>peněžité (obdobný postup daňové exekuci) </a:t>
            </a:r>
            <a:r>
              <a:rPr lang="cs-CZ" dirty="0"/>
              <a:t>či nepeněžité plnění</a:t>
            </a:r>
            <a:r>
              <a:rPr lang="cs-CZ" dirty="0" smtClean="0"/>
              <a:t>.</a:t>
            </a:r>
          </a:p>
          <a:p>
            <a:r>
              <a:rPr lang="cs-CZ" dirty="0"/>
              <a:t>Srov. t</a:t>
            </a:r>
            <a:r>
              <a:rPr lang="cs-CZ" dirty="0" smtClean="0"/>
              <a:t>aké právní poradna Frank </a:t>
            </a:r>
            <a:r>
              <a:rPr lang="cs-CZ" dirty="0" err="1" smtClean="0"/>
              <a:t>Bold</a:t>
            </a:r>
            <a:r>
              <a:rPr lang="cs-CZ" dirty="0" smtClean="0"/>
              <a:t>: https</a:t>
            </a:r>
            <a:r>
              <a:rPr lang="cs-CZ" dirty="0"/>
              <a:t>://frankbold.org/poradna/spravni-rizeni/spravni-rizeni/spravni-rizeni/rada/spravni-exekuce-a-mareni-vykonu-spravniho-rozhodnuti</a:t>
            </a:r>
          </a:p>
        </p:txBody>
      </p:sp>
    </p:spTree>
    <p:extLst>
      <p:ext uri="{BB962C8B-B14F-4D97-AF65-F5344CB8AC3E}">
        <p14:creationId xmlns:p14="http://schemas.microsoft.com/office/powerpoint/2010/main" val="235762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Daňová exekuce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Řídí se primárně DŘ, subsidiárně OSŘ.</a:t>
            </a:r>
          </a:p>
          <a:p>
            <a:r>
              <a:rPr lang="cs-CZ" dirty="0" smtClean="0"/>
              <a:t>Oprávněným </a:t>
            </a:r>
            <a:r>
              <a:rPr lang="cs-CZ" dirty="0" smtClean="0"/>
              <a:t>je příslušný správce daně (např. finanční úřad, ale také celní úřad), který zpravidla sám exekuci provádí (byť může správce daně vymáhat i prostřednictvím soudního exekutora – viz § 175 DŘ).</a:t>
            </a:r>
          </a:p>
          <a:p>
            <a:r>
              <a:rPr lang="cs-CZ" dirty="0" smtClean="0"/>
              <a:t>Předpokladem je daňový nedoplatek daňového subjektu – nedoplatek na dani samotné, pokutách na dani či správních poplatcích vztahujícím se k daňovému řízení.</a:t>
            </a:r>
          </a:p>
          <a:p>
            <a:r>
              <a:rPr lang="cs-CZ" dirty="0" smtClean="0"/>
              <a:t>Správce daně zahájí daňovou exekuci vydáním exekučního příkazu.</a:t>
            </a:r>
          </a:p>
          <a:p>
            <a:r>
              <a:rPr lang="cs-CZ" dirty="0" smtClean="0"/>
              <a:t>Daňová exekuce končí </a:t>
            </a:r>
            <a:r>
              <a:rPr lang="cs-CZ" dirty="0"/>
              <a:t>vymožením pohledávky </a:t>
            </a:r>
            <a:r>
              <a:rPr lang="cs-CZ" dirty="0" smtClean="0"/>
              <a:t>správce daně </a:t>
            </a:r>
            <a:r>
              <a:rPr lang="cs-CZ" dirty="0"/>
              <a:t>a nákladů řízení. O zastavení výkonu rozhodnutí rozhoduje </a:t>
            </a:r>
            <a:r>
              <a:rPr lang="cs-CZ" dirty="0" smtClean="0"/>
              <a:t>správce daně </a:t>
            </a:r>
            <a:r>
              <a:rPr lang="cs-CZ" b="1" dirty="0" smtClean="0"/>
              <a:t>i </a:t>
            </a:r>
            <a:r>
              <a:rPr lang="cs-CZ" b="1" dirty="0"/>
              <a:t>bez návrhu </a:t>
            </a:r>
            <a:r>
              <a:rPr lang="cs-CZ" dirty="0"/>
              <a:t>na základě zákonem stanovených skutečností. – </a:t>
            </a:r>
            <a:r>
              <a:rPr lang="cs-CZ" dirty="0" smtClean="0"/>
              <a:t>viz § 181 odst. 2 DŘ</a:t>
            </a:r>
          </a:p>
          <a:p>
            <a:pPr marL="0" indent="0">
              <a:buNone/>
            </a:pPr>
            <a:endParaRPr lang="cs-CZ" dirty="0" smtClean="0"/>
          </a:p>
        </p:txBody>
      </p:sp>
    </p:spTree>
    <p:extLst>
      <p:ext uri="{BB962C8B-B14F-4D97-AF65-F5344CB8AC3E}">
        <p14:creationId xmlns:p14="http://schemas.microsoft.com/office/powerpoint/2010/main" val="357047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titul</a:t>
            </a:r>
            <a:endParaRPr lang="cs-CZ" dirty="0"/>
          </a:p>
        </p:txBody>
      </p:sp>
      <p:sp>
        <p:nvSpPr>
          <p:cNvPr id="3" name="Zástupný symbol pro obsah 2"/>
          <p:cNvSpPr>
            <a:spLocks noGrp="1"/>
          </p:cNvSpPr>
          <p:nvPr>
            <p:ph idx="1"/>
          </p:nvPr>
        </p:nvSpPr>
        <p:spPr/>
        <p:txBody>
          <a:bodyPr>
            <a:normAutofit/>
          </a:bodyPr>
          <a:lstStyle/>
          <a:p>
            <a:r>
              <a:rPr lang="cs-CZ" dirty="0" smtClean="0"/>
              <a:t>Exekuční titul musí být </a:t>
            </a:r>
            <a:r>
              <a:rPr lang="cs-CZ" b="1" dirty="0" smtClean="0"/>
              <a:t>vykonatelný</a:t>
            </a:r>
            <a:r>
              <a:rPr lang="cs-CZ" dirty="0" smtClean="0"/>
              <a:t>. Dokládá se exekutorskými či notářskými zápisy, doložkou vykonatelnosti.</a:t>
            </a:r>
          </a:p>
          <a:p>
            <a:r>
              <a:rPr lang="cs-CZ" b="1" dirty="0" smtClean="0"/>
              <a:t>Rozhodnutí nebo jiná listina vydaná k tomu oprávněným orgánem</a:t>
            </a:r>
            <a:r>
              <a:rPr lang="cs-CZ" dirty="0" smtClean="0"/>
              <a:t>. </a:t>
            </a:r>
            <a:endParaRPr lang="cs-CZ" dirty="0" smtClean="0"/>
          </a:p>
          <a:p>
            <a:r>
              <a:rPr lang="cs-CZ" dirty="0" smtClean="0"/>
              <a:t>Podle </a:t>
            </a:r>
            <a:r>
              <a:rPr lang="cs-CZ" b="1" dirty="0" smtClean="0"/>
              <a:t>§ 274 OSŘ </a:t>
            </a:r>
            <a:r>
              <a:rPr lang="cs-CZ" dirty="0" smtClean="0"/>
              <a:t>exekučním titulem je rozhodnutí soudů a jiných orgánů činných v trestním řízení, pokud přiznávají právo nebo postihují majetek, rozhodnutí soudů ve správním soudnictví, rozhodnutí rozhodčích komisí a smírů jimi schválených, rozhodnutí státních notářství a dohod jimi schválených, notářských zápisů se svolením k vykonatelnosti sepsaných podle zvláštního zákona, rozhodnutí a jiných exekučních titulů orgánů veřejné moci, rozhodnutí orgánů Evropských společenství a</a:t>
            </a:r>
            <a:r>
              <a:rPr lang="cs-CZ" baseline="30000" dirty="0" smtClean="0"/>
              <a:t> </a:t>
            </a:r>
            <a:r>
              <a:rPr lang="cs-CZ" dirty="0" smtClean="0"/>
              <a:t>jiných rozhodnutí, schválených smírů a listin, jejichž soudní výkon připouští zákon.</a:t>
            </a:r>
          </a:p>
          <a:p>
            <a:endParaRPr lang="cs-CZ" dirty="0" smtClean="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642995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842</TotalTime>
  <Words>2028</Words>
  <Application>Microsoft Office PowerPoint</Application>
  <PresentationFormat>Širokoúhlá obrazovka</PresentationFormat>
  <Paragraphs>98</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Century Gothic</vt:lpstr>
      <vt:lpstr>Wingdings 3</vt:lpstr>
      <vt:lpstr>Ion</vt:lpstr>
      <vt:lpstr>Exekuce</vt:lpstr>
      <vt:lpstr>Zákonné předpisy</vt:lpstr>
      <vt:lpstr>Co je exekuce?</vt:lpstr>
      <vt:lpstr>Soudní výkon rozhodnutí</vt:lpstr>
      <vt:lpstr>Exekuce prováděná soudním exekutorem</vt:lpstr>
      <vt:lpstr>Prezentace aplikace PowerPoint</vt:lpstr>
      <vt:lpstr>Správní exekuce</vt:lpstr>
      <vt:lpstr>Daňová exekuce</vt:lpstr>
      <vt:lpstr>Exekuční titul</vt:lpstr>
      <vt:lpstr>Prezentace aplikace PowerPoint</vt:lpstr>
      <vt:lpstr>Nejběžnější způsoby výkonu rozhodnutí – typy exekučních příkazů </vt:lpstr>
      <vt:lpstr>EP na srážky ze mzdy nebo jiných příjmů</vt:lpstr>
      <vt:lpstr>EP na přikázání pohledávky z účtu u poskytovatele platebních služeb</vt:lpstr>
      <vt:lpstr>EP na přikázání jiné peněžité pohledávky</vt:lpstr>
      <vt:lpstr>EP na prodej movitých věcí</vt:lpstr>
      <vt:lpstr>EP na prodej nemovitých věcí</vt:lpstr>
      <vt:lpstr>EP na prodej movitých/nemovitých věcí – dražba</vt:lpstr>
      <vt:lpstr>Prezentace aplikace PowerPoint</vt:lpstr>
      <vt:lpstr>Další příklady způsobu výkonu rozhodnutí</vt:lpstr>
      <vt:lpstr>Děkuji za pozornost.</vt:lpstr>
    </vt:vector>
  </TitlesOfParts>
  <Company>Finanční správa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Exekuce</dc:title>
  <dc:creator>Veselá Lucie Mgr. Bc. (OFŘ)</dc:creator>
  <cp:lastModifiedBy>Veselá Lucie Mgr. Bc. (OFŘ)</cp:lastModifiedBy>
  <cp:revision>52</cp:revision>
  <cp:lastPrinted>2020-03-17T16:58:04Z</cp:lastPrinted>
  <dcterms:created xsi:type="dcterms:W3CDTF">2020-03-16T14:04:53Z</dcterms:created>
  <dcterms:modified xsi:type="dcterms:W3CDTF">2020-03-18T08:50:45Z</dcterms:modified>
</cp:coreProperties>
</file>