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57" d="100"/>
          <a:sy n="57" d="100"/>
        </p:scale>
        <p:origin x="52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finanční situace obce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2020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Možné ukazatele hodnocení finančního zdraví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231922"/>
            <a:ext cx="10753200" cy="3600077"/>
          </a:xfrm>
        </p:spPr>
        <p:txBody>
          <a:bodyPr/>
          <a:lstStyle/>
          <a:p>
            <a:r>
              <a:rPr lang="cs-CZ" altLang="cs-CZ" dirty="0" smtClean="0"/>
              <a:t>Ukazatele sestavené na bázi příjmů a výdajů</a:t>
            </a:r>
            <a:endParaRPr lang="cs-CZ" altLang="cs-CZ" dirty="0"/>
          </a:p>
          <a:p>
            <a:r>
              <a:rPr lang="cs-CZ" altLang="cs-CZ" dirty="0" smtClean="0"/>
              <a:t>Dluhové ukazatele</a:t>
            </a:r>
            <a:endParaRPr lang="cs-CZ" altLang="cs-CZ" dirty="0"/>
          </a:p>
          <a:p>
            <a:r>
              <a:rPr lang="cs-CZ" altLang="cs-CZ" dirty="0" smtClean="0"/>
              <a:t>Ukazatele likvidity </a:t>
            </a:r>
            <a:endParaRPr lang="cs-CZ" altLang="cs-CZ" dirty="0"/>
          </a:p>
          <a:p>
            <a:r>
              <a:rPr lang="cs-CZ" altLang="cs-CZ" dirty="0" smtClean="0"/>
              <a:t>Ostatní ukazatele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5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Pozor při interpretaci výsledků ukazatele: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Co vstupuje do výpočtu ukazatele?</a:t>
            </a:r>
            <a:endParaRPr lang="cs-CZ" altLang="cs-CZ" dirty="0"/>
          </a:p>
          <a:p>
            <a:r>
              <a:rPr lang="cs-CZ" altLang="cs-CZ" dirty="0" smtClean="0"/>
              <a:t>Co může ovlivnit vypovídací schopnost ukazatele? </a:t>
            </a:r>
          </a:p>
          <a:p>
            <a:r>
              <a:rPr lang="cs-CZ" altLang="cs-CZ" dirty="0" smtClean="0"/>
              <a:t>K čemu je vhodné daný ukazatel využít? (Pro sledování vývoje, pro plánování, pro hodnocení, pro srovnání s jinými obcemi?)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23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4311" y="3246890"/>
            <a:ext cx="10753200" cy="451576"/>
          </a:xfrm>
        </p:spPr>
        <p:txBody>
          <a:bodyPr/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Finanční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dirty="0" smtClean="0"/>
              <a:t>Rozbor minulého hospodaření 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dhalení pozitivních a negativních faktorů, které hospodaření ovlivnily. 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Ohodnocení minulosti, současnosti a předpokládané budoucnosti finančního hospodaření zkoumaného subjektu. </a:t>
            </a: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Účelem a smyslem finanční analýzy je tedy provést s pomocí speciálních metodických prostředků diagnózu finančního hospodaření ÚSC, podchytit všechny jeho složky, případně při podrobnější analýze zhodnotit blíže některou ze složek finančního hospodaření.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finanční analýzy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zhodnocení dosavadního vývoje organizace (obce), </a:t>
            </a:r>
            <a:endParaRPr lang="cs-CZ" altLang="cs-CZ" dirty="0"/>
          </a:p>
          <a:p>
            <a:r>
              <a:rPr lang="cs-CZ" altLang="cs-CZ" dirty="0"/>
              <a:t>p</a:t>
            </a:r>
            <a:r>
              <a:rPr lang="cs-CZ" altLang="cs-CZ" dirty="0" smtClean="0"/>
              <a:t>oskytnutí nástinu vývoje budoucího, </a:t>
            </a:r>
            <a:endParaRPr lang="cs-CZ" altLang="cs-CZ" dirty="0"/>
          </a:p>
          <a:p>
            <a:r>
              <a:rPr lang="cs-CZ" altLang="cs-CZ" dirty="0"/>
              <a:t>p</a:t>
            </a:r>
            <a:r>
              <a:rPr lang="cs-CZ" altLang="cs-CZ" dirty="0" smtClean="0"/>
              <a:t>orovnání výsledků několika organizací (obcí),</a:t>
            </a:r>
            <a:endParaRPr lang="cs-CZ" altLang="cs-CZ" dirty="0"/>
          </a:p>
          <a:p>
            <a:r>
              <a:rPr lang="cs-CZ" altLang="cs-CZ" dirty="0"/>
              <a:t>s</a:t>
            </a:r>
            <a:r>
              <a:rPr lang="cs-CZ" altLang="cs-CZ" dirty="0" smtClean="0"/>
              <a:t>hrnutí informací pro interní a externí subjekty, na které má organizace (obec) přímý či nepřímý vliv.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4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finančních analýz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Fundamentální</a:t>
            </a:r>
            <a:endParaRPr lang="cs-CZ" altLang="cs-CZ" dirty="0"/>
          </a:p>
          <a:p>
            <a:r>
              <a:rPr lang="cs-CZ" altLang="cs-CZ" dirty="0" smtClean="0"/>
              <a:t>Technická</a:t>
            </a:r>
            <a:endParaRPr lang="cs-CZ" altLang="cs-CZ" dirty="0"/>
          </a:p>
          <a:p>
            <a:r>
              <a:rPr lang="cs-CZ" altLang="cs-CZ" dirty="0" smtClean="0"/>
              <a:t>Kauzální </a:t>
            </a:r>
            <a:endParaRPr lang="cs-CZ" altLang="cs-CZ" dirty="0"/>
          </a:p>
          <a:p>
            <a:r>
              <a:rPr lang="cs-CZ" altLang="cs-CZ" dirty="0" smtClean="0"/>
              <a:t>Komparační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76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finanční analýzy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</a:t>
            </a:r>
            <a:r>
              <a:rPr lang="cs-CZ" altLang="cs-CZ" dirty="0" smtClean="0"/>
              <a:t>etody absolutní – využívají </a:t>
            </a:r>
            <a:r>
              <a:rPr lang="cs-CZ" altLang="cs-CZ" dirty="0"/>
              <a:t>a</a:t>
            </a:r>
            <a:r>
              <a:rPr lang="cs-CZ" altLang="cs-CZ" dirty="0" smtClean="0"/>
              <a:t>bsolutní, extenzivní ukazatele a metody relativní – využívají relativní, intenzivní ukazatele </a:t>
            </a:r>
            <a:endParaRPr lang="cs-CZ" altLang="cs-CZ" dirty="0"/>
          </a:p>
          <a:p>
            <a:r>
              <a:rPr lang="cs-CZ" altLang="cs-CZ" dirty="0"/>
              <a:t>p</a:t>
            </a:r>
            <a:r>
              <a:rPr lang="cs-CZ" altLang="cs-CZ" dirty="0" smtClean="0"/>
              <a:t>ostupy horizontální analýzy a vertikální analýzy</a:t>
            </a:r>
            <a:endParaRPr lang="cs-CZ" altLang="cs-CZ" dirty="0"/>
          </a:p>
          <a:p>
            <a:r>
              <a:rPr lang="cs-CZ" altLang="cs-CZ" dirty="0"/>
              <a:t>m</a:t>
            </a:r>
            <a:r>
              <a:rPr lang="cs-CZ" altLang="cs-CZ" dirty="0" smtClean="0"/>
              <a:t>etody porovnávání mezi subjekty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36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83544"/>
            <a:ext cx="10753200" cy="451576"/>
          </a:xfrm>
        </p:spPr>
        <p:txBody>
          <a:bodyPr/>
          <a:lstStyle/>
          <a:p>
            <a:pPr algn="ctr"/>
            <a:r>
              <a:rPr lang="cs-CZ" dirty="0" smtClean="0"/>
              <a:t>Oblasti zaměření finanční analýzy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nalýza hospodaření v běžném rozpočtu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odle jednotlivých běžně se opakujících příjmů a výdajů, včetně analýzy náhodných, neopakujících se běžných příjmů a výdajů, analýzu trendů, tendencí ve vývoji; 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</a:t>
            </a:r>
            <a:r>
              <a:rPr lang="cs-CZ" dirty="0" smtClean="0"/>
              <a:t>nalýza druhů příjmů a výdajů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 zvláštním zřetelem na to, které z nich může daný ÚSC ovlivnit a které nikoliv;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analýza salda běžného rozpočtu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aktory, které saldo stabilně ovlivňují a které spíše nahodile;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analýzu hospodaření v kapitálovém rozpočtu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nalýzu struktury příjmů a výdajů této části rozpočtu;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</a:t>
            </a:r>
            <a:r>
              <a:rPr lang="cs-CZ" dirty="0" smtClean="0"/>
              <a:t>nalýzu dluhů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ejich struktury z věcného i časového hlediska;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analýzu majetku a způsobu jeho využívání. 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88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Informační zdroje finanční analýzy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dirty="0" smtClean="0"/>
              <a:t>Interní zdroje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akové typy dat, které se týkají přímo daného ÚSC a vznikají v důsledku jeho činnosti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inanční účetnictví – poskytuje data a informace pro finanční rozhodování prostřednictvím základních účetních výkazů. </a:t>
            </a:r>
          </a:p>
          <a:p>
            <a:pPr marL="1200150" lvl="2" indent="-285750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/>
              <a:t>r</a:t>
            </a:r>
            <a:r>
              <a:rPr lang="cs-CZ" dirty="0" smtClean="0"/>
              <a:t>ozvaha,</a:t>
            </a:r>
          </a:p>
          <a:p>
            <a:pPr marL="1200150" lvl="2" indent="-285750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výkaz zisku a ztráty,</a:t>
            </a:r>
          </a:p>
          <a:p>
            <a:pPr marL="1200150" lvl="2" indent="-285750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říloha, </a:t>
            </a:r>
          </a:p>
          <a:p>
            <a:pPr marL="1200150" lvl="2" indent="-285750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/>
              <a:t>v</a:t>
            </a:r>
            <a:r>
              <a:rPr lang="cs-CZ" dirty="0" smtClean="0"/>
              <a:t>ýkaz pro hodnocení plnění rozpočtu ÚSC;</a:t>
            </a:r>
          </a:p>
          <a:p>
            <a:pPr marL="1200150" lvl="2" indent="-285750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pro hodnocení informací za rok 2010 a následující bude dále k dispozici přehled o peněžních tocích (cash – </a:t>
            </a:r>
            <a:r>
              <a:rPr lang="cs-CZ" dirty="0" err="1" smtClean="0"/>
              <a:t>flow</a:t>
            </a:r>
            <a:r>
              <a:rPr lang="cs-CZ" dirty="0" smtClean="0"/>
              <a:t>) a přehled o změnách vlastního kapitálu. </a:t>
            </a:r>
          </a:p>
          <a:p>
            <a:pPr lvl="2">
              <a:buClr>
                <a:srgbClr val="0000DC"/>
              </a:buClr>
            </a:pPr>
            <a:endParaRPr lang="cs-CZ" dirty="0" smtClean="0"/>
          </a:p>
          <a:p>
            <a:r>
              <a:rPr lang="cs-CZ" dirty="0" smtClean="0"/>
              <a:t>Externí zdroje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ocházejí z vnějšího ekonomického prostředí</a:t>
            </a:r>
          </a:p>
          <a:p>
            <a:pPr marL="1257300" lvl="2" indent="-34290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cs-CZ" dirty="0" smtClean="0"/>
              <a:t>Český statistický úřad, odborný tisk, burzovní informace a další. 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24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Nástroje finanční analýzy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019"/>
            <a:ext cx="10753200" cy="3913239"/>
          </a:xfrm>
        </p:spPr>
        <p:txBody>
          <a:bodyPr/>
          <a:lstStyle/>
          <a:p>
            <a:r>
              <a:rPr lang="cs-CZ" altLang="cs-CZ" sz="2600" dirty="0" smtClean="0"/>
              <a:t>dílčí ukazatele FA</a:t>
            </a:r>
          </a:p>
          <a:p>
            <a:r>
              <a:rPr lang="cs-CZ" altLang="cs-CZ" sz="2600" b="1" dirty="0" smtClean="0"/>
              <a:t>extenzivních ukazatele</a:t>
            </a:r>
          </a:p>
          <a:p>
            <a:pPr marL="72000" indent="0">
              <a:buNone/>
            </a:pPr>
            <a:r>
              <a:rPr lang="cs-CZ" altLang="cs-CZ" sz="2600" b="1" dirty="0" smtClean="0"/>
              <a:t>  </a:t>
            </a:r>
            <a:r>
              <a:rPr lang="cs-CZ" altLang="cs-CZ" sz="2600" dirty="0" smtClean="0"/>
              <a:t>= ukazatele charakterizující extenzitu sledovaného jevu (ve FA  </a:t>
            </a:r>
          </a:p>
          <a:p>
            <a:pPr marL="72000" indent="0">
              <a:buNone/>
            </a:pPr>
            <a:r>
              <a:rPr lang="cs-CZ" altLang="cs-CZ" sz="2600" dirty="0" smtClean="0"/>
              <a:t>  v peněžních jednotkách, jejich hodnoty jsou zpravidla absolutní  </a:t>
            </a:r>
          </a:p>
          <a:p>
            <a:pPr marL="72000" indent="0">
              <a:buNone/>
            </a:pPr>
            <a:r>
              <a:rPr lang="cs-CZ" altLang="cs-CZ" sz="2600" dirty="0" smtClean="0"/>
              <a:t>  čísla</a:t>
            </a:r>
          </a:p>
          <a:p>
            <a:r>
              <a:rPr lang="cs-CZ" altLang="cs-CZ" sz="2600" b="1" dirty="0" smtClean="0"/>
              <a:t>intenzivních ukazatelů </a:t>
            </a:r>
          </a:p>
          <a:p>
            <a:pPr marL="72000" indent="0">
              <a:buNone/>
            </a:pP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= ukazatele charakterizující úroveň, intenzitu zkoumaného jevu, lze je   </a:t>
            </a:r>
          </a:p>
          <a:p>
            <a:pPr marL="72000" indent="0">
              <a:buNone/>
            </a:pPr>
            <a:r>
              <a:rPr lang="cs-CZ" altLang="cs-CZ" sz="2600" dirty="0" smtClean="0"/>
              <a:t> vyjádřit jako poměr dvou extenzivních ukazatelů</a:t>
            </a:r>
            <a:endParaRPr lang="cs-CZ" altLang="cs-CZ" sz="2600" b="1" dirty="0" smtClean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9325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Dílčí ukazatele</a:t>
            </a:r>
            <a:endParaRPr lang="cs-CZ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11700"/>
              </p:ext>
            </p:extLst>
          </p:nvPr>
        </p:nvGraphicFramePr>
        <p:xfrm>
          <a:off x="693169" y="1284893"/>
          <a:ext cx="10806862" cy="45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431">
                  <a:extLst>
                    <a:ext uri="{9D8B030D-6E8A-4147-A177-3AD203B41FA5}">
                      <a16:colId xmlns:a16="http://schemas.microsoft.com/office/drawing/2014/main" val="559464847"/>
                    </a:ext>
                  </a:extLst>
                </a:gridCol>
                <a:gridCol w="5403431">
                  <a:extLst>
                    <a:ext uri="{9D8B030D-6E8A-4147-A177-3AD203B41FA5}">
                      <a16:colId xmlns:a16="http://schemas.microsoft.com/office/drawing/2014/main" val="3545541743"/>
                    </a:ext>
                  </a:extLst>
                </a:gridCol>
              </a:tblGrid>
              <a:tr h="468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absolutní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relativní (poměrové, podílové)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3860"/>
                  </a:ext>
                </a:extLst>
              </a:tr>
              <a:tr h="4099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/>
                        <a:t>bazální (základní)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/>
                        <a:t>prostý poměr dvou absolutních ukazatelů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85465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/>
                        <a:t>rozdílové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/>
                        <a:t>podíl různých</a:t>
                      </a:r>
                      <a:r>
                        <a:rPr lang="cs-CZ" baseline="0" dirty="0" smtClean="0"/>
                        <a:t> hodnot absolutního ukazatele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4202"/>
                  </a:ext>
                </a:extLst>
              </a:tr>
              <a:tr h="26046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/>
                        <a:t>marginální (přírůstkové)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index bazický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59536"/>
                  </a:ext>
                </a:extLst>
              </a:tr>
              <a:tr h="57411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index řetězový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42207"/>
                  </a:ext>
                </a:extLst>
              </a:tr>
              <a:tr h="64869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marginální</a:t>
                      </a:r>
                      <a:r>
                        <a:rPr lang="cs-CZ" baseline="0" dirty="0" smtClean="0"/>
                        <a:t> (relativní přírůstkové)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84586"/>
                  </a:ext>
                </a:extLst>
              </a:tr>
              <a:tr h="4682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senzitivity (citlivost), tj. poměr relativních marginálních ukazatelů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494547"/>
                  </a:ext>
                </a:extLst>
              </a:tr>
            </a:tbl>
          </a:graphicData>
        </a:graphic>
      </p:graphicFrame>
      <p:sp>
        <p:nvSpPr>
          <p:cNvPr id="18" name="Nadpis 1"/>
          <p:cNvSpPr txBox="1">
            <a:spLocks/>
          </p:cNvSpPr>
          <p:nvPr/>
        </p:nvSpPr>
        <p:spPr>
          <a:xfrm>
            <a:off x="3362633" y="5595016"/>
            <a:ext cx="8534400" cy="2156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1400" b="0" kern="0" dirty="0" smtClean="0">
                <a:latin typeface="Georgia" pitchFamily="18" charset="0"/>
              </a:rPr>
              <a:t>Zdroj: Kraftová, I.: Finanční analýza municipální firmy, 2002, s. 27</a:t>
            </a:r>
            <a:endParaRPr lang="cs-CZ" sz="1400" b="0" kern="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240</TotalTime>
  <Words>590</Words>
  <Application>Microsoft Office PowerPoint</Application>
  <PresentationFormat>Širokoúhlá obrazovka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Georgia</vt:lpstr>
      <vt:lpstr>Tahoma</vt:lpstr>
      <vt:lpstr>Wingdings</vt:lpstr>
      <vt:lpstr>Prezentace_MU_CZ</vt:lpstr>
      <vt:lpstr>Hodnocení finanční situace obce</vt:lpstr>
      <vt:lpstr>Finanční analýza</vt:lpstr>
      <vt:lpstr>Cíle finanční analýzy </vt:lpstr>
      <vt:lpstr>Druhy finančních analýz </vt:lpstr>
      <vt:lpstr>Metody finanční analýzy</vt:lpstr>
      <vt:lpstr>Oblasti zaměření finanční analýzy </vt:lpstr>
      <vt:lpstr>Informační zdroje finanční analýzy </vt:lpstr>
      <vt:lpstr>Nástroje finanční analýzy</vt:lpstr>
      <vt:lpstr>Dílčí ukazatele</vt:lpstr>
      <vt:lpstr>Možné ukazatele hodnocení finančního zdraví obce</vt:lpstr>
      <vt:lpstr>Pozor při interpretaci výsledků ukazatele: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student</cp:lastModifiedBy>
  <cp:revision>93</cp:revision>
  <cp:lastPrinted>2020-02-17T14:33:47Z</cp:lastPrinted>
  <dcterms:created xsi:type="dcterms:W3CDTF">2019-03-25T15:01:08Z</dcterms:created>
  <dcterms:modified xsi:type="dcterms:W3CDTF">2020-04-22T08:00:49Z</dcterms:modified>
</cp:coreProperties>
</file>