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00" r:id="rId1"/>
  </p:sldMasterIdLst>
  <p:notesMasterIdLst>
    <p:notesMasterId r:id="rId21"/>
  </p:notesMasterIdLst>
  <p:sldIdLst>
    <p:sldId id="256" r:id="rId2"/>
    <p:sldId id="271" r:id="rId3"/>
    <p:sldId id="261" r:id="rId4"/>
    <p:sldId id="262" r:id="rId5"/>
    <p:sldId id="263" r:id="rId6"/>
    <p:sldId id="273" r:id="rId7"/>
    <p:sldId id="274" r:id="rId8"/>
    <p:sldId id="275" r:id="rId9"/>
    <p:sldId id="276" r:id="rId10"/>
    <p:sldId id="277" r:id="rId11"/>
    <p:sldId id="268" r:id="rId12"/>
    <p:sldId id="269" r:id="rId13"/>
    <p:sldId id="280" r:id="rId14"/>
    <p:sldId id="270" r:id="rId15"/>
    <p:sldId id="278" r:id="rId16"/>
    <p:sldId id="282" r:id="rId17"/>
    <p:sldId id="279" r:id="rId18"/>
    <p:sldId id="283" r:id="rId19"/>
    <p:sldId id="28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701A8-04A7-4575-A5EF-210262F0D376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F2DAD-192B-4340-B9BC-D27247C24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8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85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dirty="0" smtClean="0"/>
              <a:t>Regionální pojetí konkurenceschopnosti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 smtClean="0"/>
              <a:t>Regionální ekonomie a politika II</a:t>
            </a:r>
          </a:p>
          <a:p>
            <a:r>
              <a:rPr lang="cs-CZ" smtClean="0"/>
              <a:t>Prof. </a:t>
            </a:r>
            <a:r>
              <a:rPr lang="cs-CZ" dirty="0" smtClean="0"/>
              <a:t>RNDr. Milan </a:t>
            </a:r>
            <a:r>
              <a:rPr lang="cs-CZ" dirty="0" err="1" smtClean="0"/>
              <a:t>Viturka</a:t>
            </a:r>
            <a:r>
              <a:rPr lang="cs-CZ" dirty="0" smtClean="0"/>
              <a:t>, CSc.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9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cs-CZ" cap="all" dirty="0"/>
              <a:t>nástroje podpory regionální konkurenceschopnosti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5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Nástroje podpory konkurenceschopnosti ze strany státu i regionů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rozvoj </a:t>
            </a:r>
            <a:r>
              <a:rPr lang="cs-CZ" sz="3200" dirty="0"/>
              <a:t>systémů vzdělávání, vědy a </a:t>
            </a:r>
            <a:r>
              <a:rPr lang="cs-CZ" sz="3200" dirty="0" smtClean="0"/>
              <a:t>výzkumu</a:t>
            </a:r>
          </a:p>
          <a:p>
            <a:r>
              <a:rPr lang="cs-CZ" sz="3200" dirty="0"/>
              <a:t>t</a:t>
            </a:r>
            <a:r>
              <a:rPr lang="cs-CZ" sz="3200" dirty="0" smtClean="0"/>
              <a:t>vorba </a:t>
            </a:r>
            <a:r>
              <a:rPr lang="cs-CZ" sz="3200" dirty="0"/>
              <a:t>a </a:t>
            </a:r>
            <a:r>
              <a:rPr lang="cs-CZ" sz="3200" dirty="0" smtClean="0"/>
              <a:t>transfer inovací</a:t>
            </a:r>
          </a:p>
          <a:p>
            <a:r>
              <a:rPr lang="cs-CZ" sz="3200" dirty="0" smtClean="0"/>
              <a:t>výstavba </a:t>
            </a:r>
            <a:r>
              <a:rPr lang="cs-CZ" sz="3200" dirty="0"/>
              <a:t>podnikatelské a technické infrastruktury (včetně podpory </a:t>
            </a:r>
            <a:r>
              <a:rPr lang="cs-CZ" sz="3200" dirty="0" smtClean="0"/>
              <a:t>ICT)</a:t>
            </a:r>
          </a:p>
          <a:p>
            <a:r>
              <a:rPr lang="cs-CZ" sz="3200" dirty="0" smtClean="0"/>
              <a:t>optimalizace </a:t>
            </a:r>
            <a:r>
              <a:rPr lang="cs-CZ" sz="3200" dirty="0"/>
              <a:t>systémů daní a regulace (včetně daňových pobídek pro soukromé investice do vědy a výzkumu</a:t>
            </a:r>
            <a:r>
              <a:rPr lang="cs-CZ" sz="3200" dirty="0" smtClean="0"/>
              <a:t>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9304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>
            <a:noAutofit/>
          </a:bodyPr>
          <a:lstStyle/>
          <a:p>
            <a:r>
              <a:rPr lang="cs-CZ" dirty="0" smtClean="0"/>
              <a:t>Podpora konkurenceschopnosti v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b="1" dirty="0" smtClean="0"/>
              <a:t>Lisabonská strategie (2000)</a:t>
            </a:r>
          </a:p>
          <a:p>
            <a:r>
              <a:rPr lang="cs-CZ" sz="2800" dirty="0" smtClean="0"/>
              <a:t>hlavním </a:t>
            </a:r>
            <a:r>
              <a:rPr lang="cs-CZ" sz="2800" dirty="0"/>
              <a:t>cílem bylo dosažení pozice EU jako „nejkonkurenceschopnější a nejdynamičtější znalostní ekonomiky“ v časovém horizontu do roku </a:t>
            </a:r>
            <a:r>
              <a:rPr lang="cs-CZ" sz="2800" dirty="0" smtClean="0"/>
              <a:t>2010</a:t>
            </a:r>
          </a:p>
          <a:p>
            <a:r>
              <a:rPr lang="cs-CZ" sz="2800" b="1" dirty="0" smtClean="0"/>
              <a:t>Znalostní ekonomika: </a:t>
            </a:r>
            <a:r>
              <a:rPr lang="cs-CZ" sz="2800" dirty="0"/>
              <a:t>ekonomika založená na tvorbě a transferu znalostí a inovací (v interakci s rozvojem vědy a výzkumu) a růstu vzdělanosti obyvatelstva, které jsou pokládány za klíčové faktory udržení resp. posílení její dlouhodobé konkurenceschopnosti</a:t>
            </a:r>
            <a:endParaRPr lang="cs-CZ" sz="3600" b="1" dirty="0"/>
          </a:p>
          <a:p>
            <a:endParaRPr lang="cs-CZ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20965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konkurenceschopnosti v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 smtClean="0"/>
              <a:t>Horizont </a:t>
            </a:r>
            <a:r>
              <a:rPr lang="pt-BR" b="1" dirty="0"/>
              <a:t>2020 – rámcový program pro výzkum a inovace</a:t>
            </a:r>
            <a:endParaRPr lang="cs-CZ" b="1" dirty="0"/>
          </a:p>
          <a:p>
            <a:pPr lvl="1"/>
            <a:r>
              <a:rPr lang="cs-CZ" sz="1900" dirty="0"/>
              <a:t>největší a nejvýznamnější program financující na evropské úrovni vědu, výzkum a inovace v letech 2014-2020</a:t>
            </a:r>
          </a:p>
          <a:p>
            <a:pPr lvl="1"/>
            <a:r>
              <a:rPr lang="cs-CZ" sz="1900" dirty="0"/>
              <a:t>navazuje na </a:t>
            </a:r>
            <a:r>
              <a:rPr lang="cs-CZ" sz="1900" dirty="0" err="1"/>
              <a:t>na</a:t>
            </a:r>
            <a:r>
              <a:rPr lang="cs-CZ" sz="1900" dirty="0"/>
              <a:t> 7. rámcový program pro výzkum, technologický rozvoj a demonstrace (2007-2013)</a:t>
            </a:r>
          </a:p>
          <a:p>
            <a:pPr lvl="1"/>
            <a:r>
              <a:rPr lang="cs-CZ" sz="1900" dirty="0"/>
              <a:t>důraz </a:t>
            </a:r>
            <a:r>
              <a:rPr lang="cs-CZ" sz="1900" dirty="0" smtClean="0"/>
              <a:t>kladen </a:t>
            </a:r>
            <a:r>
              <a:rPr lang="cs-CZ" sz="1900" dirty="0"/>
              <a:t>na vědeckou excelenci, na inovace, na účast malých a středních </a:t>
            </a:r>
            <a:r>
              <a:rPr lang="pl-PL" sz="1900" dirty="0"/>
              <a:t>podniků, na společenský dopad a na spolupráci mezi týmy v rámci EU i mimo </a:t>
            </a:r>
            <a:r>
              <a:rPr lang="pl-PL" sz="1900" dirty="0" smtClean="0"/>
              <a:t>ni</a:t>
            </a:r>
            <a:endParaRPr lang="pl-PL" sz="1900" dirty="0"/>
          </a:p>
          <a:p>
            <a:pPr lvl="1"/>
            <a:r>
              <a:rPr lang="cs-CZ" sz="1900" dirty="0"/>
              <a:t>cílová skupina: výzkumní pracovníci, firmy, nevládní a neziskové organizace, občanská sdružení, různé asociace sdružující zájmové skupiny v oblastech výzkumu a </a:t>
            </a:r>
            <a:r>
              <a:rPr lang="cs-CZ" sz="1900" dirty="0" smtClean="0"/>
              <a:t>průmyslu</a:t>
            </a:r>
            <a:endParaRPr lang="cs-CZ" sz="1900" dirty="0"/>
          </a:p>
          <a:p>
            <a:pPr lvl="1"/>
            <a:r>
              <a:rPr lang="cs-CZ" sz="1900" dirty="0" err="1"/>
              <a:t>Focus</a:t>
            </a:r>
            <a:r>
              <a:rPr lang="cs-CZ" sz="1900" dirty="0"/>
              <a:t> </a:t>
            </a:r>
            <a:r>
              <a:rPr lang="cs-CZ" sz="1900" dirty="0" err="1"/>
              <a:t>areas</a:t>
            </a:r>
            <a:r>
              <a:rPr lang="cs-CZ" sz="1900" dirty="0"/>
              <a:t>: Personalizované zdravotnictví a péče, Zabezpečení potravin, Modrý růst: zpřístupnění potenciálu moří a oceánů, Chytrá města, Konkurenceschopná nízkouhlíková energetika, Energetická účinnost, Mobilita pro růst, Odpady: zdroj k recyklaci, opětovnému využití a nahrazení surovin, Inovace v oblasti vody, Překonání krize: nové strategie, myšlenky a vládnoucí struktury Evropy, Odolnost vůči katastrofám: ochrana společnosti včetně adaptací na změnu klimatu, Digitální bezpečnost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33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Tvorba znalostí versus tvorba dovedností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04184"/>
          </a:xfrm>
        </p:spPr>
        <p:txBody>
          <a:bodyPr>
            <a:noAutofit/>
          </a:bodyPr>
          <a:lstStyle/>
          <a:p>
            <a:pPr lvl="0" hangingPunct="0"/>
            <a:r>
              <a:rPr lang="cs-CZ" sz="2800" dirty="0"/>
              <a:t>Znalosti (akumulované v teorii) jsou považovány za základní předpoklad pro získávání dovedností (akumulované v praxi) vztahujících se k plnění konkrétních činností</a:t>
            </a:r>
            <a:r>
              <a:rPr lang="cs-CZ" sz="2800" dirty="0" smtClean="0"/>
              <a:t>.</a:t>
            </a:r>
          </a:p>
          <a:p>
            <a:pPr lvl="0" hangingPunct="0"/>
            <a:r>
              <a:rPr lang="cs-CZ" sz="2800" dirty="0"/>
              <a:t>procesy vzniku a šíření </a:t>
            </a:r>
            <a:r>
              <a:rPr lang="cs-CZ" sz="2800" b="1" dirty="0" smtClean="0"/>
              <a:t>znalostí</a:t>
            </a:r>
            <a:r>
              <a:rPr lang="cs-CZ" sz="2800" dirty="0" smtClean="0"/>
              <a:t> - univerzální charakter, globální dimenze</a:t>
            </a:r>
          </a:p>
          <a:p>
            <a:pPr lvl="0" hangingPunct="0"/>
            <a:r>
              <a:rPr lang="cs-CZ" sz="2800" dirty="0" smtClean="0"/>
              <a:t>procesy </a:t>
            </a:r>
            <a:r>
              <a:rPr lang="cs-CZ" sz="2800" dirty="0"/>
              <a:t>vzniku a šíření </a:t>
            </a:r>
            <a:r>
              <a:rPr lang="cs-CZ" sz="2800" b="1" dirty="0" smtClean="0"/>
              <a:t>dovedností</a:t>
            </a:r>
            <a:r>
              <a:rPr lang="cs-CZ" sz="2800" dirty="0" smtClean="0"/>
              <a:t> - odvětvově </a:t>
            </a:r>
            <a:r>
              <a:rPr lang="cs-CZ" sz="2800" dirty="0"/>
              <a:t>specifický </a:t>
            </a:r>
            <a:r>
              <a:rPr lang="cs-CZ" sz="2800" dirty="0" smtClean="0"/>
              <a:t>charakter, mikroekonomická dimenze</a:t>
            </a:r>
          </a:p>
        </p:txBody>
      </p:sp>
    </p:spTree>
    <p:extLst>
      <p:ext uri="{BB962C8B-B14F-4D97-AF65-F5344CB8AC3E}">
        <p14:creationId xmlns:p14="http://schemas.microsoft.com/office/powerpoint/2010/main" val="19425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Inovační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" lvl="1"/>
            <a:r>
              <a:rPr lang="cs-CZ" sz="2400" b="1" dirty="0"/>
              <a:t>Tvorba regionálních inovačních </a:t>
            </a:r>
            <a:r>
              <a:rPr lang="cs-CZ" sz="2400" b="1" dirty="0" smtClean="0"/>
              <a:t>strategií </a:t>
            </a:r>
            <a:r>
              <a:rPr lang="cs-CZ" sz="2400" b="1" dirty="0"/>
              <a:t>– </a:t>
            </a:r>
            <a:r>
              <a:rPr lang="cs-CZ" sz="2400" b="1" dirty="0" smtClean="0"/>
              <a:t>cíle</a:t>
            </a:r>
            <a:endParaRPr lang="cs-CZ" sz="2400" b="1" dirty="0"/>
          </a:p>
          <a:p>
            <a:pPr lvl="2" hangingPunct="0"/>
            <a:r>
              <a:rPr lang="cs-CZ" sz="2000" dirty="0" smtClean="0"/>
              <a:t>finanční </a:t>
            </a:r>
            <a:r>
              <a:rPr lang="cs-CZ" sz="2000" dirty="0"/>
              <a:t>podpora inovačních projektů MSP</a:t>
            </a:r>
          </a:p>
          <a:p>
            <a:pPr lvl="2" hangingPunct="0"/>
            <a:r>
              <a:rPr lang="cs-CZ" sz="2000" dirty="0" smtClean="0"/>
              <a:t>podpora </a:t>
            </a:r>
            <a:r>
              <a:rPr lang="cs-CZ" sz="2000" dirty="0"/>
              <a:t>společného výzkumu a vývoje </a:t>
            </a:r>
          </a:p>
          <a:p>
            <a:pPr lvl="2" hangingPunct="0"/>
            <a:r>
              <a:rPr lang="cs-CZ" sz="2000" dirty="0" smtClean="0"/>
              <a:t>rozvoj </a:t>
            </a:r>
            <a:r>
              <a:rPr lang="cs-CZ" sz="2000" dirty="0"/>
              <a:t>inovační </a:t>
            </a:r>
            <a:r>
              <a:rPr lang="cs-CZ" sz="2000" dirty="0" smtClean="0"/>
              <a:t>infrastruktury</a:t>
            </a:r>
            <a:endParaRPr lang="cs-CZ" sz="2000" dirty="0"/>
          </a:p>
          <a:p>
            <a:pPr lvl="2" hangingPunct="0"/>
            <a:r>
              <a:rPr lang="cs-CZ" sz="2000" dirty="0" smtClean="0"/>
              <a:t>přenos </a:t>
            </a:r>
            <a:r>
              <a:rPr lang="cs-CZ" sz="2000" dirty="0"/>
              <a:t>výsledků výzkumu a vývoje do komerční (podnikatelské) </a:t>
            </a:r>
            <a:r>
              <a:rPr lang="cs-CZ" sz="2000" dirty="0" smtClean="0"/>
              <a:t>praxe</a:t>
            </a:r>
            <a:endParaRPr lang="cs-CZ" dirty="0" smtClean="0"/>
          </a:p>
          <a:p>
            <a:pPr hangingPunct="0"/>
            <a:r>
              <a:rPr lang="cs-CZ" b="1" dirty="0" smtClean="0"/>
              <a:t>Nástroje </a:t>
            </a:r>
            <a:r>
              <a:rPr lang="cs-CZ" b="1" dirty="0"/>
              <a:t>zaměřené na podporu inovačních </a:t>
            </a:r>
            <a:r>
              <a:rPr lang="cs-CZ" b="1" dirty="0" smtClean="0"/>
              <a:t>aktivit</a:t>
            </a:r>
          </a:p>
          <a:p>
            <a:pPr lvl="1" hangingPunct="0"/>
            <a:r>
              <a:rPr lang="cs-CZ" dirty="0" smtClean="0"/>
              <a:t>podpora </a:t>
            </a:r>
            <a:r>
              <a:rPr lang="cs-CZ" dirty="0"/>
              <a:t>zakládání společných výzkumných </a:t>
            </a:r>
            <a:r>
              <a:rPr lang="cs-CZ" dirty="0" smtClean="0"/>
              <a:t>center</a:t>
            </a:r>
          </a:p>
          <a:p>
            <a:pPr lvl="1" hangingPunct="0"/>
            <a:r>
              <a:rPr lang="cs-CZ" dirty="0"/>
              <a:t>vytváření sítí/klastrů firem</a:t>
            </a:r>
            <a:endParaRPr lang="cs-CZ" dirty="0" smtClean="0"/>
          </a:p>
          <a:p>
            <a:r>
              <a:rPr lang="cs-CZ" b="1" dirty="0"/>
              <a:t>N</a:t>
            </a:r>
            <a:r>
              <a:rPr lang="cs-CZ" b="1" dirty="0" smtClean="0"/>
              <a:t>ástroje </a:t>
            </a:r>
            <a:r>
              <a:rPr lang="cs-CZ" b="1" dirty="0"/>
              <a:t>zaměřené na vytváření </a:t>
            </a:r>
            <a:r>
              <a:rPr lang="cs-CZ" b="1" dirty="0" err="1"/>
              <a:t>proinovačního</a:t>
            </a:r>
            <a:r>
              <a:rPr lang="cs-CZ" b="1" dirty="0"/>
              <a:t> </a:t>
            </a:r>
            <a:r>
              <a:rPr lang="cs-CZ" b="1" dirty="0" smtClean="0"/>
              <a:t>prostředí</a:t>
            </a:r>
          </a:p>
          <a:p>
            <a:pPr lvl="1"/>
            <a:r>
              <a:rPr lang="cs-CZ" dirty="0"/>
              <a:t>výstavba inovačních </a:t>
            </a:r>
            <a:r>
              <a:rPr lang="cs-CZ" dirty="0" smtClean="0"/>
              <a:t>center (</a:t>
            </a:r>
            <a:r>
              <a:rPr lang="cs-CZ" dirty="0"/>
              <a:t>vědeckotechnické parky resp. centra transferu technologií nebo podnikatelské </a:t>
            </a:r>
            <a:r>
              <a:rPr lang="cs-CZ" dirty="0" smtClean="0"/>
              <a:t>inkubátory)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215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Národní inovační strategie ČR 2012-2020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903558"/>
              </p:ext>
            </p:extLst>
          </p:nvPr>
        </p:nvGraphicFramePr>
        <p:xfrm>
          <a:off x="755576" y="1484785"/>
          <a:ext cx="7704856" cy="4978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0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45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cs-CZ" sz="11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44" marR="8744" marT="8744" marB="87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100" b="1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cs-CZ" sz="1200" b="1" dirty="0" smtClean="0">
                          <a:solidFill>
                            <a:srgbClr val="00FF00"/>
                          </a:solidFill>
                          <a:effectLst/>
                        </a:rPr>
                        <a:t>1. Excelentní </a:t>
                      </a:r>
                      <a:r>
                        <a:rPr lang="cs-CZ" sz="1200" b="1" dirty="0">
                          <a:solidFill>
                            <a:srgbClr val="00FF00"/>
                          </a:solidFill>
                          <a:effectLst/>
                        </a:rPr>
                        <a:t>výzkum </a:t>
                      </a:r>
                      <a:endParaRPr lang="cs-CZ" sz="1200" b="1" dirty="0" smtClean="0">
                        <a:solidFill>
                          <a:srgbClr val="00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1.1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Efektivní využívání veřejných prostředků na výzkum a vývoj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1.2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Špičkové výzkumné infrastruktury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1.3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Evropský výzkumný prostor – cesta k excelenci ve výzkumu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cs-CZ" sz="1200" b="0" dirty="0" smtClean="0">
                          <a:solidFill>
                            <a:srgbClr val="00FF00"/>
                          </a:solidFill>
                          <a:effectLst/>
                        </a:rPr>
                        <a:t>2</a:t>
                      </a:r>
                      <a:r>
                        <a:rPr lang="cs-CZ" sz="1200" b="0" dirty="0">
                          <a:solidFill>
                            <a:srgbClr val="00FF00"/>
                          </a:solidFill>
                          <a:effectLst/>
                        </a:rPr>
                        <a:t>. Rozvoj spolupráce pro transfer znalostí mezi podnikovým a akademickým sektorem </a:t>
                      </a:r>
                      <a:endParaRPr lang="cs-CZ" sz="1200" b="0" dirty="0" smtClean="0">
                        <a:solidFill>
                          <a:srgbClr val="00FF00"/>
                        </a:solidFill>
                        <a:effectLst/>
                      </a:endParaRPr>
                    </a:p>
                    <a:p>
                      <a:pPr marL="355600" indent="-2667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2.1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Zlepšení vnitřních podmínek a celkové připravenosti akademických institucí na spolupráci s podniky a komercializaci výsledků výzkumu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2.2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Podpora spolupráce podniků a </a:t>
                      </a:r>
                      <a:r>
                        <a:rPr lang="cs-CZ" sz="1100" b="1" dirty="0" err="1">
                          <a:solidFill>
                            <a:srgbClr val="FFFF00"/>
                          </a:solidFill>
                          <a:effectLst/>
                        </a:rPr>
                        <a:t>VaV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 institucí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2.3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Zvýšení kvality a rozvoj nových služeb podpůrné inovační infrastruktury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cs-CZ" sz="1200" b="1" dirty="0" smtClean="0">
                          <a:solidFill>
                            <a:srgbClr val="00FF00"/>
                          </a:solidFill>
                          <a:effectLst/>
                        </a:rPr>
                        <a:t>3</a:t>
                      </a:r>
                      <a:r>
                        <a:rPr lang="cs-CZ" sz="1200" b="1" dirty="0">
                          <a:solidFill>
                            <a:srgbClr val="00FF00"/>
                          </a:solidFill>
                          <a:effectLst/>
                        </a:rPr>
                        <a:t>. Inovační podnikání </a:t>
                      </a:r>
                      <a:endParaRPr lang="cs-CZ" sz="1200" b="1" dirty="0" smtClean="0">
                        <a:solidFill>
                          <a:srgbClr val="00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3.1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Služby pro inovační podnikání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3.2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Finanční nástroje a rozvoj trhu rizikového kapitálu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3.3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Investiční pobídky, péče o investory a cílený marketing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3.4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Internacionalizace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3.5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Kvalitní </a:t>
                      </a:r>
                      <a:r>
                        <a:rPr lang="cs-CZ" sz="1100" b="1" dirty="0" err="1">
                          <a:solidFill>
                            <a:srgbClr val="FFFF00"/>
                          </a:solidFill>
                          <a:effectLst/>
                        </a:rPr>
                        <a:t>foresight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: zdroj strategických informací pro podnikání a inovace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3.6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Veřejný sektor: zdroj inovační poptávky a tvůrce regulace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cs-CZ" sz="1200" b="0" dirty="0" smtClean="0">
                          <a:solidFill>
                            <a:srgbClr val="00FF00"/>
                          </a:solidFill>
                          <a:effectLst/>
                        </a:rPr>
                        <a:t>4</a:t>
                      </a:r>
                      <a:r>
                        <a:rPr lang="cs-CZ" sz="1200" b="0" dirty="0">
                          <a:solidFill>
                            <a:srgbClr val="00FF00"/>
                          </a:solidFill>
                          <a:effectLst/>
                        </a:rPr>
                        <a:t>. Lidé: hlavní nositelé nových nápadů a iniciátoři změn</a:t>
                      </a:r>
                      <a:r>
                        <a:rPr lang="cs-CZ" sz="1200" b="0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endParaRPr lang="cs-CZ" sz="1200" b="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4.1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Reforma vysokého školství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4.2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Rozvoj systému celoživotního učení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4.3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Změny obsahu vzdělávání: kreativita, podnikavost a klíčové kompetence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355600" indent="-2476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4.4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Rozvoj kvalifikovaných pracovníků na národní úrovni a usnadnění vstupu, pobytu a zaměstnávání </a:t>
                      </a: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  kvalifikovaných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zahraničních pracovníků   </a:t>
                      </a:r>
                      <a:endParaRPr lang="cs-CZ" sz="1100" b="1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8744" marR="8744" marT="8744" marB="87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76470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0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16" y="548680"/>
            <a:ext cx="9010579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Hodnocení regionální konkurenceschopnosti v ČR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776864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85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838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76672"/>
            <a:ext cx="7125292" cy="6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95536" y="620688"/>
            <a:ext cx="8496944" cy="5048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          </a:t>
            </a:r>
            <a:r>
              <a:rPr lang="cs-CZ" sz="2400" b="1" dirty="0" smtClean="0"/>
              <a:t>Užitá metodika hodnocení regionální konkurenceschopnosti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2000" b="1" dirty="0">
                <a:solidFill>
                  <a:srgbClr val="00B050"/>
                </a:solidFill>
              </a:rPr>
              <a:t/>
            </a:r>
            <a:br>
              <a:rPr lang="cs-CZ" sz="2000" b="1" dirty="0">
                <a:solidFill>
                  <a:srgbClr val="00B050"/>
                </a:solidFill>
              </a:rPr>
            </a:b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2000" b="1" dirty="0">
                <a:solidFill>
                  <a:srgbClr val="00B050"/>
                </a:solidFill>
              </a:rPr>
              <a:t/>
            </a:r>
            <a:br>
              <a:rPr lang="cs-CZ" sz="2000" b="1" dirty="0">
                <a:solidFill>
                  <a:srgbClr val="00B050"/>
                </a:solidFill>
              </a:rPr>
            </a:b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2000" b="1" dirty="0" smtClean="0">
                <a:solidFill>
                  <a:srgbClr val="00B050"/>
                </a:solidFill>
              </a:rPr>
              <a:t>Hlavní </a:t>
            </a:r>
            <a:r>
              <a:rPr lang="cs-CZ" sz="2000" b="1" dirty="0">
                <a:solidFill>
                  <a:srgbClr val="00B050"/>
                </a:solidFill>
              </a:rPr>
              <a:t>pilíře konkurenceschopnosti:</a:t>
            </a: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1800" b="1" dirty="0" smtClean="0">
                <a:solidFill>
                  <a:srgbClr val="CC6600"/>
                </a:solidFill>
              </a:rPr>
              <a:t>1</a:t>
            </a:r>
            <a:r>
              <a:rPr lang="cs-CZ" sz="1800" b="1" dirty="0">
                <a:solidFill>
                  <a:srgbClr val="CC6600"/>
                </a:solidFill>
              </a:rPr>
              <a:t>. Instituce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2. Makroekonomická stabilita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3. Infrastruktura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4. </a:t>
            </a:r>
            <a:r>
              <a:rPr lang="cs-CZ" sz="1800" b="1" dirty="0" smtClean="0">
                <a:solidFill>
                  <a:srgbClr val="CC6600"/>
                </a:solidFill>
              </a:rPr>
              <a:t>Zdraví</a:t>
            </a:r>
            <a:br>
              <a:rPr lang="cs-CZ" sz="1800" b="1" dirty="0" smtClean="0">
                <a:solidFill>
                  <a:srgbClr val="CC6600"/>
                </a:solidFill>
              </a:rPr>
            </a:br>
            <a:r>
              <a:rPr lang="cs-CZ" sz="1800" b="1" dirty="0" smtClean="0">
                <a:solidFill>
                  <a:srgbClr val="CC6600"/>
                </a:solidFill>
              </a:rPr>
              <a:t>5. Kvalita </a:t>
            </a:r>
            <a:r>
              <a:rPr lang="cs-CZ" sz="1800" b="1" dirty="0">
                <a:solidFill>
                  <a:srgbClr val="CC6600"/>
                </a:solidFill>
              </a:rPr>
              <a:t>primárního a sekundárního vzdělávání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6. Kvalita </a:t>
            </a:r>
            <a:r>
              <a:rPr lang="cs-CZ" sz="1800" b="1" dirty="0" smtClean="0">
                <a:solidFill>
                  <a:srgbClr val="CC6600"/>
                </a:solidFill>
              </a:rPr>
              <a:t>terciárního vzdělávání, celoživotní vzdělávání</a:t>
            </a:r>
            <a:r>
              <a:rPr lang="cs-CZ" sz="1800" b="1" dirty="0">
                <a:solidFill>
                  <a:srgbClr val="CC6600"/>
                </a:solidFill>
              </a:rPr>
              <a:t/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7. </a:t>
            </a:r>
            <a:r>
              <a:rPr lang="cs-CZ" sz="1800" b="1" dirty="0" smtClean="0">
                <a:solidFill>
                  <a:srgbClr val="CC6600"/>
                </a:solidFill>
              </a:rPr>
              <a:t>Efektivnost pracovního trhu</a:t>
            </a:r>
            <a:r>
              <a:rPr lang="cs-CZ" sz="1800" b="1" dirty="0">
                <a:solidFill>
                  <a:srgbClr val="CC6600"/>
                </a:solidFill>
              </a:rPr>
              <a:t/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8. Velikost trhu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9. </a:t>
            </a:r>
            <a:r>
              <a:rPr lang="cs-CZ" sz="1800" b="1" dirty="0" smtClean="0">
                <a:solidFill>
                  <a:srgbClr val="CC6600"/>
                </a:solidFill>
              </a:rPr>
              <a:t>Technologická </a:t>
            </a:r>
            <a:r>
              <a:rPr lang="cs-CZ" sz="1800" b="1" dirty="0">
                <a:solidFill>
                  <a:srgbClr val="CC6600"/>
                </a:solidFill>
              </a:rPr>
              <a:t>připravenost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10. </a:t>
            </a:r>
            <a:r>
              <a:rPr lang="cs-CZ" sz="1800" b="1" dirty="0" smtClean="0">
                <a:solidFill>
                  <a:srgbClr val="CC6600"/>
                </a:solidFill>
              </a:rPr>
              <a:t>Kultivovanost podnikání</a:t>
            </a:r>
            <a:r>
              <a:rPr lang="cs-CZ" sz="1800" b="1" dirty="0">
                <a:solidFill>
                  <a:srgbClr val="CC6600"/>
                </a:solidFill>
              </a:rPr>
              <a:t/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11. Inovace</a:t>
            </a:r>
            <a:r>
              <a:rPr lang="cs-CZ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cs-CZ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2000" dirty="0" smtClean="0">
                <a:solidFill>
                  <a:srgbClr val="00B050"/>
                </a:solidFill>
              </a:rPr>
              <a:t/>
            </a:r>
            <a:br>
              <a:rPr lang="cs-CZ" sz="2000" dirty="0" smtClean="0">
                <a:solidFill>
                  <a:srgbClr val="00B050"/>
                </a:solidFill>
              </a:rPr>
            </a:br>
            <a:r>
              <a:rPr lang="cs-CZ" sz="2400" dirty="0" smtClean="0">
                <a:solidFill>
                  <a:srgbClr val="00B050"/>
                </a:solidFill>
              </a:rPr>
              <a:t/>
            </a:r>
            <a:br>
              <a:rPr lang="cs-CZ" sz="2400" dirty="0" smtClean="0">
                <a:solidFill>
                  <a:srgbClr val="00B050"/>
                </a:solidFill>
              </a:rPr>
            </a:br>
            <a:endParaRPr lang="cs-CZ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84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cs-CZ" sz="4400" cap="all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Teoretická východiska </a:t>
            </a:r>
            <a:r>
              <a:rPr lang="cs-CZ" sz="4400" cap="all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4400" cap="all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regionální </a:t>
            </a:r>
            <a:r>
              <a:rPr lang="cs-CZ" sz="4400" cap="all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přístupy </a:t>
            </a:r>
            <a:endParaRPr lang="cs-CZ" sz="4400" cap="all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sz="4400" cap="all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 </a:t>
            </a:r>
            <a:r>
              <a:rPr lang="cs-CZ" sz="4400" cap="all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hodnocení konkurenceschopnosti </a:t>
            </a:r>
          </a:p>
        </p:txBody>
      </p:sp>
    </p:spTree>
    <p:extLst>
      <p:ext uri="{BB962C8B-B14F-4D97-AF65-F5344CB8AC3E}">
        <p14:creationId xmlns:p14="http://schemas.microsoft.com/office/powerpoint/2010/main" val="39985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H</a:t>
            </a:r>
            <a:r>
              <a:rPr lang="cs-CZ" dirty="0" smtClean="0"/>
              <a:t>odnocení regionální </a:t>
            </a:r>
            <a:r>
              <a:rPr lang="cs-CZ" dirty="0"/>
              <a:t>konkurenceschopnosti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04184"/>
          </a:xfrm>
        </p:spPr>
        <p:txBody>
          <a:bodyPr>
            <a:normAutofit fontScale="85000" lnSpcReduction="10000"/>
          </a:bodyPr>
          <a:lstStyle/>
          <a:p>
            <a:pPr lvl="0" hangingPunct="0"/>
            <a:r>
              <a:rPr lang="cs-CZ" sz="3200" b="1" dirty="0"/>
              <a:t>vnější </a:t>
            </a:r>
            <a:r>
              <a:rPr lang="cs-CZ" sz="3200" b="1" dirty="0" smtClean="0"/>
              <a:t>pojetí </a:t>
            </a:r>
            <a:r>
              <a:rPr lang="cs-CZ" sz="3200" dirty="0" smtClean="0"/>
              <a:t>– </a:t>
            </a:r>
            <a:r>
              <a:rPr lang="cs-CZ" sz="3200" dirty="0"/>
              <a:t>hodnocení na základě exportní výkonnosti (indikátory typu objemu dovozu a vývozu, výkonové bilance, indexů komparativních výhod atd.)</a:t>
            </a:r>
          </a:p>
          <a:p>
            <a:pPr lvl="0" hangingPunct="0"/>
            <a:r>
              <a:rPr lang="cs-CZ" sz="3200" b="1" dirty="0"/>
              <a:t>agregátní </a:t>
            </a:r>
            <a:r>
              <a:rPr lang="cs-CZ" sz="3200" b="1" dirty="0" smtClean="0"/>
              <a:t>pojetí </a:t>
            </a:r>
            <a:r>
              <a:rPr lang="cs-CZ" sz="3200" dirty="0" smtClean="0"/>
              <a:t>– </a:t>
            </a:r>
            <a:r>
              <a:rPr lang="cs-CZ" sz="3200" dirty="0"/>
              <a:t>komparativní hodnocení na základě produktivity ekonomiky (indikátory růstu HDP či životní úrovně, zaměstnanosti </a:t>
            </a:r>
            <a:r>
              <a:rPr lang="cs-CZ" sz="3200" dirty="0" smtClean="0"/>
              <a:t>atd.)</a:t>
            </a:r>
          </a:p>
          <a:p>
            <a:pPr lvl="0" hangingPunct="0"/>
            <a:r>
              <a:rPr lang="cs-CZ" sz="3200" b="1" dirty="0" smtClean="0"/>
              <a:t>širší </a:t>
            </a:r>
            <a:r>
              <a:rPr lang="cs-CZ" sz="3200" b="1" dirty="0"/>
              <a:t>pojetí </a:t>
            </a:r>
            <a:r>
              <a:rPr lang="cs-CZ" sz="3200" dirty="0" smtClean="0"/>
              <a:t>–</a:t>
            </a:r>
            <a:r>
              <a:rPr lang="cs-CZ" sz="3200" dirty="0"/>
              <a:t> </a:t>
            </a:r>
            <a:r>
              <a:rPr lang="cs-CZ" sz="3200" dirty="0" smtClean="0"/>
              <a:t>komplexní </a:t>
            </a:r>
            <a:r>
              <a:rPr lang="cs-CZ" sz="3200" dirty="0"/>
              <a:t>postižení vztahů mezi jednotlivými determinantami ekonomického rozvoje (včetně faktorů kvalitu života) příp. zdůrazňující celkovou udržitelnost ekonomického rozvoje</a:t>
            </a:r>
          </a:p>
        </p:txBody>
      </p:sp>
    </p:spTree>
    <p:extLst>
      <p:ext uri="{BB962C8B-B14F-4D97-AF65-F5344CB8AC3E}">
        <p14:creationId xmlns:p14="http://schemas.microsoft.com/office/powerpoint/2010/main" val="26766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Regionální konkurenceschopnost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32176"/>
          </a:xfrm>
        </p:spPr>
        <p:txBody>
          <a:bodyPr>
            <a:normAutofit fontScale="92500" lnSpcReduction="20000"/>
          </a:bodyPr>
          <a:lstStyle/>
          <a:p>
            <a:pPr hangingPunct="0"/>
            <a:r>
              <a:rPr lang="cs-CZ" sz="3200" b="1" dirty="0" err="1" smtClean="0"/>
              <a:t>Def</a:t>
            </a:r>
            <a:r>
              <a:rPr lang="cs-CZ" sz="3200" b="1" dirty="0" smtClean="0"/>
              <a:t>. Evropské komise</a:t>
            </a:r>
          </a:p>
          <a:p>
            <a:pPr lvl="1" hangingPunct="0"/>
            <a:r>
              <a:rPr lang="cs-CZ" sz="2800" dirty="0" smtClean="0"/>
              <a:t>dlouhodobá </a:t>
            </a:r>
            <a:r>
              <a:rPr lang="cs-CZ" sz="2800" dirty="0"/>
              <a:t>schopnost vytvářet relativně vysoký příjem a úroveň zaměstnanosti při vystavení mezinárodní </a:t>
            </a:r>
            <a:r>
              <a:rPr lang="cs-CZ" sz="2800" dirty="0" smtClean="0"/>
              <a:t>konkurenci</a:t>
            </a:r>
          </a:p>
          <a:p>
            <a:pPr hangingPunct="0"/>
            <a:r>
              <a:rPr lang="cs-CZ" sz="3200" b="1" dirty="0" smtClean="0"/>
              <a:t>Typy hodnocení</a:t>
            </a:r>
          </a:p>
          <a:p>
            <a:pPr lvl="1" hangingPunct="0"/>
            <a:r>
              <a:rPr lang="cs-CZ" sz="2800" dirty="0"/>
              <a:t>ú</a:t>
            </a:r>
            <a:r>
              <a:rPr lang="cs-CZ" sz="2800" dirty="0" smtClean="0"/>
              <a:t>roveň </a:t>
            </a:r>
            <a:r>
              <a:rPr lang="cs-CZ" sz="2800" b="1" dirty="0" smtClean="0"/>
              <a:t>meta</a:t>
            </a:r>
            <a:r>
              <a:rPr lang="cs-CZ" sz="2800" dirty="0" smtClean="0"/>
              <a:t> - rozvojová </a:t>
            </a:r>
            <a:r>
              <a:rPr lang="cs-CZ" sz="2800" dirty="0"/>
              <a:t>orientace </a:t>
            </a:r>
            <a:r>
              <a:rPr lang="cs-CZ" sz="2800" dirty="0" smtClean="0"/>
              <a:t>společnosti</a:t>
            </a:r>
            <a:endParaRPr lang="cs-CZ" sz="2800" dirty="0"/>
          </a:p>
          <a:p>
            <a:pPr lvl="1" hangingPunct="0"/>
            <a:r>
              <a:rPr lang="cs-CZ" sz="2800" dirty="0" smtClean="0"/>
              <a:t>úroveň </a:t>
            </a:r>
            <a:r>
              <a:rPr lang="cs-CZ" sz="2800" b="1" dirty="0" smtClean="0"/>
              <a:t>makro</a:t>
            </a:r>
            <a:r>
              <a:rPr lang="cs-CZ" sz="2800" dirty="0" smtClean="0"/>
              <a:t> - stabilní </a:t>
            </a:r>
            <a:r>
              <a:rPr lang="cs-CZ" sz="2800" dirty="0"/>
              <a:t>rámec ekonomického </a:t>
            </a:r>
            <a:r>
              <a:rPr lang="cs-CZ" sz="2800" dirty="0" smtClean="0"/>
              <a:t>rozvoje</a:t>
            </a:r>
          </a:p>
          <a:p>
            <a:pPr lvl="1" hangingPunct="0"/>
            <a:r>
              <a:rPr lang="cs-CZ" sz="2800" dirty="0" smtClean="0"/>
              <a:t>úroveň </a:t>
            </a:r>
            <a:r>
              <a:rPr lang="cs-CZ" sz="2800" b="1" dirty="0" err="1" smtClean="0"/>
              <a:t>mezo</a:t>
            </a:r>
            <a:r>
              <a:rPr lang="cs-CZ" sz="2800" dirty="0"/>
              <a:t> </a:t>
            </a:r>
            <a:r>
              <a:rPr lang="cs-CZ" sz="2800" dirty="0" smtClean="0"/>
              <a:t>- jednotlivé </a:t>
            </a:r>
            <a:r>
              <a:rPr lang="cs-CZ" sz="2800" dirty="0"/>
              <a:t>politiky a podpůrné instituce orientované na posilování </a:t>
            </a:r>
            <a:r>
              <a:rPr lang="cs-CZ" sz="2800" dirty="0" smtClean="0"/>
              <a:t>konkurenceschopnosti</a:t>
            </a:r>
          </a:p>
          <a:p>
            <a:pPr lvl="1" hangingPunct="0"/>
            <a:r>
              <a:rPr lang="cs-CZ" sz="2800" dirty="0" smtClean="0"/>
              <a:t>úroveň </a:t>
            </a:r>
            <a:r>
              <a:rPr lang="cs-CZ" sz="2800" b="1" dirty="0" smtClean="0"/>
              <a:t>mikro</a:t>
            </a:r>
            <a:r>
              <a:rPr lang="cs-CZ" sz="2800" dirty="0" smtClean="0"/>
              <a:t> - firmy </a:t>
            </a:r>
            <a:r>
              <a:rPr lang="cs-CZ" sz="2800" dirty="0"/>
              <a:t>a jejich </a:t>
            </a:r>
            <a:r>
              <a:rPr lang="cs-CZ" sz="2800" dirty="0" smtClean="0"/>
              <a:t>seskupení </a:t>
            </a:r>
          </a:p>
          <a:p>
            <a:pPr lvl="1" hangingPunct="0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951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Regionální konkurenceschopnost versus konkurenceschopnost firem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dlouhodobé </a:t>
            </a:r>
            <a:r>
              <a:rPr lang="cs-CZ" dirty="0" smtClean="0"/>
              <a:t>snižování konkurenceschopnosti </a:t>
            </a:r>
            <a:r>
              <a:rPr lang="cs-CZ" dirty="0"/>
              <a:t>států nebo jejich regionů nevede k jejich „vytlačení z </a:t>
            </a:r>
            <a:r>
              <a:rPr lang="cs-CZ" dirty="0" smtClean="0"/>
              <a:t>trhu“ ale „pouze“</a:t>
            </a:r>
            <a:r>
              <a:rPr lang="cs-CZ" dirty="0"/>
              <a:t> </a:t>
            </a:r>
            <a:r>
              <a:rPr lang="cs-CZ" dirty="0" smtClean="0"/>
              <a:t>k </a:t>
            </a:r>
            <a:r>
              <a:rPr lang="cs-CZ" dirty="0"/>
              <a:t>adekvátnímu </a:t>
            </a:r>
            <a:r>
              <a:rPr lang="cs-CZ" dirty="0" smtClean="0"/>
              <a:t>snížení životní </a:t>
            </a:r>
            <a:r>
              <a:rPr lang="cs-CZ" dirty="0"/>
              <a:t>úrovně jejich obyvatelstva, spojenému s následným </a:t>
            </a:r>
            <a:r>
              <a:rPr lang="cs-CZ" dirty="0" smtClean="0"/>
              <a:t>poklesem jejich </a:t>
            </a:r>
            <a:r>
              <a:rPr lang="cs-CZ" dirty="0"/>
              <a:t>všeobecné politicko-ekonomické </a:t>
            </a:r>
            <a:r>
              <a:rPr lang="cs-CZ" dirty="0" smtClean="0"/>
              <a:t>pozice</a:t>
            </a:r>
          </a:p>
          <a:p>
            <a:r>
              <a:rPr lang="cs-CZ" dirty="0" smtClean="0"/>
              <a:t>existence </a:t>
            </a:r>
            <a:r>
              <a:rPr lang="cs-CZ" dirty="0"/>
              <a:t>protichůdných </a:t>
            </a:r>
            <a:r>
              <a:rPr lang="cs-CZ" dirty="0" smtClean="0"/>
              <a:t>zájmů - např</a:t>
            </a:r>
            <a:r>
              <a:rPr lang="cs-CZ" dirty="0"/>
              <a:t>. </a:t>
            </a:r>
            <a:r>
              <a:rPr lang="cs-CZ" dirty="0" smtClean="0"/>
              <a:t>snižování </a:t>
            </a:r>
            <a:r>
              <a:rPr lang="cs-CZ" dirty="0"/>
              <a:t>počtu pracovních míst </a:t>
            </a:r>
            <a:r>
              <a:rPr lang="cs-CZ" dirty="0" smtClean="0"/>
              <a:t>firmami v </a:t>
            </a:r>
            <a:r>
              <a:rPr lang="cs-CZ" dirty="0"/>
              <a:t>zájmu </a:t>
            </a:r>
            <a:r>
              <a:rPr lang="cs-CZ" dirty="0" smtClean="0"/>
              <a:t>udržení </a:t>
            </a:r>
            <a:r>
              <a:rPr lang="cs-CZ" dirty="0"/>
              <a:t>konkurenceschopnosti s návaznými negativními dopady na ž</a:t>
            </a:r>
            <a:r>
              <a:rPr lang="cs-CZ" dirty="0" smtClean="0"/>
              <a:t>ivotní úroveň obyvatel regionu</a:t>
            </a:r>
          </a:p>
          <a:p>
            <a:pPr marL="0" indent="0">
              <a:buNone/>
            </a:pPr>
            <a:r>
              <a:rPr lang="cs-CZ" dirty="0"/>
              <a:t>→</a:t>
            </a:r>
            <a:r>
              <a:rPr lang="cs-CZ" dirty="0" smtClean="0"/>
              <a:t>Konkurenceschopnost </a:t>
            </a:r>
            <a:r>
              <a:rPr lang="cs-CZ" dirty="0"/>
              <a:t>regionů a zemí tedy nelze chápat jen jako </a:t>
            </a:r>
            <a:r>
              <a:rPr lang="cs-CZ" dirty="0" smtClean="0"/>
              <a:t>prostou agregaci </a:t>
            </a:r>
            <a:r>
              <a:rPr lang="cs-CZ" dirty="0"/>
              <a:t>konkurenceschopnosti odpovídajících podnikatelských subjektů.</a:t>
            </a:r>
          </a:p>
        </p:txBody>
      </p:sp>
    </p:spTree>
    <p:extLst>
      <p:ext uri="{BB962C8B-B14F-4D97-AF65-F5344CB8AC3E}">
        <p14:creationId xmlns:p14="http://schemas.microsoft.com/office/powerpoint/2010/main" val="33980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WEF – hodnocení konkurenceschopnosti – metodika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 algn="ctr">
              <a:buNone/>
            </a:pPr>
            <a:r>
              <a:rPr lang="cs-CZ" sz="1200" dirty="0" smtClean="0"/>
              <a:t>Zdroj: </a:t>
            </a:r>
            <a:r>
              <a:rPr lang="cs-CZ" sz="1200" dirty="0" err="1" smtClean="0"/>
              <a:t>Global</a:t>
            </a:r>
            <a:r>
              <a:rPr lang="cs-CZ" sz="1200" dirty="0" smtClean="0"/>
              <a:t> </a:t>
            </a:r>
            <a:r>
              <a:rPr lang="cs-CZ" sz="1200" dirty="0" err="1"/>
              <a:t>C</a:t>
            </a:r>
            <a:r>
              <a:rPr lang="cs-CZ" sz="1200" dirty="0" err="1" smtClean="0"/>
              <a:t>ompetitiveness</a:t>
            </a:r>
            <a:r>
              <a:rPr lang="cs-CZ" sz="1200" dirty="0" smtClean="0"/>
              <a:t> Report, 2016</a:t>
            </a:r>
            <a:endParaRPr lang="cs-CZ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66094" cy="461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1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30946"/>
          </a:xfrm>
        </p:spPr>
        <p:txBody>
          <a:bodyPr>
            <a:noAutofit/>
          </a:bodyPr>
          <a:lstStyle/>
          <a:p>
            <a:r>
              <a:rPr lang="cs-CZ" sz="2800" b="1" dirty="0" err="1"/>
              <a:t>The</a:t>
            </a:r>
            <a:r>
              <a:rPr lang="cs-CZ" sz="2800" b="1" dirty="0"/>
              <a:t> </a:t>
            </a:r>
            <a:r>
              <a:rPr lang="cs-CZ" sz="2800" b="1" dirty="0" err="1"/>
              <a:t>Global</a:t>
            </a:r>
            <a:r>
              <a:rPr lang="cs-CZ" sz="2800" b="1" dirty="0"/>
              <a:t> </a:t>
            </a:r>
            <a:r>
              <a:rPr lang="cs-CZ" sz="2800" b="1" dirty="0" err="1"/>
              <a:t>Competitiveness</a:t>
            </a:r>
            <a:r>
              <a:rPr lang="cs-CZ" sz="2800" b="1" dirty="0"/>
              <a:t> </a:t>
            </a:r>
            <a:r>
              <a:rPr lang="cs-CZ" sz="2800" b="1" dirty="0" smtClean="0"/>
              <a:t>Index 2015 - 2016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196" y="1635368"/>
            <a:ext cx="8229600" cy="53940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 algn="ctr">
              <a:buNone/>
            </a:pPr>
            <a:endParaRPr lang="cs-CZ" sz="1200" dirty="0" smtClean="0"/>
          </a:p>
          <a:p>
            <a:pPr marL="0" indent="0" algn="ctr">
              <a:buNone/>
            </a:pPr>
            <a:r>
              <a:rPr lang="cs-CZ" sz="1200" dirty="0" smtClean="0"/>
              <a:t>Zdroj</a:t>
            </a:r>
            <a:r>
              <a:rPr lang="cs-CZ" sz="1200" dirty="0"/>
              <a:t>: </a:t>
            </a:r>
            <a:r>
              <a:rPr lang="cs-CZ" sz="1200" dirty="0" err="1"/>
              <a:t>Global</a:t>
            </a:r>
            <a:r>
              <a:rPr lang="cs-CZ" sz="1200" dirty="0"/>
              <a:t> </a:t>
            </a:r>
            <a:r>
              <a:rPr lang="cs-CZ" sz="1200" dirty="0" err="1"/>
              <a:t>Competitiveness</a:t>
            </a:r>
            <a:r>
              <a:rPr lang="cs-CZ" sz="1200" dirty="0"/>
              <a:t> Report, 2016</a:t>
            </a:r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76" y="908720"/>
            <a:ext cx="4651663" cy="567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IMD </a:t>
            </a:r>
            <a:r>
              <a:rPr lang="cs-CZ" sz="2800" dirty="0" smtClean="0"/>
              <a:t>– </a:t>
            </a:r>
            <a:r>
              <a:rPr lang="cs-CZ" sz="2800" dirty="0" err="1" smtClean="0"/>
              <a:t>World</a:t>
            </a:r>
            <a:r>
              <a:rPr lang="cs-CZ" sz="2800" dirty="0" smtClean="0"/>
              <a:t> </a:t>
            </a:r>
            <a:r>
              <a:rPr lang="cs-CZ" sz="2800" dirty="0" err="1" smtClean="0"/>
              <a:t>Competitiveness</a:t>
            </a:r>
            <a:r>
              <a:rPr lang="cs-CZ" sz="2800" dirty="0" smtClean="0"/>
              <a:t> </a:t>
            </a:r>
            <a:r>
              <a:rPr lang="cs-CZ" sz="2800" dirty="0" err="1" smtClean="0"/>
              <a:t>Scoreboard</a:t>
            </a:r>
            <a:r>
              <a:rPr lang="cs-CZ" sz="2800" dirty="0" smtClean="0"/>
              <a:t> – metodika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 algn="ctr">
              <a:buNone/>
            </a:pPr>
            <a:r>
              <a:rPr lang="cs-CZ" sz="1200" dirty="0" smtClean="0"/>
              <a:t>Zdroj: IMD, 2016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4" y="1514658"/>
            <a:ext cx="8892480" cy="462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3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 algn="ctr">
              <a:buNone/>
            </a:pPr>
            <a:r>
              <a:rPr lang="cs-CZ" sz="1200" dirty="0" smtClean="0"/>
              <a:t>Zdroj: IMD, 2016</a:t>
            </a:r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9408"/>
            <a:ext cx="8334375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6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404</TotalTime>
  <Words>703</Words>
  <Application>Microsoft Office PowerPoint</Application>
  <PresentationFormat>Předvádění na obrazovce (4:3)</PresentationFormat>
  <Paragraphs>148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Přehlednost</vt:lpstr>
      <vt:lpstr>Regionální pojetí konkurenceschopnosti</vt:lpstr>
      <vt:lpstr>Prezentace aplikace PowerPoint</vt:lpstr>
      <vt:lpstr> Hodnocení regionální konkurenceschopnosti </vt:lpstr>
      <vt:lpstr>Regionální konkurenceschopnost</vt:lpstr>
      <vt:lpstr>Regionální konkurenceschopnost versus konkurenceschopnost firem</vt:lpstr>
      <vt:lpstr>WEF – hodnocení konkurenceschopnosti – metodika</vt:lpstr>
      <vt:lpstr>The Global Competitiveness Index 2015 - 2016</vt:lpstr>
      <vt:lpstr>IMD – World Competitiveness Scoreboard – metodika </vt:lpstr>
      <vt:lpstr>Prezentace aplikace PowerPoint</vt:lpstr>
      <vt:lpstr>nástroje podpory regionální konkurenceschopnosti </vt:lpstr>
      <vt:lpstr>Nástroje podpory konkurenceschopnosti ze strany státu i regionů</vt:lpstr>
      <vt:lpstr>Podpora konkurenceschopnosti v EU</vt:lpstr>
      <vt:lpstr>Podpora konkurenceschopnosti v EU</vt:lpstr>
      <vt:lpstr>Tvorba znalostí versus tvorba dovedností</vt:lpstr>
      <vt:lpstr>Inovační politika</vt:lpstr>
      <vt:lpstr>Národní inovační strategie ČR 2012-2020</vt:lpstr>
      <vt:lpstr>Hodnocení regionální konkurenceschopnosti v ČR</vt:lpstr>
      <vt:lpstr>Prezentace aplikace PowerPoint</vt:lpstr>
      <vt:lpstr>              Užitá metodika hodnocení regionální konkurenceschopnosti          Hlavní pilíře konkurenceschopnosti:  1. Instituce 2. Makroekonomická stabilita 3. Infrastruktura 4. Zdraví 5. Kvalita primárního a sekundárního vzdělávání 6. Kvalita terciárního vzdělávání, celoživotní vzdělávání 7. Efektivnost pracovního trhu 8. Velikost trhu 9. Technologická připravenost 10. Kultivovanost podnikání 11. Inovace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ZVYŠOVÁNÍ VZÁJEMNÉ ZÁVISLOSTI V GLOBÁLNÍ EKONOMICE</dc:title>
  <dc:creator>Dominika</dc:creator>
  <cp:lastModifiedBy>Viturka Milan</cp:lastModifiedBy>
  <cp:revision>63</cp:revision>
  <dcterms:created xsi:type="dcterms:W3CDTF">2016-02-27T17:26:19Z</dcterms:created>
  <dcterms:modified xsi:type="dcterms:W3CDTF">2019-03-13T09:56:33Z</dcterms:modified>
</cp:coreProperties>
</file>