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77" r:id="rId2"/>
    <p:sldId id="292" r:id="rId3"/>
    <p:sldId id="294" r:id="rId4"/>
    <p:sldId id="307" r:id="rId5"/>
    <p:sldId id="308" r:id="rId6"/>
    <p:sldId id="295" r:id="rId7"/>
    <p:sldId id="309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33"/>
    <a:srgbClr val="33CC33"/>
    <a:srgbClr val="00CC00"/>
    <a:srgbClr val="339933"/>
    <a:srgbClr val="66FF66"/>
    <a:srgbClr val="00FF99"/>
    <a:srgbClr val="00CC66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00" autoAdjust="0"/>
  </p:normalViewPr>
  <p:slideViewPr>
    <p:cSldViewPr>
      <p:cViewPr varScale="1"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1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5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3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7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30. 3. 2020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136904" cy="2070720"/>
          </a:xfrm>
        </p:spPr>
        <p:txBody>
          <a:bodyPr>
            <a:noAutofit/>
          </a:bodyPr>
          <a:lstStyle/>
          <a:p>
            <a:pPr marL="179705" indent="-179705" algn="ctr">
              <a:lnSpc>
                <a:spcPts val="3400"/>
              </a:lnSpc>
              <a:spcBef>
                <a:spcPts val="1200"/>
              </a:spcBef>
              <a:spcAft>
                <a:spcPts val="600"/>
              </a:spcAft>
              <a:tabLst>
                <a:tab pos="179705" algn="l"/>
              </a:tabLst>
            </a:pPr>
            <a:r>
              <a:rPr lang="cs-CZ" sz="3200" cap="all" dirty="0" smtClean="0">
                <a:solidFill>
                  <a:srgbClr val="00B050"/>
                </a:solidFill>
              </a:rPr>
              <a:t/>
            </a:r>
            <a:br>
              <a:rPr lang="cs-CZ" sz="3200" cap="all" dirty="0" smtClean="0">
                <a:solidFill>
                  <a:srgbClr val="00B050"/>
                </a:solidFill>
              </a:rPr>
            </a:br>
            <a:r>
              <a:rPr lang="cs-CZ" sz="3200" cap="all" dirty="0" smtClean="0">
                <a:solidFill>
                  <a:srgbClr val="008000"/>
                </a:solidFill>
              </a:rPr>
              <a:t>HlavnÍ metodologické přÍstupy ve společenských vědách </a:t>
            </a:r>
            <a:br>
              <a:rPr lang="cs-CZ" sz="3200" cap="all" dirty="0" smtClean="0">
                <a:solidFill>
                  <a:srgbClr val="008000"/>
                </a:solidFill>
              </a:rPr>
            </a:br>
            <a:r>
              <a:rPr lang="cs-CZ" sz="3200" cap="all" dirty="0" smtClean="0">
                <a:solidFill>
                  <a:srgbClr val="008000"/>
                </a:solidFill>
              </a:rPr>
              <a:t/>
            </a:r>
            <a:br>
              <a:rPr lang="cs-CZ" sz="3200" cap="all" dirty="0" smtClean="0">
                <a:solidFill>
                  <a:srgbClr val="008000"/>
                </a:solidFill>
              </a:rPr>
            </a:br>
            <a:r>
              <a:rPr lang="cs-CZ" sz="2400" cap="all" dirty="0" smtClean="0">
                <a:solidFill>
                  <a:srgbClr val="008000"/>
                </a:solidFill>
              </a:rPr>
              <a:t>(L</a:t>
            </a:r>
            <a:r>
              <a:rPr lang="cs-CZ" sz="2400" dirty="0" smtClean="0">
                <a:solidFill>
                  <a:srgbClr val="008000"/>
                </a:solidFill>
              </a:rPr>
              <a:t>iteratura: Blažek, J., Uhlíř, D. :Teorie regionálního rozvoje)</a:t>
            </a:r>
            <a:r>
              <a:rPr lang="cs-CZ" sz="2400" dirty="0">
                <a:solidFill>
                  <a:srgbClr val="000000"/>
                </a:solidFill>
                <a:ea typeface="Times New Roman"/>
                <a:cs typeface="Gill Sans MT Pro Book"/>
              </a:rPr>
              <a:t/>
            </a:r>
            <a:br>
              <a:rPr lang="cs-CZ" sz="2400" dirty="0">
                <a:solidFill>
                  <a:srgbClr val="000000"/>
                </a:solidFill>
                <a:ea typeface="Times New Roman"/>
                <a:cs typeface="Gill Sans MT Pro Book"/>
              </a:rPr>
            </a:b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005064"/>
            <a:ext cx="7859216" cy="1036712"/>
          </a:xfrm>
        </p:spPr>
        <p:txBody>
          <a:bodyPr>
            <a:normAutofit/>
          </a:bodyPr>
          <a:lstStyle/>
          <a:p>
            <a:r>
              <a:rPr lang="cs-CZ" dirty="0"/>
              <a:t>Regionální ekonomie a politika II</a:t>
            </a:r>
          </a:p>
          <a:p>
            <a:r>
              <a:rPr lang="cs-CZ" dirty="0"/>
              <a:t>Prof. RNDr. Milan Viturka, CSc.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4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95536" y="692696"/>
            <a:ext cx="8352928" cy="576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rgbClr val="FFFF00"/>
                </a:solidFill>
              </a:rPr>
              <a:t>Pozitivismus</a:t>
            </a:r>
            <a:endParaRPr lang="cs-CZ" sz="2400" b="1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Zakladatelem </a:t>
            </a:r>
            <a:r>
              <a:rPr lang="cs-CZ" sz="1400" dirty="0">
                <a:solidFill>
                  <a:srgbClr val="FFFF00"/>
                </a:solidFill>
              </a:rPr>
              <a:t>tohoto </a:t>
            </a:r>
            <a:r>
              <a:rPr lang="cs-CZ" sz="1400" dirty="0" smtClean="0">
                <a:solidFill>
                  <a:srgbClr val="FFFF00"/>
                </a:solidFill>
              </a:rPr>
              <a:t>nejstaršího metodologického </a:t>
            </a:r>
            <a:r>
              <a:rPr lang="cs-CZ" sz="1400" dirty="0">
                <a:solidFill>
                  <a:srgbClr val="FFFF00"/>
                </a:solidFill>
              </a:rPr>
              <a:t>směru </a:t>
            </a:r>
            <a:r>
              <a:rPr lang="cs-CZ" sz="1400" dirty="0" smtClean="0">
                <a:solidFill>
                  <a:srgbClr val="FFFF00"/>
                </a:solidFill>
              </a:rPr>
              <a:t>kladoucího důraz </a:t>
            </a:r>
            <a:r>
              <a:rPr lang="cs-CZ" sz="1400" dirty="0">
                <a:solidFill>
                  <a:srgbClr val="FFFF00"/>
                </a:solidFill>
              </a:rPr>
              <a:t>na studium </a:t>
            </a:r>
            <a:r>
              <a:rPr lang="cs-CZ" sz="1400" dirty="0" smtClean="0">
                <a:solidFill>
                  <a:srgbClr val="FFFF00"/>
                </a:solidFill>
              </a:rPr>
              <a:t>faktů, </a:t>
            </a:r>
            <a:r>
              <a:rPr lang="cs-CZ" sz="1400" dirty="0">
                <a:solidFill>
                  <a:srgbClr val="FFFF00"/>
                </a:solidFill>
              </a:rPr>
              <a:t>pozorování jevů a empirické </a:t>
            </a:r>
            <a:r>
              <a:rPr lang="cs-CZ" sz="1400" dirty="0" smtClean="0">
                <a:solidFill>
                  <a:srgbClr val="FFFF00"/>
                </a:solidFill>
              </a:rPr>
              <a:t>zkušenosti je A. Comte </a:t>
            </a:r>
            <a:r>
              <a:rPr lang="cs-CZ" sz="1400" dirty="0">
                <a:solidFill>
                  <a:srgbClr val="FFFF00"/>
                </a:solidFill>
              </a:rPr>
              <a:t>(1798–1857</a:t>
            </a:r>
            <a:r>
              <a:rPr lang="cs-CZ" sz="1400" dirty="0" smtClean="0">
                <a:solidFill>
                  <a:srgbClr val="FFFF00"/>
                </a:solidFill>
              </a:rPr>
              <a:t>). Cílem je pak tvorba teorií zobecňujících empirická </a:t>
            </a:r>
            <a:r>
              <a:rPr lang="cs-CZ" sz="1400" dirty="0">
                <a:solidFill>
                  <a:srgbClr val="FFFF00"/>
                </a:solidFill>
              </a:rPr>
              <a:t>pozorování </a:t>
            </a:r>
            <a:r>
              <a:rPr lang="cs-CZ" sz="1400" dirty="0" smtClean="0">
                <a:solidFill>
                  <a:srgbClr val="FFFF00"/>
                </a:solidFill>
              </a:rPr>
              <a:t>a vysvětlujících pozorované jevů (induktivní </a:t>
            </a:r>
            <a:r>
              <a:rPr lang="cs-CZ" sz="1400" dirty="0">
                <a:solidFill>
                  <a:srgbClr val="FFFF00"/>
                </a:solidFill>
              </a:rPr>
              <a:t>postup </a:t>
            </a:r>
            <a:r>
              <a:rPr lang="cs-CZ" sz="1400" dirty="0" smtClean="0">
                <a:solidFill>
                  <a:srgbClr val="FFFF00"/>
                </a:solidFill>
              </a:rPr>
              <a:t>využívající generalizace). Ze  získaných </a:t>
            </a:r>
            <a:r>
              <a:rPr lang="cs-CZ" sz="1400" dirty="0">
                <a:solidFill>
                  <a:srgbClr val="FFFF00"/>
                </a:solidFill>
              </a:rPr>
              <a:t>poznatků </a:t>
            </a:r>
            <a:r>
              <a:rPr lang="cs-CZ" sz="1400" dirty="0" smtClean="0">
                <a:solidFill>
                  <a:srgbClr val="FFFF00"/>
                </a:solidFill>
              </a:rPr>
              <a:t>pak lze deduktivním </a:t>
            </a:r>
            <a:r>
              <a:rPr lang="cs-CZ" sz="1400" dirty="0">
                <a:solidFill>
                  <a:srgbClr val="FFFF00"/>
                </a:solidFill>
              </a:rPr>
              <a:t>přístupem odvodit poznatky platné i pro případy, které dosud nebyly empiricky ověřeny.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tabLst>
                <a:tab pos="179705" algn="l"/>
              </a:tabLst>
            </a:pP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Typickým rysem pozitivistické metody je přesvědčení o kumulativnosti vědeckého poznání.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Vědecké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poznání založené na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indukci při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dlouhodobém vědeckém výzkumu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umožňuje zformulovat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soustavu pevných závislostí mezi jevy a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dává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tak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společný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základ všem vědám bez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rozdílu. Dalším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výrazným rysem pozitivismu je předpoklad neutrality vědeckého poznání,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a důraz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na kvantifikaci, matematizaci a využití statistických metod, které umožňují snazší operacionalizaci empirické skutečnosti (tj. převedení pozorovaných jevů na kvantifikovatelné jednotky). Díky kvantifikaci je možné </a:t>
            </a:r>
            <a:r>
              <a:rPr lang="cs-CZ" sz="1400" dirty="0" smtClean="0">
                <a:solidFill>
                  <a:srgbClr val="FFFF00"/>
                </a:solidFill>
                <a:ea typeface="Times New Roman"/>
                <a:cs typeface="RePublic Std"/>
              </a:rPr>
              <a:t>verifikovat 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poznatky pomocí statistických testů a ověřit, zda při opakovaném pozorování a měření je vždy dosahováno týchž výsledků.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FFFF00"/>
                </a:solidFill>
              </a:rPr>
              <a:t>Koncem </a:t>
            </a:r>
            <a:r>
              <a:rPr lang="cs-CZ" sz="1400" dirty="0">
                <a:solidFill>
                  <a:srgbClr val="FFFF00"/>
                </a:solidFill>
              </a:rPr>
              <a:t>60. let </a:t>
            </a:r>
            <a:r>
              <a:rPr lang="cs-CZ" sz="1400" dirty="0" smtClean="0">
                <a:solidFill>
                  <a:srgbClr val="FFFF00"/>
                </a:solidFill>
              </a:rPr>
              <a:t>bylo použití </a:t>
            </a:r>
            <a:r>
              <a:rPr lang="cs-CZ" sz="1400" dirty="0">
                <a:solidFill>
                  <a:srgbClr val="FFFF00"/>
                </a:solidFill>
              </a:rPr>
              <a:t>pozitivismu do určité míry </a:t>
            </a:r>
            <a:r>
              <a:rPr lang="cs-CZ" sz="1400" dirty="0" smtClean="0">
                <a:solidFill>
                  <a:srgbClr val="FFFF00"/>
                </a:solidFill>
              </a:rPr>
              <a:t>zpochybněno pro </a:t>
            </a:r>
            <a:r>
              <a:rPr lang="cs-CZ" sz="1400" dirty="0">
                <a:solidFill>
                  <a:srgbClr val="FFFF00"/>
                </a:solidFill>
              </a:rPr>
              <a:t>jeho neúspěšné snahy o </a:t>
            </a:r>
            <a:r>
              <a:rPr lang="cs-CZ" sz="1400" dirty="0" smtClean="0">
                <a:solidFill>
                  <a:srgbClr val="FFFF00"/>
                </a:solidFill>
              </a:rPr>
              <a:t>predikci a dále necitlivost </a:t>
            </a:r>
            <a:r>
              <a:rPr lang="cs-CZ" sz="1400" dirty="0">
                <a:solidFill>
                  <a:srgbClr val="FFFF00"/>
                </a:solidFill>
              </a:rPr>
              <a:t>k faktorům, které nelze odpovídajícím způsobem kvantifikovat a </a:t>
            </a:r>
            <a:r>
              <a:rPr lang="cs-CZ" sz="1400" dirty="0" smtClean="0">
                <a:solidFill>
                  <a:srgbClr val="FFFF00"/>
                </a:solidFill>
              </a:rPr>
              <a:t>modelovat.</a:t>
            </a:r>
            <a:endParaRPr lang="cs-CZ" sz="1600" dirty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endParaRPr lang="cs-CZ" sz="1600" dirty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	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68323" y="761654"/>
            <a:ext cx="8460000" cy="576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400" b="1" dirty="0">
                <a:solidFill>
                  <a:srgbClr val="FFFF00"/>
                </a:solidFill>
              </a:rPr>
              <a:t>Post-pozitivistické </a:t>
            </a:r>
            <a:r>
              <a:rPr lang="cs-CZ" sz="2400" b="1" dirty="0" smtClean="0">
                <a:solidFill>
                  <a:srgbClr val="FFFF00"/>
                </a:solidFill>
              </a:rPr>
              <a:t>směry</a:t>
            </a:r>
          </a:p>
          <a:p>
            <a:pPr algn="just">
              <a:lnSpc>
                <a:spcPct val="114000"/>
              </a:lnSpc>
            </a:pPr>
            <a:r>
              <a:rPr lang="cs-CZ" sz="2400" b="1" dirty="0" smtClean="0">
                <a:solidFill>
                  <a:srgbClr val="FFFF00"/>
                </a:solidFill>
              </a:rPr>
              <a:t>1. Kritický </a:t>
            </a:r>
            <a:r>
              <a:rPr lang="cs-CZ" sz="2400" b="1" dirty="0">
                <a:solidFill>
                  <a:srgbClr val="FFFF00"/>
                </a:solidFill>
              </a:rPr>
              <a:t>racionalismus a falzifikace</a:t>
            </a: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FF00"/>
                </a:solidFill>
              </a:rPr>
              <a:t>Za </a:t>
            </a:r>
            <a:r>
              <a:rPr lang="cs-CZ" sz="1400" dirty="0">
                <a:solidFill>
                  <a:srgbClr val="FFFF00"/>
                </a:solidFill>
              </a:rPr>
              <a:t>prvního představitele postpozitivismu </a:t>
            </a:r>
            <a:r>
              <a:rPr lang="cs-CZ" sz="1400" dirty="0" smtClean="0">
                <a:solidFill>
                  <a:srgbClr val="FFFF00"/>
                </a:solidFill>
              </a:rPr>
              <a:t>lze označit K. R. </a:t>
            </a:r>
            <a:r>
              <a:rPr lang="cs-CZ" sz="1400" dirty="0">
                <a:solidFill>
                  <a:srgbClr val="FFFF00"/>
                </a:solidFill>
              </a:rPr>
              <a:t>Poppera (1902–1994), </a:t>
            </a:r>
            <a:r>
              <a:rPr lang="cs-CZ" sz="1400" dirty="0" smtClean="0">
                <a:solidFill>
                  <a:srgbClr val="FFFF00"/>
                </a:solidFill>
              </a:rPr>
              <a:t>který zpochybnil </a:t>
            </a:r>
            <a:r>
              <a:rPr lang="cs-CZ" sz="1400" dirty="0">
                <a:solidFill>
                  <a:srgbClr val="FFFF00"/>
                </a:solidFill>
              </a:rPr>
              <a:t>základní předpoklad </a:t>
            </a:r>
            <a:r>
              <a:rPr lang="cs-CZ" sz="1400" dirty="0" smtClean="0">
                <a:solidFill>
                  <a:srgbClr val="FFFF00"/>
                </a:solidFill>
              </a:rPr>
              <a:t>pozitivismu že </a:t>
            </a:r>
            <a:r>
              <a:rPr lang="cs-CZ" sz="1400" dirty="0">
                <a:solidFill>
                  <a:srgbClr val="FFFF00"/>
                </a:solidFill>
              </a:rPr>
              <a:t>věda se vyvíjí stálým zevšeobecňováním empirických skutečností, a naopak zastával </a:t>
            </a:r>
            <a:r>
              <a:rPr lang="cs-CZ" sz="1400" dirty="0" smtClean="0">
                <a:solidFill>
                  <a:srgbClr val="FFFF00"/>
                </a:solidFill>
              </a:rPr>
              <a:t>stanovisko </a:t>
            </a:r>
            <a:r>
              <a:rPr lang="cs-CZ" sz="1400" dirty="0">
                <a:solidFill>
                  <a:srgbClr val="FFFF00"/>
                </a:solidFill>
              </a:rPr>
              <a:t>že zevšeobecnění je v řadě případů až následnou fází, které musí předcházet formulace </a:t>
            </a:r>
            <a:r>
              <a:rPr lang="cs-CZ" sz="1400" dirty="0" smtClean="0">
                <a:solidFill>
                  <a:srgbClr val="FFFF00"/>
                </a:solidFill>
              </a:rPr>
              <a:t>hypotéz. Poté nastupuje </a:t>
            </a:r>
            <a:r>
              <a:rPr lang="cs-CZ" sz="1400" dirty="0">
                <a:solidFill>
                  <a:srgbClr val="FFFF00"/>
                </a:solidFill>
              </a:rPr>
              <a:t>fáze jejich empirického ověřování. </a:t>
            </a:r>
            <a:endParaRPr lang="cs-CZ" sz="14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FF00"/>
                </a:solidFill>
              </a:rPr>
              <a:t>Podstatný </a:t>
            </a:r>
            <a:r>
              <a:rPr lang="cs-CZ" sz="1400" dirty="0">
                <a:solidFill>
                  <a:srgbClr val="FFFF00"/>
                </a:solidFill>
              </a:rPr>
              <a:t>rozdíl oproti pozitivismu, který staví na principu verifikovatelnosti jevů a závislostí mezi </a:t>
            </a:r>
            <a:r>
              <a:rPr lang="cs-CZ" sz="1400" dirty="0" smtClean="0">
                <a:solidFill>
                  <a:srgbClr val="FFFF00"/>
                </a:solidFill>
              </a:rPr>
              <a:t>nimi, vidí kritický </a:t>
            </a:r>
            <a:r>
              <a:rPr lang="cs-CZ" sz="1400" dirty="0">
                <a:solidFill>
                  <a:srgbClr val="FFFF00"/>
                </a:solidFill>
              </a:rPr>
              <a:t>racionalismus v aplikaci principu falzifikace. </a:t>
            </a:r>
            <a:r>
              <a:rPr lang="cs-CZ" sz="1400" dirty="0" smtClean="0">
                <a:solidFill>
                  <a:srgbClr val="FFFF00"/>
                </a:solidFill>
              </a:rPr>
              <a:t>Za primární je považována potřeba vyvracet vytvořené </a:t>
            </a:r>
            <a:r>
              <a:rPr lang="cs-CZ" sz="1400" dirty="0">
                <a:solidFill>
                  <a:srgbClr val="FFFF00"/>
                </a:solidFill>
              </a:rPr>
              <a:t>hypotézy </a:t>
            </a:r>
            <a:r>
              <a:rPr lang="cs-CZ" sz="1400" dirty="0" smtClean="0">
                <a:solidFill>
                  <a:srgbClr val="FFFF00"/>
                </a:solidFill>
              </a:rPr>
              <a:t>a </a:t>
            </a:r>
            <a:r>
              <a:rPr lang="cs-CZ" sz="1400" dirty="0">
                <a:solidFill>
                  <a:srgbClr val="FFFF00"/>
                </a:solidFill>
              </a:rPr>
              <a:t>zachovávat </a:t>
            </a:r>
            <a:r>
              <a:rPr lang="cs-CZ" sz="1400" dirty="0" smtClean="0">
                <a:solidFill>
                  <a:srgbClr val="FFFF00"/>
                </a:solidFill>
              </a:rPr>
              <a:t>tak důsledně </a:t>
            </a:r>
            <a:r>
              <a:rPr lang="cs-CZ" sz="1400" dirty="0">
                <a:solidFill>
                  <a:srgbClr val="FFFF00"/>
                </a:solidFill>
              </a:rPr>
              <a:t>kritický přístup k hypotézám a </a:t>
            </a:r>
            <a:r>
              <a:rPr lang="cs-CZ" sz="1400" dirty="0" smtClean="0">
                <a:solidFill>
                  <a:srgbClr val="FFFF00"/>
                </a:solidFill>
              </a:rPr>
              <a:t>teoriím. </a:t>
            </a: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FF00"/>
                </a:solidFill>
              </a:rPr>
              <a:t>Základním postulátem </a:t>
            </a:r>
            <a:r>
              <a:rPr lang="cs-CZ" sz="1400" dirty="0">
                <a:solidFill>
                  <a:srgbClr val="FFFF00"/>
                </a:solidFill>
              </a:rPr>
              <a:t>falzifikacionismu </a:t>
            </a:r>
            <a:r>
              <a:rPr lang="cs-CZ" sz="1400" dirty="0" smtClean="0">
                <a:solidFill>
                  <a:srgbClr val="FFFF00"/>
                </a:solidFill>
              </a:rPr>
              <a:t>je</a:t>
            </a:r>
            <a:r>
              <a:rPr lang="cs-CZ" sz="1400" dirty="0">
                <a:solidFill>
                  <a:srgbClr val="FFFF00"/>
                </a:solidFill>
              </a:rPr>
              <a:t>, že teorie nebo </a:t>
            </a:r>
            <a:r>
              <a:rPr lang="cs-CZ" sz="1400" dirty="0" smtClean="0">
                <a:solidFill>
                  <a:srgbClr val="FFFF00"/>
                </a:solidFill>
              </a:rPr>
              <a:t>hypotéza </a:t>
            </a:r>
            <a:r>
              <a:rPr lang="cs-CZ" sz="1400" dirty="0">
                <a:solidFill>
                  <a:srgbClr val="FFFF00"/>
                </a:solidFill>
              </a:rPr>
              <a:t>již nebylo možné </a:t>
            </a:r>
            <a:r>
              <a:rPr lang="cs-CZ" sz="1400" dirty="0" smtClean="0">
                <a:solidFill>
                  <a:srgbClr val="FFFF00"/>
                </a:solidFill>
              </a:rPr>
              <a:t>falzifikovat </a:t>
            </a:r>
            <a:r>
              <a:rPr lang="cs-CZ" sz="1400" dirty="0">
                <a:solidFill>
                  <a:srgbClr val="FFFF00"/>
                </a:solidFill>
              </a:rPr>
              <a:t>má přednost před teorií či </a:t>
            </a:r>
            <a:r>
              <a:rPr lang="cs-CZ" sz="1400" dirty="0" smtClean="0">
                <a:solidFill>
                  <a:srgbClr val="FFFF00"/>
                </a:solidFill>
              </a:rPr>
              <a:t>hypotézou </a:t>
            </a:r>
            <a:r>
              <a:rPr lang="cs-CZ" sz="1400" dirty="0">
                <a:solidFill>
                  <a:srgbClr val="FFFF00"/>
                </a:solidFill>
              </a:rPr>
              <a:t>která falzifikována byla. </a:t>
            </a:r>
            <a:r>
              <a:rPr lang="cs-CZ" sz="1400" dirty="0" smtClean="0">
                <a:solidFill>
                  <a:srgbClr val="FFFF00"/>
                </a:solidFill>
              </a:rPr>
              <a:t>Podstatná je také skutečnost</a:t>
            </a:r>
            <a:r>
              <a:rPr lang="cs-CZ" sz="1400" dirty="0">
                <a:solidFill>
                  <a:srgbClr val="FFFF00"/>
                </a:solidFill>
              </a:rPr>
              <a:t>, že </a:t>
            </a:r>
            <a:r>
              <a:rPr lang="cs-CZ" sz="1400" dirty="0" smtClean="0">
                <a:solidFill>
                  <a:srgbClr val="FFFF00"/>
                </a:solidFill>
              </a:rPr>
              <a:t> </a:t>
            </a:r>
            <a:r>
              <a:rPr lang="cs-CZ" sz="1400" dirty="0">
                <a:solidFill>
                  <a:srgbClr val="FFFF00"/>
                </a:solidFill>
              </a:rPr>
              <a:t>obdobně jako pozitivisté </a:t>
            </a:r>
            <a:r>
              <a:rPr lang="cs-CZ" sz="1400" dirty="0" smtClean="0">
                <a:solidFill>
                  <a:srgbClr val="FFFF00"/>
                </a:solidFill>
              </a:rPr>
              <a:t>Popper předpokládá </a:t>
            </a:r>
            <a:r>
              <a:rPr lang="cs-CZ" sz="1400" dirty="0">
                <a:solidFill>
                  <a:srgbClr val="FFFF00"/>
                </a:solidFill>
              </a:rPr>
              <a:t>objektivní danost reality a </a:t>
            </a:r>
            <a:r>
              <a:rPr lang="cs-CZ" sz="1400" dirty="0" smtClean="0">
                <a:solidFill>
                  <a:srgbClr val="FFFF00"/>
                </a:solidFill>
              </a:rPr>
              <a:t>jevů. </a:t>
            </a:r>
            <a:r>
              <a:rPr lang="cs-CZ" sz="1400" dirty="0">
                <a:solidFill>
                  <a:srgbClr val="FFFF00"/>
                </a:solidFill>
              </a:rPr>
              <a:t>Od pozitivismu jej </a:t>
            </a:r>
            <a:r>
              <a:rPr lang="cs-CZ" sz="1400" dirty="0" smtClean="0">
                <a:solidFill>
                  <a:srgbClr val="FFFF00"/>
                </a:solidFill>
              </a:rPr>
              <a:t>odlišuje </a:t>
            </a:r>
            <a:r>
              <a:rPr lang="cs-CZ" sz="1400" dirty="0">
                <a:solidFill>
                  <a:srgbClr val="FFFF00"/>
                </a:solidFill>
              </a:rPr>
              <a:t>důraz na </a:t>
            </a:r>
            <a:r>
              <a:rPr lang="cs-CZ" sz="1400" dirty="0" smtClean="0">
                <a:solidFill>
                  <a:srgbClr val="FFFF00"/>
                </a:solidFill>
              </a:rPr>
              <a:t>nespojitost </a:t>
            </a:r>
            <a:r>
              <a:rPr lang="cs-CZ" sz="1400" dirty="0">
                <a:solidFill>
                  <a:srgbClr val="FFFF00"/>
                </a:solidFill>
              </a:rPr>
              <a:t>vědeckého poznání, což je v rozporu s </a:t>
            </a:r>
            <a:r>
              <a:rPr lang="cs-CZ" sz="1400" dirty="0" smtClean="0">
                <a:solidFill>
                  <a:srgbClr val="FFFF00"/>
                </a:solidFill>
              </a:rPr>
              <a:t>pozitivistickým předpokladem </a:t>
            </a:r>
            <a:r>
              <a:rPr lang="cs-CZ" sz="1400" dirty="0">
                <a:solidFill>
                  <a:srgbClr val="FFFF00"/>
                </a:solidFill>
              </a:rPr>
              <a:t>kumulace </a:t>
            </a:r>
            <a:r>
              <a:rPr lang="cs-CZ" sz="1400" dirty="0" smtClean="0">
                <a:solidFill>
                  <a:srgbClr val="FFFF00"/>
                </a:solidFill>
              </a:rPr>
              <a:t>poznatků. Popperova metoda </a:t>
            </a:r>
            <a:r>
              <a:rPr lang="cs-CZ" sz="1400" dirty="0">
                <a:solidFill>
                  <a:srgbClr val="FFFF00"/>
                </a:solidFill>
              </a:rPr>
              <a:t>však má své podstatné praktické </a:t>
            </a:r>
            <a:r>
              <a:rPr lang="cs-CZ" sz="1400" dirty="0" smtClean="0">
                <a:solidFill>
                  <a:srgbClr val="FFFF00"/>
                </a:solidFill>
              </a:rPr>
              <a:t>problémy, kdy u společenských </a:t>
            </a:r>
            <a:r>
              <a:rPr lang="cs-CZ" sz="1400" dirty="0">
                <a:solidFill>
                  <a:srgbClr val="FFFF00"/>
                </a:solidFill>
              </a:rPr>
              <a:t>věd </a:t>
            </a:r>
            <a:r>
              <a:rPr lang="cs-CZ" sz="1400" dirty="0" smtClean="0">
                <a:solidFill>
                  <a:srgbClr val="FFFF00"/>
                </a:solidFill>
              </a:rPr>
              <a:t>lze téměř </a:t>
            </a:r>
            <a:r>
              <a:rPr lang="cs-CZ" sz="1400" dirty="0">
                <a:solidFill>
                  <a:srgbClr val="FFFF00"/>
                </a:solidFill>
              </a:rPr>
              <a:t>u všech zevšeobecnění </a:t>
            </a:r>
            <a:r>
              <a:rPr lang="cs-CZ" sz="1400" dirty="0" smtClean="0">
                <a:solidFill>
                  <a:srgbClr val="FFFF00"/>
                </a:solidFill>
              </a:rPr>
              <a:t>nalézt výjimku </a:t>
            </a:r>
            <a:r>
              <a:rPr lang="cs-CZ" sz="1400" dirty="0">
                <a:solidFill>
                  <a:srgbClr val="FFFF00"/>
                </a:solidFill>
              </a:rPr>
              <a:t>která zevšeobecnění neodpovídá. Uplatňováním tohoto principu se ovšem </a:t>
            </a:r>
            <a:r>
              <a:rPr lang="cs-CZ" sz="1400" dirty="0" smtClean="0">
                <a:solidFill>
                  <a:srgbClr val="FFFF00"/>
                </a:solidFill>
              </a:rPr>
              <a:t>celá </a:t>
            </a:r>
            <a:r>
              <a:rPr lang="cs-CZ" sz="1400" dirty="0">
                <a:solidFill>
                  <a:srgbClr val="FFFF00"/>
                </a:solidFill>
              </a:rPr>
              <a:t>metoda stává značně neefektivní</a:t>
            </a:r>
            <a:r>
              <a:rPr lang="cs-CZ" sz="1600" dirty="0" smtClean="0">
                <a:solidFill>
                  <a:srgbClr val="FFFF00"/>
                </a:solidFill>
              </a:rPr>
              <a:t>.</a:t>
            </a:r>
            <a:r>
              <a:rPr lang="cs-CZ" sz="1400" dirty="0" smtClean="0">
                <a:solidFill>
                  <a:srgbClr val="FFFF00"/>
                </a:solidFill>
              </a:rPr>
              <a:t> </a:t>
            </a:r>
            <a:r>
              <a:rPr lang="cs-CZ" sz="1400" dirty="0">
                <a:solidFill>
                  <a:srgbClr val="FFFF00"/>
                </a:solidFill>
              </a:rPr>
              <a:t>V této </a:t>
            </a:r>
            <a:r>
              <a:rPr lang="cs-CZ" sz="1400" dirty="0" smtClean="0">
                <a:solidFill>
                  <a:srgbClr val="FFFF00"/>
                </a:solidFill>
              </a:rPr>
              <a:t>souvislosti </a:t>
            </a:r>
            <a:r>
              <a:rPr lang="cs-CZ" sz="1400" dirty="0">
                <a:solidFill>
                  <a:srgbClr val="FFFF00"/>
                </a:solidFill>
              </a:rPr>
              <a:t>je potřebné zmínit </a:t>
            </a:r>
            <a:r>
              <a:rPr lang="cs-CZ" sz="1400" dirty="0" smtClean="0">
                <a:solidFill>
                  <a:srgbClr val="FFFF00"/>
                </a:solidFill>
              </a:rPr>
              <a:t>i Kuhnovu </a:t>
            </a:r>
            <a:r>
              <a:rPr lang="cs-CZ" sz="1400" dirty="0">
                <a:solidFill>
                  <a:srgbClr val="FFFF00"/>
                </a:solidFill>
              </a:rPr>
              <a:t>koncepci paradigmat  </a:t>
            </a:r>
            <a:r>
              <a:rPr lang="cs-CZ" sz="1400" dirty="0" smtClean="0">
                <a:solidFill>
                  <a:srgbClr val="FFFF00"/>
                </a:solidFill>
              </a:rPr>
              <a:t>zohledňujících skutečnost, že v reálném světě jsou fakta zatížená </a:t>
            </a:r>
            <a:r>
              <a:rPr lang="cs-CZ" sz="1400" dirty="0">
                <a:solidFill>
                  <a:srgbClr val="FFFF00"/>
                </a:solidFill>
              </a:rPr>
              <a:t>náhledem a interpretací </a:t>
            </a:r>
            <a:r>
              <a:rPr lang="cs-CZ" sz="1400" dirty="0" smtClean="0">
                <a:solidFill>
                  <a:srgbClr val="FFFF00"/>
                </a:solidFill>
              </a:rPr>
              <a:t>člověka odrážejících historicky dané podmínky </a:t>
            </a:r>
            <a:r>
              <a:rPr lang="cs-CZ" sz="1400" dirty="0">
                <a:solidFill>
                  <a:srgbClr val="FFFF00"/>
                </a:solidFill>
              </a:rPr>
              <a:t>(</a:t>
            </a:r>
            <a:r>
              <a:rPr lang="cs-CZ" sz="1400" dirty="0" smtClean="0">
                <a:solidFill>
                  <a:srgbClr val="FFFF00"/>
                </a:solidFill>
              </a:rPr>
              <a:t>rozhodující role </a:t>
            </a:r>
            <a:r>
              <a:rPr lang="cs-CZ" sz="1400" dirty="0">
                <a:solidFill>
                  <a:srgbClr val="FFFF00"/>
                </a:solidFill>
              </a:rPr>
              <a:t>subjektu </a:t>
            </a:r>
            <a:r>
              <a:rPr lang="cs-CZ" sz="1400" dirty="0" smtClean="0">
                <a:solidFill>
                  <a:srgbClr val="FFFF00"/>
                </a:solidFill>
              </a:rPr>
              <a:t>pro interpretaci skutečnosti).</a:t>
            </a:r>
            <a:endParaRPr lang="cs-CZ" sz="1400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cs-CZ" sz="1600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1600" dirty="0">
                <a:solidFill>
                  <a:srgbClr val="FFFF00"/>
                </a:solidFill>
              </a:rPr>
              <a:t>	</a:t>
            </a: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sz="1400" b="1" dirty="0" smtClean="0">
                <a:solidFill>
                  <a:srgbClr val="00B0F0"/>
                </a:solidFill>
              </a:rPr>
              <a:t>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68301" y="692695"/>
            <a:ext cx="8460000" cy="576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400" b="1" dirty="0" smtClean="0">
                <a:solidFill>
                  <a:srgbClr val="FFFF00"/>
                </a:solidFill>
              </a:rPr>
              <a:t>2. Strukturalismus</a:t>
            </a:r>
            <a:endParaRPr lang="cs-CZ" sz="1600" b="1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cs-CZ" sz="1600" dirty="0" smtClean="0">
                <a:solidFill>
                  <a:srgbClr val="FFFF00"/>
                </a:solidFill>
              </a:rPr>
              <a:t>Základním </a:t>
            </a:r>
            <a:r>
              <a:rPr lang="cs-CZ" sz="1600" dirty="0">
                <a:solidFill>
                  <a:srgbClr val="FFFF00"/>
                </a:solidFill>
              </a:rPr>
              <a:t>předpokladem strukturalismu </a:t>
            </a:r>
            <a:r>
              <a:rPr lang="cs-CZ" sz="1600" dirty="0" smtClean="0">
                <a:solidFill>
                  <a:srgbClr val="FFFF00"/>
                </a:solidFill>
              </a:rPr>
              <a:t>je </a:t>
            </a:r>
            <a:r>
              <a:rPr lang="cs-CZ" sz="1600" dirty="0">
                <a:solidFill>
                  <a:srgbClr val="FFFF00"/>
                </a:solidFill>
              </a:rPr>
              <a:t>existence struktur čili </a:t>
            </a:r>
            <a:r>
              <a:rPr lang="cs-CZ" sz="1600" dirty="0" smtClean="0">
                <a:solidFill>
                  <a:srgbClr val="FFFF00"/>
                </a:solidFill>
              </a:rPr>
              <a:t>určité formy </a:t>
            </a:r>
            <a:r>
              <a:rPr lang="cs-CZ" sz="1600" dirty="0">
                <a:solidFill>
                  <a:srgbClr val="FFFF00"/>
                </a:solidFill>
              </a:rPr>
              <a:t>uspořádání individuálních prvků či </a:t>
            </a:r>
            <a:r>
              <a:rPr lang="cs-CZ" sz="1600" dirty="0" smtClean="0">
                <a:solidFill>
                  <a:srgbClr val="FFFF00"/>
                </a:solidFill>
              </a:rPr>
              <a:t>jevů. Podstatou </a:t>
            </a:r>
            <a:r>
              <a:rPr lang="cs-CZ" sz="1600" dirty="0">
                <a:solidFill>
                  <a:srgbClr val="FFFF00"/>
                </a:solidFill>
              </a:rPr>
              <a:t>strukturalistické metody je </a:t>
            </a:r>
            <a:r>
              <a:rPr lang="cs-CZ" sz="1600" dirty="0" smtClean="0">
                <a:solidFill>
                  <a:srgbClr val="FFFF00"/>
                </a:solidFill>
              </a:rPr>
              <a:t>pak </a:t>
            </a:r>
            <a:r>
              <a:rPr lang="cs-CZ" sz="1600" dirty="0">
                <a:solidFill>
                  <a:srgbClr val="FFFF00"/>
                </a:solidFill>
              </a:rPr>
              <a:t>abstrakce od jednotlivostí a vlastností studovaných prvků a zaměření pozornosti na „nadčasové“ vlastnosti studovaného </a:t>
            </a:r>
            <a:r>
              <a:rPr lang="cs-CZ" sz="1600" dirty="0" smtClean="0">
                <a:solidFill>
                  <a:srgbClr val="FFFF00"/>
                </a:solidFill>
              </a:rPr>
              <a:t>objektu resp. na kvalitativní faktory podmiňující </a:t>
            </a:r>
            <a:r>
              <a:rPr lang="cs-CZ" sz="1600" dirty="0">
                <a:solidFill>
                  <a:srgbClr val="FFFF00"/>
                </a:solidFill>
              </a:rPr>
              <a:t>existenci jevů.</a:t>
            </a:r>
          </a:p>
          <a:p>
            <a:pPr algn="just">
              <a:lnSpc>
                <a:spcPct val="114000"/>
              </a:lnSpc>
            </a:pPr>
            <a:r>
              <a:rPr lang="cs-CZ" sz="1600" dirty="0" smtClean="0">
                <a:solidFill>
                  <a:srgbClr val="FFFF00"/>
                </a:solidFill>
              </a:rPr>
              <a:t>Struktury je ovšem možné identifikovat </a:t>
            </a:r>
            <a:r>
              <a:rPr lang="cs-CZ" sz="1600" dirty="0">
                <a:solidFill>
                  <a:srgbClr val="FFFF00"/>
                </a:solidFill>
              </a:rPr>
              <a:t>pouze </a:t>
            </a:r>
            <a:r>
              <a:rPr lang="cs-CZ" sz="1600" dirty="0" smtClean="0">
                <a:solidFill>
                  <a:srgbClr val="FFFF00"/>
                </a:solidFill>
              </a:rPr>
              <a:t>intelektuální </a:t>
            </a:r>
            <a:r>
              <a:rPr lang="cs-CZ" sz="1600" dirty="0">
                <a:solidFill>
                  <a:srgbClr val="FFFF00"/>
                </a:solidFill>
              </a:rPr>
              <a:t>abstrakcí, nikoliv přímým empirickým </a:t>
            </a:r>
            <a:r>
              <a:rPr lang="cs-CZ" sz="1600" dirty="0" smtClean="0">
                <a:solidFill>
                  <a:srgbClr val="FFFF00"/>
                </a:solidFill>
              </a:rPr>
              <a:t>pozorováním (struktury vzniklé </a:t>
            </a:r>
            <a:r>
              <a:rPr lang="cs-CZ" sz="1600" dirty="0">
                <a:solidFill>
                  <a:srgbClr val="FFFF00"/>
                </a:solidFill>
              </a:rPr>
              <a:t>působením společenských </a:t>
            </a:r>
            <a:r>
              <a:rPr lang="cs-CZ" sz="1600" dirty="0" smtClean="0">
                <a:solidFill>
                  <a:srgbClr val="FFFF00"/>
                </a:solidFill>
              </a:rPr>
              <a:t>vztahů či mentální struktury v </a:t>
            </a:r>
            <a:r>
              <a:rPr lang="cs-CZ" sz="1600" dirty="0">
                <a:solidFill>
                  <a:srgbClr val="FFFF00"/>
                </a:solidFill>
              </a:rPr>
              <a:t>myšlení </a:t>
            </a:r>
            <a:r>
              <a:rPr lang="cs-CZ" sz="1600" dirty="0" smtClean="0">
                <a:solidFill>
                  <a:srgbClr val="FFFF00"/>
                </a:solidFill>
              </a:rPr>
              <a:t>jednotlivců). Pro strukturalisty je příznačné </a:t>
            </a:r>
            <a:r>
              <a:rPr lang="cs-CZ" sz="1600" dirty="0">
                <a:solidFill>
                  <a:srgbClr val="FFFF00"/>
                </a:solidFill>
              </a:rPr>
              <a:t>odlišování zkoumaného (</a:t>
            </a:r>
            <a:r>
              <a:rPr lang="cs-CZ" sz="1600" dirty="0" smtClean="0">
                <a:solidFill>
                  <a:srgbClr val="FFFF00"/>
                </a:solidFill>
              </a:rPr>
              <a:t>objekt) </a:t>
            </a:r>
            <a:r>
              <a:rPr lang="cs-CZ" sz="1600" dirty="0">
                <a:solidFill>
                  <a:srgbClr val="FFFF00"/>
                </a:solidFill>
              </a:rPr>
              <a:t>od zkoumajícího (</a:t>
            </a:r>
            <a:r>
              <a:rPr lang="cs-CZ" sz="1600" dirty="0" smtClean="0">
                <a:solidFill>
                  <a:srgbClr val="FFFF00"/>
                </a:solidFill>
              </a:rPr>
              <a:t>subjekt). Dalším výrazným, a silně kritizovaným, rysem </a:t>
            </a:r>
            <a:r>
              <a:rPr lang="cs-CZ" sz="1600" dirty="0">
                <a:solidFill>
                  <a:srgbClr val="FFFF00"/>
                </a:solidFill>
              </a:rPr>
              <a:t>strukturalismu, </a:t>
            </a:r>
            <a:r>
              <a:rPr lang="cs-CZ" sz="1600" dirty="0" smtClean="0">
                <a:solidFill>
                  <a:srgbClr val="FFFF00"/>
                </a:solidFill>
              </a:rPr>
              <a:t>je upřednostňování </a:t>
            </a:r>
            <a:r>
              <a:rPr lang="cs-CZ" sz="1600" dirty="0">
                <a:solidFill>
                  <a:srgbClr val="FFFF00"/>
                </a:solidFill>
              </a:rPr>
              <a:t>struktury před individualitou jednotlivých aktérů. 	</a:t>
            </a:r>
            <a:endParaRPr lang="cs-CZ" sz="1600" dirty="0" smtClean="0">
              <a:solidFill>
                <a:srgbClr val="FFFF00"/>
              </a:solidFill>
            </a:endParaRPr>
          </a:p>
          <a:p>
            <a:pPr lvl="0" algn="just">
              <a:lnSpc>
                <a:spcPct val="114000"/>
              </a:lnSpc>
              <a:tabLst>
                <a:tab pos="179705" algn="l"/>
              </a:tabLst>
            </a:pPr>
            <a:r>
              <a:rPr lang="cs-CZ" sz="1600" dirty="0" smtClean="0">
                <a:solidFill>
                  <a:srgbClr val="FFFF00"/>
                </a:solidFill>
              </a:rPr>
              <a:t>Ve </a:t>
            </a:r>
            <a:r>
              <a:rPr lang="cs-CZ" sz="1600" dirty="0">
                <a:solidFill>
                  <a:srgbClr val="FFFF00"/>
                </a:solidFill>
              </a:rPr>
              <a:t>velké většině svých forem </a:t>
            </a:r>
            <a:r>
              <a:rPr lang="cs-CZ" sz="1600" dirty="0" smtClean="0">
                <a:solidFill>
                  <a:srgbClr val="FFFF00"/>
                </a:solidFill>
              </a:rPr>
              <a:t>(zejména v marxismu</a:t>
            </a:r>
            <a:r>
              <a:rPr lang="cs-CZ" sz="1600" dirty="0">
                <a:solidFill>
                  <a:srgbClr val="FFFF00"/>
                </a:solidFill>
              </a:rPr>
              <a:t>) </a:t>
            </a:r>
            <a:r>
              <a:rPr lang="cs-CZ" sz="1600" dirty="0" smtClean="0">
                <a:solidFill>
                  <a:srgbClr val="FFFF00"/>
                </a:solidFill>
              </a:rPr>
              <a:t>strukturalismus zdůrazňuje </a:t>
            </a:r>
            <a:r>
              <a:rPr lang="cs-CZ" sz="1600" dirty="0">
                <a:solidFill>
                  <a:srgbClr val="FFFF00"/>
                </a:solidFill>
              </a:rPr>
              <a:t>vliv společenských struktur do té míry, že dochází téměř ke společenskému determinismu čili předurčení jevů vzájemným spolupůsobením různých </a:t>
            </a:r>
            <a:r>
              <a:rPr lang="cs-CZ" sz="1600" dirty="0" smtClean="0">
                <a:solidFill>
                  <a:srgbClr val="FFFF00"/>
                </a:solidFill>
              </a:rPr>
              <a:t>struktur. </a:t>
            </a:r>
            <a:r>
              <a:rPr lang="cs-CZ" sz="1600" dirty="0">
                <a:solidFill>
                  <a:srgbClr val="FFFF00"/>
                </a:solidFill>
              </a:rPr>
              <a:t>			</a:t>
            </a:r>
            <a:r>
              <a:rPr lang="cs-CZ" sz="1400" dirty="0">
                <a:solidFill>
                  <a:srgbClr val="FFFF00"/>
                </a:solidFill>
                <a:ea typeface="Times New Roman"/>
                <a:cs typeface="RePublic Std"/>
              </a:rPr>
              <a:t>Kritika s níž se kritický realismus setkal byla v zásadě dvojího druhu. Jednak mu bylo vyčítáno že je příliš eklektický a nenabízí nic zásadně nového a  v podstatě tak představuje pouze kombinaci dvou dosud běžných metod výzkumu – pozitivistického empiricismu a strukturalistické abstrakce (dále je zdůrazňováno, že rozlišení mezi nutnými a nahodilými vazbami je problematické). Podle názoru druhého kritického tábora, který se vytvořil kolem postmoderně založených vědců, se kritický realismus pokouší pouze o vytvoření nové totalizující „velké teorie“, která se staví do pozice nadřazeného soudce a ve své všeobecnosti není schopna postihnout specifické okolnosti podmiňující jevy.</a:t>
            </a:r>
          </a:p>
          <a:p>
            <a:pPr algn="just">
              <a:lnSpc>
                <a:spcPct val="114000"/>
              </a:lnSpc>
            </a:pPr>
            <a:r>
              <a:rPr lang="cs-CZ" sz="1600" dirty="0">
                <a:solidFill>
                  <a:srgbClr val="FFFF00"/>
                </a:solidFill>
              </a:rPr>
              <a:t>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sz="1400" b="1" dirty="0" smtClean="0">
                <a:solidFill>
                  <a:srgbClr val="00B0F0"/>
                </a:solidFill>
              </a:rPr>
              <a:t>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95536" y="620688"/>
            <a:ext cx="8460000" cy="576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cs-CZ" sz="2400" b="1" dirty="0" smtClean="0">
                <a:solidFill>
                  <a:srgbClr val="FFFF00"/>
                </a:solidFill>
              </a:rPr>
              <a:t>3. Kritický </a:t>
            </a:r>
            <a:r>
              <a:rPr lang="cs-CZ" sz="2400" b="1" dirty="0">
                <a:solidFill>
                  <a:srgbClr val="FFFF00"/>
                </a:solidFill>
              </a:rPr>
              <a:t>realismus</a:t>
            </a:r>
            <a:endParaRPr lang="cs-CZ" sz="1600" b="1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tabLst>
                <a:tab pos="179705" algn="l"/>
              </a:tabLst>
            </a:pP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Filozof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R.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Bhaskar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chápe kritický realismus jako pokus o změkčení silně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deterministického strukturalismu do podoby, která by umožnila jak zohlednit vliv jednotlivců na změnu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struktur,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tak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zabránit chápání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struktur jako bezprostředních příčin jevů.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Vytvořená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retrospektivní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metoda představuje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kombinaci dvou odlišných metod zkoumání.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Jako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první krok je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chápáno studium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empirických faktů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na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cestě k pochopení a vysvětlení hlubších příčin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umožňujícího předběžnou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formulaci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teorie. Ve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druhém kroku pak nastupuje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intenzivní výzkum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zaměřený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na úzkou skupinu sledovaných prvků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cílem nalézt příčinné vysvětlení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jevů a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rozlišit mezi nutnými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a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nahodilými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okolnostmi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vzniku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jevů (pro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odhalení nutných vztahů je používána metoda abstrakce, zatímco pro identifikaci nahodilých vztahů je používán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empirický výzkum). Vývoj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vědeckého poznání je podle kritických realistů v zásadě kumulativní, ale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to neznamená že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by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bylo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možné s postupem poznání spolehlivěji předpovídat sledované jevy. Musel by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totiž  být dodržen předpoklad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uzavřeného systému, což při studiu společenských jevů není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možné.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Kritičtí realisté tedy jako první z 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výše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popisovaných směrů programově rezignují na možnost predikce.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Jejich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výzkum se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tak omezuje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pouze na stanovení tendencí jevů, které charakterizují jako dlouhodobě působící mechanismy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.</a:t>
            </a:r>
            <a:endParaRPr lang="cs-CZ" sz="1400" dirty="0">
              <a:solidFill>
                <a:srgbClr val="FFFF00"/>
              </a:solidFill>
              <a:latin typeface="+mj-lt"/>
              <a:ea typeface="Times New Roman"/>
              <a:cs typeface="RePublic Std"/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tabLst>
                <a:tab pos="179705" algn="l"/>
              </a:tabLst>
            </a:pP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Kritika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 níž se kritický realismus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setkal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byla v zásadě dvojího druhu. Jednak mu bylo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vyčítáno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že je příliš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eklektický a nenabízí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nic zásadně nového a  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 podstatě tak představuje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pouze kombinaci dvou dosud běžných metod výzkumu – pozitivistického empiricismu a strukturalistické abstrakce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(dále je zdůrazňováno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, že rozlišení mezi nutnými a nahodilými vazbami je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problematické). Podle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názoru druhého kritického tábora, který se vytvořil kolem postmoderně založených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vědců, se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kritický realismus pokouší pouze o vytvoření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nové totalizující „velké teorie“, která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se staví do pozice nadřazeného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soudce a ve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své všeobecnosti není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schopna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postihnout specifické </a:t>
            </a:r>
            <a:r>
              <a:rPr lang="cs-CZ" sz="1400" dirty="0" smtClean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okolnosti podmiňující jevy.</a:t>
            </a:r>
            <a:endParaRPr lang="cs-CZ" sz="1400" dirty="0">
              <a:solidFill>
                <a:srgbClr val="FFFF00"/>
              </a:solidFill>
              <a:latin typeface="+mj-lt"/>
              <a:ea typeface="Times New Roman"/>
              <a:cs typeface="RePublic Std"/>
            </a:endParaRPr>
          </a:p>
          <a:p>
            <a:pPr marL="179705" indent="-179705" algn="just">
              <a:lnSpc>
                <a:spcPct val="114000"/>
              </a:lnSpc>
              <a:spcAft>
                <a:spcPts val="0"/>
              </a:spcAft>
              <a:tabLst>
                <a:tab pos="179705" algn="l"/>
              </a:tabLst>
            </a:pP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</a:t>
            </a: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.</a:t>
            </a:r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576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68302" y="620689"/>
            <a:ext cx="8460000" cy="576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400" b="1" dirty="0" smtClean="0">
                <a:solidFill>
                  <a:srgbClr val="FFFF00"/>
                </a:solidFill>
              </a:rPr>
              <a:t>Relativistické </a:t>
            </a:r>
            <a:r>
              <a:rPr lang="cs-CZ" sz="2400" b="1" dirty="0">
                <a:solidFill>
                  <a:srgbClr val="FFFF00"/>
                </a:solidFill>
              </a:rPr>
              <a:t>přístupy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FF00"/>
                </a:solidFill>
              </a:rPr>
              <a:t>Pro </a:t>
            </a:r>
            <a:r>
              <a:rPr lang="cs-CZ" sz="1400" dirty="0">
                <a:solidFill>
                  <a:srgbClr val="FFFF00"/>
                </a:solidFill>
              </a:rPr>
              <a:t>relativistické </a:t>
            </a:r>
            <a:r>
              <a:rPr lang="cs-CZ" sz="1400" dirty="0" smtClean="0">
                <a:solidFill>
                  <a:srgbClr val="FFFF00"/>
                </a:solidFill>
              </a:rPr>
              <a:t>směry </a:t>
            </a:r>
            <a:r>
              <a:rPr lang="cs-CZ" sz="1400" dirty="0">
                <a:solidFill>
                  <a:srgbClr val="FFFF00"/>
                </a:solidFill>
              </a:rPr>
              <a:t>je charakteristická krajní skepse k explanaci v tradičním slova </a:t>
            </a:r>
            <a:r>
              <a:rPr lang="cs-CZ" sz="1400" dirty="0" smtClean="0">
                <a:solidFill>
                  <a:srgbClr val="FFFF00"/>
                </a:solidFill>
              </a:rPr>
              <a:t>smyslu a důraz je kladen </a:t>
            </a:r>
            <a:r>
              <a:rPr lang="cs-CZ" sz="1400" dirty="0">
                <a:solidFill>
                  <a:srgbClr val="FFFF00"/>
                </a:solidFill>
              </a:rPr>
              <a:t>na pluralitu možných vysvětlení a především na jiné formy </a:t>
            </a:r>
            <a:r>
              <a:rPr lang="cs-CZ" sz="1400" dirty="0" smtClean="0">
                <a:solidFill>
                  <a:srgbClr val="FFFF00"/>
                </a:solidFill>
              </a:rPr>
              <a:t>poznání. Na sklonku 20</a:t>
            </a:r>
            <a:r>
              <a:rPr lang="cs-CZ" sz="1400" dirty="0">
                <a:solidFill>
                  <a:srgbClr val="FFFF00"/>
                </a:solidFill>
              </a:rPr>
              <a:t>. století se některé jejich prvky </a:t>
            </a:r>
            <a:r>
              <a:rPr lang="cs-CZ" sz="1400" dirty="0" smtClean="0">
                <a:solidFill>
                  <a:srgbClr val="FFFF00"/>
                </a:solidFill>
              </a:rPr>
              <a:t>začaly </a:t>
            </a:r>
            <a:r>
              <a:rPr lang="cs-CZ" sz="1400" dirty="0">
                <a:solidFill>
                  <a:srgbClr val="FFFF00"/>
                </a:solidFill>
              </a:rPr>
              <a:t>stále výrazněji prosazovat také v geografii a </a:t>
            </a:r>
            <a:r>
              <a:rPr lang="cs-CZ" sz="1400" dirty="0" smtClean="0">
                <a:solidFill>
                  <a:srgbClr val="FFFF00"/>
                </a:solidFill>
              </a:rPr>
              <a:t>poněkud </a:t>
            </a:r>
            <a:r>
              <a:rPr lang="cs-CZ" sz="1400" dirty="0">
                <a:solidFill>
                  <a:srgbClr val="FFFF00"/>
                </a:solidFill>
              </a:rPr>
              <a:t>omezeněji </a:t>
            </a:r>
            <a:r>
              <a:rPr lang="cs-CZ" sz="1400" dirty="0" smtClean="0">
                <a:solidFill>
                  <a:srgbClr val="FFFF00"/>
                </a:solidFill>
              </a:rPr>
              <a:t>i </a:t>
            </a:r>
            <a:r>
              <a:rPr lang="cs-CZ" sz="1400" dirty="0">
                <a:solidFill>
                  <a:srgbClr val="FFFF00"/>
                </a:solidFill>
              </a:rPr>
              <a:t>v ekonomii</a:t>
            </a:r>
            <a:r>
              <a:rPr lang="cs-CZ" sz="1600" dirty="0">
                <a:solidFill>
                  <a:srgbClr val="FFFF00"/>
                </a:solidFill>
              </a:rPr>
              <a:t>.</a:t>
            </a:r>
          </a:p>
          <a:p>
            <a:pPr algn="just">
              <a:lnSpc>
                <a:spcPct val="114000"/>
              </a:lnSpc>
            </a:pPr>
            <a:r>
              <a:rPr lang="cs-CZ" sz="2400" b="1" dirty="0" smtClean="0">
                <a:solidFill>
                  <a:srgbClr val="FFFF00"/>
                </a:solidFill>
              </a:rPr>
              <a:t>1. Hermeneutika</a:t>
            </a:r>
            <a:endParaRPr lang="cs-CZ" sz="2400" b="1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FF00"/>
                </a:solidFill>
              </a:rPr>
              <a:t>Hermeneutika </a:t>
            </a:r>
            <a:r>
              <a:rPr lang="cs-CZ" sz="1400" dirty="0">
                <a:solidFill>
                  <a:srgbClr val="FFFF00"/>
                </a:solidFill>
              </a:rPr>
              <a:t>svůj původ odvozuje </a:t>
            </a:r>
            <a:r>
              <a:rPr lang="cs-CZ" sz="1400" dirty="0" smtClean="0">
                <a:solidFill>
                  <a:srgbClr val="FFFF00"/>
                </a:solidFill>
              </a:rPr>
              <a:t>od </a:t>
            </a:r>
            <a:r>
              <a:rPr lang="cs-CZ" sz="1400" dirty="0">
                <a:solidFill>
                  <a:srgbClr val="FFFF00"/>
                </a:solidFill>
              </a:rPr>
              <a:t>analýz starověkých a středověkých </a:t>
            </a:r>
            <a:r>
              <a:rPr lang="cs-CZ" sz="1400" dirty="0" smtClean="0">
                <a:solidFill>
                  <a:srgbClr val="FFFF00"/>
                </a:solidFill>
              </a:rPr>
              <a:t>teologických </a:t>
            </a:r>
            <a:r>
              <a:rPr lang="cs-CZ" sz="1400" dirty="0">
                <a:solidFill>
                  <a:srgbClr val="FFFF00"/>
                </a:solidFill>
              </a:rPr>
              <a:t>textů. </a:t>
            </a:r>
            <a:r>
              <a:rPr lang="cs-CZ" sz="1400" dirty="0" smtClean="0">
                <a:solidFill>
                  <a:srgbClr val="FFFF00"/>
                </a:solidFill>
              </a:rPr>
              <a:t>V </a:t>
            </a:r>
            <a:r>
              <a:rPr lang="cs-CZ" sz="1400" dirty="0">
                <a:solidFill>
                  <a:srgbClr val="FFFF00"/>
                </a:solidFill>
              </a:rPr>
              <a:t>moderním pojetí </a:t>
            </a:r>
            <a:r>
              <a:rPr lang="cs-CZ" sz="1400" dirty="0" smtClean="0">
                <a:solidFill>
                  <a:srgbClr val="FFFF00"/>
                </a:solidFill>
              </a:rPr>
              <a:t>se </a:t>
            </a:r>
            <a:r>
              <a:rPr lang="cs-CZ" sz="1400" dirty="0">
                <a:solidFill>
                  <a:srgbClr val="FFFF00"/>
                </a:solidFill>
              </a:rPr>
              <a:t>pojí se </a:t>
            </a:r>
            <a:r>
              <a:rPr lang="cs-CZ" sz="1400" dirty="0" smtClean="0">
                <a:solidFill>
                  <a:srgbClr val="FFFF00"/>
                </a:solidFill>
              </a:rPr>
              <a:t>jménem </a:t>
            </a:r>
            <a:r>
              <a:rPr lang="cs-CZ" sz="1400" dirty="0">
                <a:solidFill>
                  <a:srgbClr val="FFFF00"/>
                </a:solidFill>
              </a:rPr>
              <a:t>filozofa </a:t>
            </a:r>
            <a:r>
              <a:rPr lang="cs-CZ" sz="1400" dirty="0" smtClean="0">
                <a:solidFill>
                  <a:srgbClr val="FFFF00"/>
                </a:solidFill>
              </a:rPr>
              <a:t>H. G. </a:t>
            </a:r>
            <a:r>
              <a:rPr lang="cs-CZ" sz="1400" dirty="0">
                <a:solidFill>
                  <a:srgbClr val="FFFF00"/>
                </a:solidFill>
              </a:rPr>
              <a:t>Gadamera </a:t>
            </a:r>
            <a:r>
              <a:rPr lang="cs-CZ" sz="1400" dirty="0" smtClean="0">
                <a:solidFill>
                  <a:srgbClr val="FFFF00"/>
                </a:solidFill>
              </a:rPr>
              <a:t>a vychází z téze, že nic </a:t>
            </a:r>
            <a:r>
              <a:rPr lang="cs-CZ" sz="1400" dirty="0">
                <a:solidFill>
                  <a:srgbClr val="FFFF00"/>
                </a:solidFill>
              </a:rPr>
              <a:t>v našem světě není </a:t>
            </a:r>
            <a:r>
              <a:rPr lang="cs-CZ" sz="1400" dirty="0" smtClean="0">
                <a:solidFill>
                  <a:srgbClr val="FFFF00"/>
                </a:solidFill>
              </a:rPr>
              <a:t>objektivní a </a:t>
            </a:r>
            <a:r>
              <a:rPr lang="cs-CZ" sz="1400" dirty="0">
                <a:solidFill>
                  <a:srgbClr val="FFFF00"/>
                </a:solidFill>
              </a:rPr>
              <a:t>vše je pouze výsledkem </a:t>
            </a:r>
            <a:r>
              <a:rPr lang="cs-CZ" sz="1400" dirty="0" smtClean="0">
                <a:solidFill>
                  <a:srgbClr val="FFFF00"/>
                </a:solidFill>
              </a:rPr>
              <a:t>interpretace. </a:t>
            </a: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FF00"/>
                </a:solidFill>
              </a:rPr>
              <a:t>Hermeneutický </a:t>
            </a:r>
            <a:r>
              <a:rPr lang="cs-CZ" sz="1400" dirty="0">
                <a:solidFill>
                  <a:srgbClr val="FFFF00"/>
                </a:solidFill>
              </a:rPr>
              <a:t>přístup tvrdí, že smyslem vědeckého zkoumání by neměla být snaha o univerzální vysvětlení platné ve všech podmínkách, nýbrž snaha pochopit </a:t>
            </a:r>
            <a:r>
              <a:rPr lang="cs-CZ" sz="1400" dirty="0" smtClean="0">
                <a:solidFill>
                  <a:srgbClr val="FFFF00"/>
                </a:solidFill>
              </a:rPr>
              <a:t>jak </a:t>
            </a:r>
            <a:r>
              <a:rPr lang="cs-CZ" sz="1400" dirty="0">
                <a:solidFill>
                  <a:srgbClr val="FFFF00"/>
                </a:solidFill>
              </a:rPr>
              <a:t>vznikají významy, které jednotlivým jevům </a:t>
            </a:r>
            <a:r>
              <a:rPr lang="cs-CZ" sz="1400" dirty="0" smtClean="0">
                <a:solidFill>
                  <a:srgbClr val="FFFF00"/>
                </a:solidFill>
              </a:rPr>
              <a:t>připisujeme </a:t>
            </a:r>
            <a:r>
              <a:rPr lang="cs-CZ" sz="1400" dirty="0">
                <a:solidFill>
                  <a:srgbClr val="FFFF00"/>
                </a:solidFill>
              </a:rPr>
              <a:t>a objasnit vztah mezi chováním lidí a jejich subjektivními pohnutkami</a:t>
            </a:r>
            <a:r>
              <a:rPr lang="cs-CZ" sz="1400" dirty="0" smtClean="0">
                <a:solidFill>
                  <a:srgbClr val="FFFF00"/>
                </a:solidFill>
              </a:rPr>
              <a:t>. </a:t>
            </a:r>
            <a:r>
              <a:rPr lang="cs-CZ" sz="1400" dirty="0">
                <a:solidFill>
                  <a:srgbClr val="FFFF00"/>
                </a:solidFill>
              </a:rPr>
              <a:t>Cílem vědy </a:t>
            </a:r>
            <a:r>
              <a:rPr lang="cs-CZ" sz="1400" dirty="0" smtClean="0">
                <a:solidFill>
                  <a:srgbClr val="FFFF00"/>
                </a:solidFill>
              </a:rPr>
              <a:t>by mělo být objasnění </a:t>
            </a:r>
            <a:r>
              <a:rPr lang="cs-CZ" sz="1400" dirty="0">
                <a:solidFill>
                  <a:srgbClr val="FFFF00"/>
                </a:solidFill>
              </a:rPr>
              <a:t>proč chápeme jevy a procesy právě tak, jak je chápeme, a proč jim připisujeme právě </a:t>
            </a:r>
            <a:r>
              <a:rPr lang="cs-CZ" sz="1400" dirty="0" smtClean="0">
                <a:solidFill>
                  <a:srgbClr val="FFFF00"/>
                </a:solidFill>
              </a:rPr>
              <a:t>takové </a:t>
            </a:r>
            <a:r>
              <a:rPr lang="cs-CZ" sz="1400" dirty="0">
                <a:solidFill>
                  <a:srgbClr val="FFFF00"/>
                </a:solidFill>
              </a:rPr>
              <a:t>a ne jiné </a:t>
            </a:r>
            <a:r>
              <a:rPr lang="cs-CZ" sz="1400" dirty="0" smtClean="0">
                <a:solidFill>
                  <a:srgbClr val="FFFF00"/>
                </a:solidFill>
              </a:rPr>
              <a:t>významy. Z </a:t>
            </a:r>
            <a:r>
              <a:rPr lang="cs-CZ" sz="1400" dirty="0">
                <a:solidFill>
                  <a:srgbClr val="FFFF00"/>
                </a:solidFill>
              </a:rPr>
              <a:t>hlediska používaných technik znamená hermeneutika obrat k používání kvalitativní analýzy (tzv. etnografické a participativní metody </a:t>
            </a:r>
            <a:r>
              <a:rPr lang="cs-CZ" sz="1400" dirty="0" smtClean="0">
                <a:solidFill>
                  <a:srgbClr val="FFFF00"/>
                </a:solidFill>
              </a:rPr>
              <a:t>výzkumu a </a:t>
            </a:r>
            <a:r>
              <a:rPr lang="cs-CZ" sz="1400" dirty="0">
                <a:solidFill>
                  <a:srgbClr val="FFFF00"/>
                </a:solidFill>
              </a:rPr>
              <a:t>dlouhodobá pozorování, často s přímou spoluúčastí výzkumníka). Dalším typickým rysem hermeneutiky je analýza jazyka jako prostředku, který vytváří, stabilizuje a reprodukuje mentální koncepty a referenční rámce pro interpretaci jevů.</a:t>
            </a:r>
          </a:p>
          <a:p>
            <a:pPr algn="just">
              <a:spcBef>
                <a:spcPts val="1200"/>
              </a:spcBef>
            </a:pPr>
            <a:endParaRPr lang="cs-CZ" sz="1600" dirty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endParaRPr lang="cs-CZ" sz="1600" dirty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 smtClean="0">
                <a:solidFill>
                  <a:srgbClr val="FFFF00"/>
                </a:solidFill>
              </a:rPr>
              <a:t> </a:t>
            </a: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 smtClean="0">
                <a:solidFill>
                  <a:srgbClr val="FFFF00"/>
                </a:solidFill>
              </a:rPr>
              <a:t> </a:t>
            </a:r>
            <a:r>
              <a:rPr lang="cs-CZ" sz="1600" dirty="0">
                <a:solidFill>
                  <a:srgbClr val="FFFF00"/>
                </a:solidFill>
              </a:rPr>
              <a:t>				</a:t>
            </a:r>
            <a:r>
              <a:rPr lang="cs-CZ" sz="1600" dirty="0" smtClean="0">
                <a:solidFill>
                  <a:srgbClr val="FFFF00"/>
                </a:solidFill>
              </a:rPr>
              <a:t> </a:t>
            </a: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</a:t>
            </a: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sz="1400" b="1" dirty="0" smtClean="0">
                <a:solidFill>
                  <a:srgbClr val="00B0F0"/>
                </a:solidFill>
              </a:rPr>
              <a:t>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58860" y="692696"/>
            <a:ext cx="8460000" cy="576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2. Poststrukturalismus a postmodernismus</a:t>
            </a:r>
            <a:endParaRPr lang="cs-CZ" sz="2400" b="1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FF00"/>
                </a:solidFill>
              </a:rPr>
              <a:t>Poststuktrualismus </a:t>
            </a:r>
            <a:r>
              <a:rPr lang="cs-CZ" sz="1400" dirty="0">
                <a:solidFill>
                  <a:srgbClr val="FFFF00"/>
                </a:solidFill>
              </a:rPr>
              <a:t>má v zásadě politický program – pokouší se nabídnout </a:t>
            </a:r>
            <a:r>
              <a:rPr lang="cs-CZ" sz="1400" dirty="0" smtClean="0">
                <a:solidFill>
                  <a:srgbClr val="FFFF00"/>
                </a:solidFill>
              </a:rPr>
              <a:t>alternativu která </a:t>
            </a:r>
            <a:r>
              <a:rPr lang="cs-CZ" sz="1400" dirty="0">
                <a:solidFill>
                  <a:srgbClr val="FFFF00"/>
                </a:solidFill>
              </a:rPr>
              <a:t>by osvobozovala člověka, ale přitom omezila </a:t>
            </a:r>
            <a:r>
              <a:rPr lang="cs-CZ" sz="1400" dirty="0" smtClean="0">
                <a:solidFill>
                  <a:srgbClr val="FFFF00"/>
                </a:solidFill>
              </a:rPr>
              <a:t>riziko </a:t>
            </a:r>
            <a:r>
              <a:rPr lang="cs-CZ" sz="1400" dirty="0">
                <a:solidFill>
                  <a:srgbClr val="FFFF00"/>
                </a:solidFill>
              </a:rPr>
              <a:t>že se snaha o osvobození stane novou </a:t>
            </a:r>
            <a:r>
              <a:rPr lang="cs-CZ" sz="1400" dirty="0" smtClean="0">
                <a:solidFill>
                  <a:srgbClr val="FFFF00"/>
                </a:solidFill>
              </a:rPr>
              <a:t>ideologií. </a:t>
            </a:r>
            <a:r>
              <a:rPr lang="cs-CZ" sz="1400" dirty="0">
                <a:solidFill>
                  <a:srgbClr val="FFFF00"/>
                </a:solidFill>
              </a:rPr>
              <a:t>Jeho zastánci proto považují za nezbytné soustavné kritické hodnocení dosaženého stavu </a:t>
            </a:r>
            <a:r>
              <a:rPr lang="cs-CZ" sz="1400" dirty="0" smtClean="0">
                <a:solidFill>
                  <a:srgbClr val="FFFF00"/>
                </a:solidFill>
              </a:rPr>
              <a:t>poznání. Již M. Foucault zdůraznil roli </a:t>
            </a:r>
            <a:r>
              <a:rPr lang="cs-CZ" sz="1400" dirty="0">
                <a:solidFill>
                  <a:srgbClr val="FFFF00"/>
                </a:solidFill>
              </a:rPr>
              <a:t>moci </a:t>
            </a:r>
            <a:r>
              <a:rPr lang="cs-CZ" sz="1400" dirty="0" smtClean="0">
                <a:solidFill>
                  <a:srgbClr val="FFFF00"/>
                </a:solidFill>
              </a:rPr>
              <a:t>jako </a:t>
            </a:r>
            <a:r>
              <a:rPr lang="cs-CZ" sz="1400" dirty="0">
                <a:solidFill>
                  <a:srgbClr val="FFFF00"/>
                </a:solidFill>
              </a:rPr>
              <a:t>kritériu pravdivosti a </a:t>
            </a:r>
            <a:r>
              <a:rPr lang="cs-CZ" sz="1400" dirty="0" smtClean="0">
                <a:solidFill>
                  <a:srgbClr val="FFFF00"/>
                </a:solidFill>
              </a:rPr>
              <a:t>kritizoval snahu </a:t>
            </a:r>
            <a:r>
              <a:rPr lang="cs-CZ" sz="1400" dirty="0">
                <a:solidFill>
                  <a:srgbClr val="FFFF00"/>
                </a:solidFill>
              </a:rPr>
              <a:t>nalézt jeden univerzální princip pravdivosti. </a:t>
            </a:r>
            <a:r>
              <a:rPr lang="cs-CZ" sz="1400" dirty="0" smtClean="0">
                <a:solidFill>
                  <a:srgbClr val="FFFF00"/>
                </a:solidFill>
              </a:rPr>
              <a:t>Snahou </a:t>
            </a:r>
            <a:r>
              <a:rPr lang="cs-CZ" sz="1400" dirty="0">
                <a:solidFill>
                  <a:srgbClr val="FFFF00"/>
                </a:solidFill>
              </a:rPr>
              <a:t>vědy by proto mělo být podat obrázek o historickém vývoji „režimů pravdy“ a pomocí analýzy vztahů dominance rekonstruovat mechanismy a technologie moci, které umožňují stabilizaci režimů pravdy v čase. </a:t>
            </a:r>
            <a:endParaRPr lang="cs-CZ" sz="14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cs-CZ" sz="1400" dirty="0">
                <a:solidFill>
                  <a:srgbClr val="FFFF00"/>
                </a:solidFill>
              </a:rPr>
              <a:t>Zjevná slabina poststrukturalistického přístupu spočívá v tom, že se jedná o značně dílčí pohled na svět. Důraz na diskurzivní charakter sociálních procesů je </a:t>
            </a:r>
            <a:r>
              <a:rPr lang="cs-CZ" sz="1400" dirty="0" smtClean="0">
                <a:solidFill>
                  <a:srgbClr val="FFFF00"/>
                </a:solidFill>
              </a:rPr>
              <a:t>sice zcela </a:t>
            </a:r>
            <a:r>
              <a:rPr lang="cs-CZ" sz="1400" dirty="0">
                <a:solidFill>
                  <a:srgbClr val="FFFF00"/>
                </a:solidFill>
              </a:rPr>
              <a:t>originální a bezpochyby podstatný, ale dochází při něm k určité rezignaci na hledání odpovědí na praktické </a:t>
            </a:r>
            <a:r>
              <a:rPr lang="cs-CZ" sz="1400" dirty="0" smtClean="0">
                <a:solidFill>
                  <a:srgbClr val="FFFF00"/>
                </a:solidFill>
              </a:rPr>
              <a:t>otázky (jeho </a:t>
            </a:r>
            <a:r>
              <a:rPr lang="cs-CZ" sz="1400" dirty="0">
                <a:solidFill>
                  <a:srgbClr val="FFFF00"/>
                </a:solidFill>
              </a:rPr>
              <a:t>absolutní uplatnění by </a:t>
            </a:r>
            <a:r>
              <a:rPr lang="cs-CZ" sz="1400" dirty="0" smtClean="0">
                <a:solidFill>
                  <a:srgbClr val="FFFF00"/>
                </a:solidFill>
              </a:rPr>
              <a:t>např. znamenalo rezignaci </a:t>
            </a:r>
            <a:r>
              <a:rPr lang="cs-CZ" sz="1400" dirty="0">
                <a:solidFill>
                  <a:srgbClr val="FFFF00"/>
                </a:solidFill>
              </a:rPr>
              <a:t>na možnost odpovědi na otázky po příčinách </a:t>
            </a:r>
            <a:r>
              <a:rPr lang="cs-CZ" sz="1400" dirty="0" smtClean="0">
                <a:solidFill>
                  <a:srgbClr val="FFFF00"/>
                </a:solidFill>
              </a:rPr>
              <a:t>hospodářských </a:t>
            </a:r>
            <a:r>
              <a:rPr lang="cs-CZ" sz="1400" dirty="0">
                <a:solidFill>
                  <a:srgbClr val="FFFF00"/>
                </a:solidFill>
              </a:rPr>
              <a:t>rozdílů mezi </a:t>
            </a:r>
            <a:r>
              <a:rPr lang="cs-CZ" sz="1400" dirty="0" smtClean="0">
                <a:solidFill>
                  <a:srgbClr val="FFFF00"/>
                </a:solidFill>
              </a:rPr>
              <a:t>regiony).</a:t>
            </a:r>
            <a:endParaRPr lang="cs-CZ" sz="1400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cs-CZ" sz="1400" dirty="0">
                <a:solidFill>
                  <a:srgbClr val="FFFF00"/>
                </a:solidFill>
              </a:rPr>
              <a:t>Ještě radikálnější ve směru metodologického relativismu jsou postmodernistické přístupy, jejichž charakteristikami jsou </a:t>
            </a:r>
            <a:r>
              <a:rPr lang="cs-CZ" sz="1400" dirty="0" smtClean="0">
                <a:solidFill>
                  <a:srgbClr val="FFFF00"/>
                </a:solidFill>
              </a:rPr>
              <a:t>antiuniverzalismus, hodnotový </a:t>
            </a:r>
            <a:r>
              <a:rPr lang="cs-CZ" sz="1400" dirty="0">
                <a:solidFill>
                  <a:srgbClr val="FFFF00"/>
                </a:solidFill>
              </a:rPr>
              <a:t>relativismus a radikální pluralismus. </a:t>
            </a:r>
            <a:r>
              <a:rPr lang="cs-CZ" sz="1400" dirty="0" smtClean="0">
                <a:solidFill>
                  <a:srgbClr val="FFFF00"/>
                </a:solidFill>
              </a:rPr>
              <a:t>Podle </a:t>
            </a:r>
            <a:r>
              <a:rPr lang="cs-CZ" sz="1400" dirty="0">
                <a:solidFill>
                  <a:srgbClr val="FFFF00"/>
                </a:solidFill>
              </a:rPr>
              <a:t>ryze postmoderních autorů je </a:t>
            </a:r>
            <a:r>
              <a:rPr lang="cs-CZ" sz="1400" dirty="0" smtClean="0">
                <a:solidFill>
                  <a:srgbClr val="FFFF00"/>
                </a:solidFill>
              </a:rPr>
              <a:t>možnost </a:t>
            </a:r>
            <a:r>
              <a:rPr lang="cs-CZ" sz="1400" dirty="0">
                <a:solidFill>
                  <a:srgbClr val="FFFF00"/>
                </a:solidFill>
              </a:rPr>
              <a:t>vytvoření kritéria pravdy veskrze vyloučena. </a:t>
            </a:r>
            <a:r>
              <a:rPr lang="cs-CZ" sz="1400" dirty="0" smtClean="0">
                <a:solidFill>
                  <a:srgbClr val="FFFF00"/>
                </a:solidFill>
              </a:rPr>
              <a:t>Tím ovšem útočí </a:t>
            </a:r>
            <a:r>
              <a:rPr lang="cs-CZ" sz="1400" dirty="0">
                <a:solidFill>
                  <a:srgbClr val="FFFF00"/>
                </a:solidFill>
              </a:rPr>
              <a:t>na základní principy, na nichž byla vědecká praxe vybudována </a:t>
            </a:r>
            <a:r>
              <a:rPr lang="cs-CZ" sz="1400" dirty="0" smtClean="0">
                <a:solidFill>
                  <a:srgbClr val="FFFF00"/>
                </a:solidFill>
              </a:rPr>
              <a:t>tj. </a:t>
            </a:r>
            <a:r>
              <a:rPr lang="cs-CZ" sz="1400" dirty="0">
                <a:solidFill>
                  <a:srgbClr val="FFFF00"/>
                </a:solidFill>
              </a:rPr>
              <a:t>principy pravdivosti, </a:t>
            </a:r>
            <a:r>
              <a:rPr lang="cs-CZ" sz="1400" dirty="0" smtClean="0">
                <a:solidFill>
                  <a:srgbClr val="FFFF00"/>
                </a:solidFill>
              </a:rPr>
              <a:t>objektivity a </a:t>
            </a:r>
            <a:r>
              <a:rPr lang="cs-CZ" sz="1400" dirty="0">
                <a:solidFill>
                  <a:srgbClr val="FFFF00"/>
                </a:solidFill>
              </a:rPr>
              <a:t>touhy po poznání jako prostředku ke zlepšení životních podmínek. </a:t>
            </a:r>
            <a:endParaRPr lang="cs-CZ" sz="14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FF00"/>
                </a:solidFill>
              </a:rPr>
              <a:t>Postmodernismus nicméně pomáhá otevírat </a:t>
            </a:r>
            <a:r>
              <a:rPr lang="cs-CZ" sz="1400" dirty="0">
                <a:solidFill>
                  <a:srgbClr val="FFFF00"/>
                </a:solidFill>
              </a:rPr>
              <a:t>nová témata, kterým se dosud nikdo nevěnoval, </a:t>
            </a:r>
            <a:r>
              <a:rPr lang="cs-CZ" sz="1400" dirty="0" smtClean="0">
                <a:solidFill>
                  <a:srgbClr val="FFFF00"/>
                </a:solidFill>
              </a:rPr>
              <a:t>čímž může </a:t>
            </a:r>
            <a:r>
              <a:rPr lang="cs-CZ" sz="1400" dirty="0">
                <a:solidFill>
                  <a:srgbClr val="FFFF00"/>
                </a:solidFill>
              </a:rPr>
              <a:t>podpořit reflexi autorů a otevřít jim cestu k zamyšlení nad </a:t>
            </a:r>
            <a:r>
              <a:rPr lang="cs-CZ" sz="1400" dirty="0" smtClean="0">
                <a:solidFill>
                  <a:srgbClr val="FFFF00"/>
                </a:solidFill>
              </a:rPr>
              <a:t>formulacemi otázek jež si kladou </a:t>
            </a:r>
            <a:r>
              <a:rPr lang="cs-CZ" sz="1400" dirty="0">
                <a:solidFill>
                  <a:srgbClr val="FFFF00"/>
                </a:solidFill>
              </a:rPr>
              <a:t>a nad výzkumnými postupy či výsledky </a:t>
            </a:r>
            <a:r>
              <a:rPr lang="cs-CZ" sz="1400" dirty="0" smtClean="0">
                <a:solidFill>
                  <a:srgbClr val="FFFF00"/>
                </a:solidFill>
              </a:rPr>
              <a:t>výzkumů</a:t>
            </a:r>
            <a:r>
              <a:rPr lang="cs-CZ" sz="1400" dirty="0">
                <a:solidFill>
                  <a:srgbClr val="FFFF00"/>
                </a:solidFill>
              </a:rPr>
              <a:t>, jichž se v některých případech nekriticky používá pro účelové zdůvodnění </a:t>
            </a:r>
            <a:r>
              <a:rPr lang="cs-CZ" sz="1400" dirty="0" smtClean="0">
                <a:solidFill>
                  <a:srgbClr val="FFFF00"/>
                </a:solidFill>
              </a:rPr>
              <a:t>politických </a:t>
            </a:r>
            <a:r>
              <a:rPr lang="cs-CZ" sz="1400" dirty="0">
                <a:solidFill>
                  <a:srgbClr val="FFFF00"/>
                </a:solidFill>
              </a:rPr>
              <a:t>či jiných cílů. 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 smtClean="0">
                <a:solidFill>
                  <a:srgbClr val="FFFF00"/>
                </a:solidFill>
              </a:rPr>
              <a:t> </a:t>
            </a: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	</a:t>
            </a:r>
            <a:r>
              <a:rPr lang="cs-CZ" sz="1600" dirty="0" smtClean="0">
                <a:solidFill>
                  <a:srgbClr val="FFFF00"/>
                </a:solidFill>
              </a:rPr>
              <a:t> </a:t>
            </a: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 smtClean="0">
                <a:solidFill>
                  <a:srgbClr val="FFFF00"/>
                </a:solidFill>
              </a:rPr>
              <a:t> </a:t>
            </a:r>
            <a:r>
              <a:rPr lang="cs-CZ" sz="1600" dirty="0">
                <a:solidFill>
                  <a:srgbClr val="FFFF00"/>
                </a:solidFill>
              </a:rPr>
              <a:t>				</a:t>
            </a:r>
            <a:r>
              <a:rPr lang="cs-CZ" sz="1600" dirty="0" smtClean="0">
                <a:solidFill>
                  <a:srgbClr val="FFFF00"/>
                </a:solidFill>
              </a:rPr>
              <a:t> </a:t>
            </a: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</a:t>
            </a: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sz="1400" b="1" dirty="0" smtClean="0">
                <a:solidFill>
                  <a:srgbClr val="00B0F0"/>
                </a:solidFill>
              </a:rPr>
              <a:t>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4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985</TotalTime>
  <Words>1082</Words>
  <Application>Microsoft Office PowerPoint</Application>
  <PresentationFormat>Předvádění na obrazovce (4:3)</PresentationFormat>
  <Paragraphs>71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Přehlednost</vt:lpstr>
      <vt:lpstr> HlavnÍ metodologické přÍstupy ve společenských vědách   (Literatura: Blažek, J., Uhlíř, D. :Teorie regionálního rozvoje)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</cp:lastModifiedBy>
  <cp:revision>193</cp:revision>
  <cp:lastPrinted>2020-03-30T08:07:37Z</cp:lastPrinted>
  <dcterms:created xsi:type="dcterms:W3CDTF">2016-03-03T14:15:08Z</dcterms:created>
  <dcterms:modified xsi:type="dcterms:W3CDTF">2020-03-30T11:13:37Z</dcterms:modified>
</cp:coreProperties>
</file>