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77" r:id="rId2"/>
    <p:sldId id="292" r:id="rId3"/>
    <p:sldId id="294" r:id="rId4"/>
    <p:sldId id="307" r:id="rId5"/>
    <p:sldId id="308" r:id="rId6"/>
    <p:sldId id="295" r:id="rId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8000"/>
    <a:srgbClr val="FF7C80"/>
    <a:srgbClr val="FF9933"/>
    <a:srgbClr val="33CCFF"/>
    <a:srgbClr val="CC9900"/>
    <a:srgbClr val="CC6600"/>
    <a:srgbClr val="66FF33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00" autoAdjust="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1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5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3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7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13. 4. 2020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 noChangeAspect="1"/>
          </p:cNvSpPr>
          <p:nvPr>
            <p:ph type="title"/>
          </p:nvPr>
        </p:nvSpPr>
        <p:spPr>
          <a:xfrm>
            <a:off x="323528" y="548680"/>
            <a:ext cx="8460000" cy="5940000"/>
          </a:xfrm>
        </p:spPr>
        <p:txBody>
          <a:bodyPr>
            <a:noAutofit/>
          </a:bodyPr>
          <a:lstStyle/>
          <a:p>
            <a:pPr marL="179705" indent="-179705" algn="ctr">
              <a:lnSpc>
                <a:spcPts val="3400"/>
              </a:lnSpc>
              <a:spcBef>
                <a:spcPts val="1200"/>
              </a:spcBef>
              <a:spcAft>
                <a:spcPts val="600"/>
              </a:spcAft>
              <a:tabLst>
                <a:tab pos="179705" algn="l"/>
              </a:tabLst>
            </a:pPr>
            <a:r>
              <a:rPr lang="cs-CZ" sz="3200" cap="all" dirty="0" smtClean="0">
                <a:solidFill>
                  <a:srgbClr val="008000"/>
                </a:solidFill>
              </a:rPr>
              <a:t/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r>
              <a:rPr lang="cs-CZ" sz="3200" cap="all" dirty="0" smtClean="0">
                <a:solidFill>
                  <a:srgbClr val="008000"/>
                </a:solidFill>
              </a:rPr>
              <a:t>HodnocenÍ územních dopadů (territorial impact assessment)</a:t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r>
              <a:rPr lang="cs-CZ" sz="3200" cap="all" dirty="0">
                <a:solidFill>
                  <a:srgbClr val="008000"/>
                </a:solidFill>
              </a:rPr>
              <a:t/>
            </a:r>
            <a:br>
              <a:rPr lang="cs-CZ" sz="3200" cap="all" dirty="0">
                <a:solidFill>
                  <a:srgbClr val="008000"/>
                </a:solidFill>
              </a:rPr>
            </a:br>
            <a:r>
              <a:rPr lang="cs-CZ" sz="2800" dirty="0" smtClean="0">
                <a:solidFill>
                  <a:srgbClr val="008000"/>
                </a:solidFill>
              </a:rPr>
              <a:t>Prof. RNDr. Milan Viturka, CSc.: Regionální ekonomie a politika II.</a:t>
            </a:r>
            <a:r>
              <a:rPr lang="cs-CZ" sz="3200" cap="all" dirty="0" smtClean="0">
                <a:solidFill>
                  <a:srgbClr val="008000"/>
                </a:solidFill>
              </a:rPr>
              <a:t/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r>
              <a:rPr lang="cs-CZ" sz="3200" cap="all" dirty="0" smtClean="0">
                <a:solidFill>
                  <a:srgbClr val="008000"/>
                </a:solidFill>
              </a:rPr>
              <a:t/>
            </a:r>
            <a:br>
              <a:rPr lang="cs-CZ" sz="3200" cap="all" dirty="0" smtClean="0">
                <a:solidFill>
                  <a:srgbClr val="008000"/>
                </a:solidFill>
              </a:rPr>
            </a:br>
            <a:endParaRPr lang="en-GB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23552" y="692696"/>
            <a:ext cx="8460000" cy="594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rgbClr val="FF66CC"/>
                </a:solidFill>
              </a:rPr>
              <a:t>Podstata a hlavní cíle metody </a:t>
            </a:r>
            <a:endParaRPr lang="cs-CZ" sz="2400" b="1" dirty="0">
              <a:solidFill>
                <a:srgbClr val="FF66CC"/>
              </a:solidFill>
            </a:endParaRPr>
          </a:p>
          <a:p>
            <a:pPr lvl="0" algn="just" eaLnBrk="0" fontAlgn="base" hangingPunc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FFFF99"/>
              </a:buClr>
              <a:defRPr/>
            </a:pP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Hlavní cílem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aplikace metody TIA/Territorial 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impact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assessment 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je ex-ante hodnocení územních dopadů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rozvojových intervencí (lze ji však aplikovat i na ex-post hodnocení). Její vznik odrážel zvyšující se potřebu územní percepce ekonomických, sociálních, environmentálních a institucionálních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dopadů projektů. 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Na úrovni EU jde obvykle o hodnocení dopadů unijních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politik 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(např.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Společná 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energetická politika), na úrovni členských zemí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pak o 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územní dopady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projektů celostátního významu (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např. výstavba vysokorychlostní železnice) a na regionální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příp. lokální úrovni  o 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územní dopady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projektů menšího územního rozsahu (</a:t>
            </a:r>
            <a:r>
              <a:rPr lang="cs-CZ" altLang="cs-CZ" sz="1400" kern="0" dirty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např. výstavba průmyslové </a:t>
            </a:r>
            <a:r>
              <a:rPr lang="cs-CZ" altLang="cs-CZ" sz="1400" kern="0" dirty="0" smtClean="0">
                <a:solidFill>
                  <a:srgbClr val="FF66CC"/>
                </a:solidFill>
                <a:latin typeface="+mj-lt"/>
                <a:cs typeface="Calibri" panose="020F0502020204030204" pitchFamily="34" charset="0"/>
              </a:rPr>
              <a:t>zóny či urbanistické rozvojové  projekty).. </a:t>
            </a:r>
            <a:endParaRPr lang="cs-CZ" altLang="cs-CZ" sz="1400" kern="0" dirty="0">
              <a:solidFill>
                <a:srgbClr val="FF66CC"/>
              </a:solidFill>
              <a:latin typeface="+mj-lt"/>
              <a:cs typeface="Calibri" panose="020F0502020204030204" pitchFamily="34" charset="0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tabLst>
                <a:tab pos="179705" algn="l"/>
              </a:tabLst>
            </a:pP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Z obecného pohledu potřeba aplikace TIA vyplývá z omezenosti zdrojů, která je logicky propojena s výběrem co nejúčelnějších resp. nejefektivnějších intervencí/projektů. Tento výběr by měl reflektovat nejen jejich finanční ale i nefinanční efekty, které hrají především v případě veřejných projektů často rozhodující roli (v tomto směru jde v podstatě jo posouzení zda produkce pozitivních externalit nebude převážena produkcí externalit negativních). V tomto kontextu je možné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konstatovat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, že TIA klade důraz na využití integrujícího holistického přístup považujícího celek za něco více než prostý souhrn jeho částí (se zvláštním zřetelem na reflexi zpětných vazeb). Z dlouhodobého pohledu je logickým důsledkem omezenosti zdrojů nerovnoměrný rozvoj jak na národní, tak i regionální a lokální úrovni. V souladu s touto zřejmou skutečností je aplikace metody TIA úzce spojena s Politikou hospodářské, sociální a územní soudržnosti EU (považované za hlavní investiční politiku), jejímž cílem je stimulace konkurenceschopného a udržitelného rozvoje území. Aplikace diskutované metody tak podporuje implementaci principu solidarity, jehož odpovídající ideou  je ekonomická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konvergence územních celků.</a:t>
            </a:r>
            <a:endParaRPr lang="cs-CZ" sz="1600" dirty="0">
              <a:solidFill>
                <a:srgbClr val="FF66CC"/>
              </a:solidFill>
            </a:endParaRPr>
          </a:p>
          <a:p>
            <a:pPr algn="just">
              <a:spcBef>
                <a:spcPts val="1200"/>
              </a:spcBef>
            </a:pP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	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91489" y="692696"/>
            <a:ext cx="8460000" cy="594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66CC"/>
                </a:solidFill>
              </a:rPr>
              <a:t>Zavádění TIA v Evropské unii</a:t>
            </a:r>
            <a:endParaRPr lang="cs-CZ" sz="2400" b="1" dirty="0">
              <a:solidFill>
                <a:srgbClr val="FF66CC"/>
              </a:solidFill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1400" dirty="0" smtClean="0">
                <a:solidFill>
                  <a:srgbClr val="FF66CC"/>
                </a:solidFill>
              </a:rPr>
              <a:t>Procedura TIA byla (po předchozích diskusích) oficiálně zavedena Evropskou komisí v roce 2002.  Zásadní roli v rozvoji teoreticko-metodologického zabezpečení TIA, která má shodné rysy s </a:t>
            </a:r>
            <a:r>
              <a:rPr lang="cs-CZ" sz="1400" dirty="0" smtClean="0">
                <a:solidFill>
                  <a:srgbClr val="FF66CC"/>
                </a:solidFill>
              </a:rPr>
              <a:t>úspěšně </a:t>
            </a:r>
            <a:r>
              <a:rPr lang="cs-CZ" sz="1400" dirty="0" smtClean="0">
                <a:solidFill>
                  <a:srgbClr val="FF66CC"/>
                </a:solidFill>
              </a:rPr>
              <a:t>aplikovanou metodou  EIA, pak sehrál program </a:t>
            </a:r>
            <a:r>
              <a:rPr lang="cs-CZ" sz="1400" dirty="0" smtClean="0">
                <a:solidFill>
                  <a:srgbClr val="FF66CC"/>
                </a:solidFill>
              </a:rPr>
              <a:t>ESPON </a:t>
            </a:r>
            <a:r>
              <a:rPr lang="cs-CZ" sz="1400" dirty="0" smtClean="0">
                <a:solidFill>
                  <a:srgbClr val="FF66CC"/>
                </a:solidFill>
              </a:rPr>
              <a:t>(European </a:t>
            </a:r>
            <a:r>
              <a:rPr lang="cs-CZ" sz="1400" dirty="0">
                <a:solidFill>
                  <a:srgbClr val="FF66CC"/>
                </a:solidFill>
              </a:rPr>
              <a:t>Spatial Observation </a:t>
            </a:r>
            <a:r>
              <a:rPr lang="cs-CZ" sz="1400" dirty="0" smtClean="0">
                <a:solidFill>
                  <a:srgbClr val="FF66CC"/>
                </a:solidFill>
              </a:rPr>
              <a:t>Network). </a:t>
            </a:r>
            <a:r>
              <a:rPr lang="cs-CZ" sz="1400" dirty="0" smtClean="0">
                <a:solidFill>
                  <a:srgbClr val="FF66CC"/>
                </a:solidFill>
              </a:rPr>
              <a:t>Primárním </a:t>
            </a:r>
            <a:r>
              <a:rPr lang="cs-CZ" sz="1400" dirty="0" smtClean="0">
                <a:solidFill>
                  <a:srgbClr val="FF66CC"/>
                </a:solidFill>
              </a:rPr>
              <a:t>cílem </a:t>
            </a:r>
            <a:r>
              <a:rPr lang="cs-CZ" sz="1400" dirty="0" smtClean="0">
                <a:solidFill>
                  <a:srgbClr val="FF66CC"/>
                </a:solidFill>
              </a:rPr>
              <a:t>bylo vytvořit </a:t>
            </a:r>
            <a:r>
              <a:rPr lang="cs-CZ" sz="1400" dirty="0" smtClean="0">
                <a:solidFill>
                  <a:srgbClr val="FF66CC"/>
                </a:solidFill>
              </a:rPr>
              <a:t>co nejjednodušší </a:t>
            </a:r>
            <a:r>
              <a:rPr lang="cs-CZ" sz="1400" dirty="0" smtClean="0">
                <a:solidFill>
                  <a:srgbClr val="FF66CC"/>
                </a:solidFill>
              </a:rPr>
              <a:t>metodologii použitelnou </a:t>
            </a:r>
            <a:r>
              <a:rPr lang="cs-CZ" sz="1400" dirty="0" smtClean="0">
                <a:solidFill>
                  <a:srgbClr val="FF66CC"/>
                </a:solidFill>
              </a:rPr>
              <a:t>na unijní, národní i regionální úrovni s co nejnižšími nároky na zdroje dat. Sekundárním cílem pak bylo zajistit aby užitá metodika měla robustní charakter zajišťující potřebnou flexibilitu při současném respektování systémů politiky a plánování uplatňovaných v jednotlivých zemích. Teno přístup vytváří vhodné předpoklady pro percepci různorodých efektů plánovaných intervencí a tudíž i včasné řešení potenciálních konfliktů s dotčenými adresáty intervence včetně relevantních institucí veřejné správy a samosprávy. </a:t>
            </a:r>
            <a:r>
              <a:rPr lang="cs-CZ" sz="1400" dirty="0">
                <a:solidFill>
                  <a:srgbClr val="FF66CC"/>
                </a:solidFill>
              </a:rPr>
              <a:t>Pro </a:t>
            </a:r>
            <a:r>
              <a:rPr lang="cs-CZ" sz="1400" dirty="0" smtClean="0">
                <a:solidFill>
                  <a:srgbClr val="FF66CC"/>
                </a:solidFill>
              </a:rPr>
              <a:t>hodnocení dopadů se obvykle využívá  </a:t>
            </a:r>
            <a:r>
              <a:rPr lang="cs-CZ" sz="1400" dirty="0">
                <a:solidFill>
                  <a:srgbClr val="FF66CC"/>
                </a:solidFill>
              </a:rPr>
              <a:t>tzv. matice </a:t>
            </a:r>
            <a:r>
              <a:rPr lang="cs-CZ" sz="1400" dirty="0" smtClean="0">
                <a:solidFill>
                  <a:srgbClr val="FF66CC"/>
                </a:solidFill>
              </a:rPr>
              <a:t>dopadů obsahující </a:t>
            </a:r>
            <a:r>
              <a:rPr lang="cs-CZ" sz="1400" dirty="0">
                <a:solidFill>
                  <a:srgbClr val="FF66CC"/>
                </a:solidFill>
              </a:rPr>
              <a:t>nejčastější typy </a:t>
            </a:r>
            <a:r>
              <a:rPr lang="cs-CZ" sz="1400" dirty="0" smtClean="0">
                <a:solidFill>
                  <a:srgbClr val="FF66CC"/>
                </a:solidFill>
              </a:rPr>
              <a:t>dopadů</a:t>
            </a:r>
            <a:r>
              <a:rPr lang="cs-CZ" sz="1400" dirty="0">
                <a:solidFill>
                  <a:srgbClr val="FF66CC"/>
                </a:solidFill>
              </a:rPr>
              <a:t>, které mohou </a:t>
            </a:r>
            <a:r>
              <a:rPr lang="cs-CZ" sz="1400" dirty="0" smtClean="0">
                <a:solidFill>
                  <a:srgbClr val="FF66CC"/>
                </a:solidFill>
              </a:rPr>
              <a:t>v území nastat. Díky jednotnému metodologickému základu TIA  lze výsledky její aplikace  vzájemně porovnat a získávat tak rozsáhlé zkušenosti s její aplikací.</a:t>
            </a:r>
          </a:p>
          <a:p>
            <a:pPr algn="just">
              <a:lnSpc>
                <a:spcPct val="114000"/>
              </a:lnSpc>
            </a:pPr>
            <a:r>
              <a:rPr lang="cs-CZ" sz="1400" dirty="0" smtClean="0">
                <a:solidFill>
                  <a:srgbClr val="FF66CC"/>
                </a:solidFill>
              </a:rPr>
              <a:t>Pokud jde o konkrétní využití TIA v rámci jednotlivých členských zemích EU patří mezi státy s nejvíce rozvinutými aplikacemi TIA především Německo a Rakousko (zde je tato  metoda i legislativně ukotvena). Pokud pak jde o jednotlivé politiky EU lze je na základě intenzity jejich vazeb na aplikaci TIA rozdělit do následujících skupin:</a:t>
            </a:r>
            <a:endParaRPr lang="cs-CZ" sz="1400" dirty="0">
              <a:solidFill>
                <a:srgbClr val="FF66CC"/>
              </a:solidFill>
            </a:endParaRP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sz="1400" dirty="0" smtClean="0">
                <a:solidFill>
                  <a:srgbClr val="FF66CC"/>
                </a:solidFill>
              </a:rPr>
              <a:t>nejsilnější vazby – kohezní politika,  zemědělská </a:t>
            </a:r>
            <a:r>
              <a:rPr lang="cs-CZ" sz="1400" dirty="0">
                <a:solidFill>
                  <a:srgbClr val="FF66CC"/>
                </a:solidFill>
              </a:rPr>
              <a:t>politika a politika rozvoje </a:t>
            </a:r>
            <a:r>
              <a:rPr lang="cs-CZ" sz="1400" dirty="0" smtClean="0">
                <a:solidFill>
                  <a:srgbClr val="FF66CC"/>
                </a:solidFill>
              </a:rPr>
              <a:t>venkova, environmentální politika, dopravní politika, </a:t>
            </a: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sz="1400" dirty="0" smtClean="0">
                <a:solidFill>
                  <a:srgbClr val="FF66CC"/>
                </a:solidFill>
              </a:rPr>
              <a:t>středně silné vazby – energetická politika, politika  vnitřního </a:t>
            </a:r>
            <a:r>
              <a:rPr lang="cs-CZ" sz="1400" dirty="0">
                <a:solidFill>
                  <a:srgbClr val="FF66CC"/>
                </a:solidFill>
              </a:rPr>
              <a:t>trhu a </a:t>
            </a:r>
            <a:r>
              <a:rPr lang="cs-CZ" sz="1400" dirty="0" smtClean="0">
                <a:solidFill>
                  <a:srgbClr val="FF66CC"/>
                </a:solidFill>
              </a:rPr>
              <a:t>hospodářské soutěže,</a:t>
            </a:r>
            <a:endParaRPr lang="cs-CZ" sz="1400" dirty="0">
              <a:solidFill>
                <a:srgbClr val="FF66CC"/>
              </a:solidFill>
            </a:endParaRP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sz="1400" dirty="0" smtClean="0">
                <a:solidFill>
                  <a:srgbClr val="FF66CC"/>
                </a:solidFill>
              </a:rPr>
              <a:t>slabé vazby -  politika  výzkumu </a:t>
            </a:r>
            <a:r>
              <a:rPr lang="cs-CZ" sz="1400" dirty="0">
                <a:solidFill>
                  <a:srgbClr val="FF66CC"/>
                </a:solidFill>
              </a:rPr>
              <a:t>a </a:t>
            </a:r>
            <a:r>
              <a:rPr lang="cs-CZ" sz="1400" dirty="0" smtClean="0">
                <a:solidFill>
                  <a:srgbClr val="FF66CC"/>
                </a:solidFill>
              </a:rPr>
              <a:t>vývoje, hospodářská </a:t>
            </a:r>
            <a:r>
              <a:rPr lang="cs-CZ" sz="1400" dirty="0">
                <a:solidFill>
                  <a:srgbClr val="FF66CC"/>
                </a:solidFill>
              </a:rPr>
              <a:t>a měnové politiky, vývozní </a:t>
            </a:r>
            <a:r>
              <a:rPr lang="cs-CZ" sz="1400" dirty="0" smtClean="0">
                <a:solidFill>
                  <a:srgbClr val="FF66CC"/>
                </a:solidFill>
              </a:rPr>
              <a:t>politika,   průmyslová politika...</a:t>
            </a:r>
            <a:endParaRPr lang="cs-CZ" sz="1400" dirty="0">
              <a:solidFill>
                <a:srgbClr val="FF9933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cs-CZ" sz="1600" dirty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sz="1600" dirty="0">
                <a:solidFill>
                  <a:srgbClr val="FFFF00"/>
                </a:solidFill>
              </a:rPr>
              <a:t>	</a:t>
            </a:r>
            <a:r>
              <a:rPr lang="cs-CZ" dirty="0">
                <a:solidFill>
                  <a:srgbClr val="00B0F0"/>
                </a:solidFill>
              </a:rPr>
              <a:t>	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/>
          </p:cNvSpPr>
          <p:nvPr/>
        </p:nvSpPr>
        <p:spPr>
          <a:xfrm>
            <a:off x="368301" y="692693"/>
            <a:ext cx="8460000" cy="594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1400" dirty="0" smtClean="0">
                <a:solidFill>
                  <a:srgbClr val="FF66CC"/>
                </a:solidFill>
              </a:rPr>
              <a:t>Pro konkrétní aplikaci TIA v zemích EU je charakteristická metodická procedura sestávající ze čtyř základních kroků: </a:t>
            </a:r>
          </a:p>
          <a:p>
            <a:pPr marL="34290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FF66CC"/>
                </a:solidFill>
              </a:rPr>
              <a:t>screening –. </a:t>
            </a:r>
            <a:r>
              <a:rPr lang="cs-CZ" sz="1400" dirty="0">
                <a:solidFill>
                  <a:srgbClr val="FF66CC"/>
                </a:solidFill>
              </a:rPr>
              <a:t>posouzení zda je </a:t>
            </a:r>
            <a:r>
              <a:rPr lang="cs-CZ" sz="1400" dirty="0" smtClean="0">
                <a:solidFill>
                  <a:srgbClr val="FF66CC"/>
                </a:solidFill>
              </a:rPr>
              <a:t>v daném </a:t>
            </a:r>
            <a:r>
              <a:rPr lang="cs-CZ" sz="1400" dirty="0">
                <a:solidFill>
                  <a:srgbClr val="FF66CC"/>
                </a:solidFill>
              </a:rPr>
              <a:t>případě metodu TIA účelné </a:t>
            </a:r>
            <a:r>
              <a:rPr lang="cs-CZ" sz="1400" dirty="0" smtClean="0">
                <a:solidFill>
                  <a:srgbClr val="FF66CC"/>
                </a:solidFill>
              </a:rPr>
              <a:t>aplikovat,</a:t>
            </a:r>
            <a:endParaRPr lang="cs-CZ" sz="1400" dirty="0">
              <a:solidFill>
                <a:srgbClr val="FF66CC"/>
              </a:solidFill>
            </a:endParaRPr>
          </a:p>
          <a:p>
            <a:pPr marL="34290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FF66CC"/>
                </a:solidFill>
              </a:rPr>
              <a:t>scoping </a:t>
            </a:r>
            <a:r>
              <a:rPr lang="cs-CZ" sz="1400" dirty="0">
                <a:solidFill>
                  <a:srgbClr val="FF66CC"/>
                </a:solidFill>
              </a:rPr>
              <a:t>– </a:t>
            </a:r>
            <a:r>
              <a:rPr lang="cs-CZ" sz="1400" dirty="0" smtClean="0">
                <a:solidFill>
                  <a:srgbClr val="FF66CC"/>
                </a:solidFill>
              </a:rPr>
              <a:t>určení rozsahu intervence/projektu determinující hierarchickou úroveň aplikace TIA (uvedené dva kroky musí respektovat příslušné národní regulační rámce),</a:t>
            </a:r>
          </a:p>
          <a:p>
            <a:pPr marL="34290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cs-CZ" sz="1400" dirty="0" smtClean="0">
                <a:solidFill>
                  <a:srgbClr val="FF66CC"/>
                </a:solidFill>
              </a:rPr>
              <a:t>analyzing – </a:t>
            </a:r>
            <a:r>
              <a:rPr lang="cs-CZ" sz="1400" dirty="0">
                <a:solidFill>
                  <a:srgbClr val="FF66CC"/>
                </a:solidFill>
              </a:rPr>
              <a:t>analýza </a:t>
            </a:r>
            <a:r>
              <a:rPr lang="cs-CZ" sz="1400" dirty="0" smtClean="0">
                <a:solidFill>
                  <a:srgbClr val="FF66CC"/>
                </a:solidFill>
              </a:rPr>
              <a:t>potenciálních možností  aplikace kvantitativních a kvalitativních  přístupů,  </a:t>
            </a:r>
            <a:endParaRPr lang="cs-CZ" sz="1400" dirty="0">
              <a:solidFill>
                <a:srgbClr val="FF66CC"/>
              </a:solidFill>
            </a:endParaRPr>
          </a:p>
          <a:p>
            <a:pPr marL="342900" indent="-342900" algn="just">
              <a:lnSpc>
                <a:spcPct val="114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1400" dirty="0" smtClean="0">
                <a:solidFill>
                  <a:srgbClr val="FF66CC"/>
                </a:solidFill>
              </a:rPr>
              <a:t>assessing – vlastní posouzení intervencí/projektů vztahující se k dotčenému území na základě multikriteriální analýzy (s případným zohledněním názorů hlavních stakeholderů).</a:t>
            </a:r>
            <a:endParaRPr lang="cs-CZ" sz="1400" dirty="0">
              <a:solidFill>
                <a:srgbClr val="FF66CC"/>
              </a:solidFill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1400" dirty="0" smtClean="0">
                <a:solidFill>
                  <a:srgbClr val="FF66CC"/>
                </a:solidFill>
              </a:rPr>
              <a:t>TIA klade důraz na </a:t>
            </a:r>
            <a:r>
              <a:rPr lang="cs-CZ" sz="1400" dirty="0" smtClean="0">
                <a:solidFill>
                  <a:srgbClr val="FF66CC"/>
                </a:solidFill>
              </a:rPr>
              <a:t>využití </a:t>
            </a:r>
            <a:r>
              <a:rPr lang="cs-CZ" sz="1400" dirty="0" smtClean="0">
                <a:solidFill>
                  <a:srgbClr val="FF66CC"/>
                </a:solidFill>
              </a:rPr>
              <a:t>jednoduchých metod v zájmu co nejsnazší aplikace veřejnými správními institucemi (nejčastěji jde o regionální a lokální instituce zodpovědné za územní plánování působící v interakci s centrálními institucemi). Tento přístup koresponduje s perspektivním charakterem hodnocení, pro které logicky nejsou k dispozici relevantní data – alternativní využití predikcí je pak spojeno s řadou nejistot, které nemůže odstranit ani využití sofistikovaných matematicko-statistických modelů. Významným problémem jsou rovněž obtíže s dosahováním potřebného konsensu mezi příslušnými aktéry, které výrazně narůstají s rostoucí složitostí a časovým horizontem intervencí resp. projektů. Na druhé straně je potřebné zmínit relativně snadnou replikovatelnost metody vytvářející potřebný prostor pro její flexibilní aplikaci s využitím bottom-up přístupu a rovněž pro účelné zohlednění institucionální a plánovací tradice jednotlivých členských zemí EU. Za největší praktický problém spojený se zaváděním resp. prováděním TIA  na národní úrovni je považována neochota centrálních institucí (odvíjející se od malých  zkušenosti v dané oblasti) a na regionální a lokální úrovni pak všeobecná skepse ohledně možností ovlivňovat rozhodnutí přijímaná centrálními institucemi,.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95542" y="620687"/>
            <a:ext cx="8460000" cy="5868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66CC"/>
                </a:solidFill>
              </a:rPr>
              <a:t>Zavádění </a:t>
            </a:r>
            <a:r>
              <a:rPr lang="cs-CZ" sz="2400" b="1" dirty="0">
                <a:solidFill>
                  <a:srgbClr val="FF66CC"/>
                </a:solidFill>
              </a:rPr>
              <a:t>TIA v </a:t>
            </a:r>
            <a:r>
              <a:rPr lang="cs-CZ" sz="2400" b="1" dirty="0" smtClean="0">
                <a:solidFill>
                  <a:srgbClr val="FF66CC"/>
                </a:solidFill>
              </a:rPr>
              <a:t>České republice</a:t>
            </a:r>
            <a:endParaRPr lang="cs-CZ" sz="2400" b="1" dirty="0">
              <a:solidFill>
                <a:srgbClr val="FF66CC"/>
              </a:solidFill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  <a:tabLst>
                <a:tab pos="179705" algn="l"/>
              </a:tabLst>
            </a:pP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V roce 2015 nechalo MMR zpracovat metodiku TIA (Hodnocení územních dopadů) zaměřenou na posuzování projektových záměrů v českém institucionálním rámci (Nosek, Urbanismus a územní rozvoj, 2017). Předpokládá se, že na 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základě 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tohoto hodnocení budou 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moci  veřejné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subjekty (především  města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, obce, kraje, ministerstva a jejich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organizace)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snáze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rozhodovat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zdali danou intervenci realizovat či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nikoliv. V tomto kontextu pak nejde pouze o deklarované cíle TIA,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ale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především o různorodé potenciální územní aplikace této metody umožňující rozhodovat který hodnocený projekt má 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větší  efekt/přínos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pro rozvoj území v případě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naplnění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stanoveného cíle. V tomto směru tedy vytváří předpoklady pro 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kvalifikovaný výběr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projektů/záměrů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či jejich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variant, které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představují nejefektivnější řešení nejen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z hlediska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nákladů a přínosů v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oblasti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kterou chce investor/realizátor řešit, ale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i z hlediska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nákladů a přínosů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v územích dotčených danou intervencí (která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mohou být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v jednotlivých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případech odlišná od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místa předpokládané realizace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.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Podle vypracovaných metodik (např. Berman Group, 2016) hodnocení obsahuje komentář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, jakým způsobem bylo posouzení provedeno, a jakým způsobem byly jednotlivé dopady posouzeny a rozčleněny do vybraných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kategorií (projekty </a:t>
            </a:r>
            <a:r>
              <a:rPr lang="cs-CZ" sz="1400" dirty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se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zásadním, středním a malým dopadem).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tabLst>
                <a:tab pos="179705" algn="l"/>
              </a:tabLst>
            </a:pP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Závěrem je možné konstatovat, že zavádění metody TIA v České republice 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bude mít </a:t>
            </a:r>
            <a:r>
              <a:rPr lang="cs-CZ" sz="1400" dirty="0" smtClean="0">
                <a:solidFill>
                  <a:srgbClr val="FF66CC"/>
                </a:solidFill>
                <a:latin typeface="+mj-lt"/>
                <a:ea typeface="Times New Roman"/>
                <a:cs typeface="RePublic Std"/>
              </a:rPr>
              <a:t>významný vliv nejen na zvýšení celkové efektivnosti intervencí, ale i na kvalitu podnikatelského a sociálního prostředí resp. kvalita života a rovněž na kvalitu institucionálního prostředí, která s předchozími komponentami často velmi úzce souvisí. Zároveň jde o významný nástroj podporující decentralizaci rozhodování ve veřejné  správě a tím i jeho žádoucí přiblížení občanům. </a:t>
            </a:r>
            <a:r>
              <a:rPr lang="cs-CZ" sz="1400" dirty="0">
                <a:solidFill>
                  <a:srgbClr val="FFFF00"/>
                </a:solidFill>
                <a:latin typeface="+mj-lt"/>
                <a:ea typeface="Times New Roman"/>
                <a:cs typeface="RePublic Std"/>
              </a:rPr>
              <a:t> 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		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cs-CZ" sz="1400" dirty="0">
                <a:solidFill>
                  <a:srgbClr val="FFFF00"/>
                </a:solidFill>
                <a:latin typeface="+mj-lt"/>
              </a:rPr>
              <a:t>		</a:t>
            </a: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.e</a:t>
            </a:r>
            <a:endParaRPr lang="cs-CZ" sz="14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57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ChangeAspect="1"/>
          </p:cNvSpPr>
          <p:nvPr/>
        </p:nvSpPr>
        <p:spPr>
          <a:xfrm>
            <a:off x="368308" y="620689"/>
            <a:ext cx="8460000" cy="5940000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1200"/>
              </a:spcAft>
            </a:pPr>
            <a:r>
              <a:rPr lang="cs-CZ" sz="2400" b="1" dirty="0" smtClean="0">
                <a:solidFill>
                  <a:srgbClr val="FF66CC"/>
                </a:solidFill>
              </a:rPr>
              <a:t>Systémové vazby TIA</a:t>
            </a:r>
            <a:endParaRPr lang="cs-CZ" sz="2000" b="1" dirty="0">
              <a:solidFill>
                <a:srgbClr val="FF66CC"/>
              </a:solidFill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1400" dirty="0" smtClean="0">
                <a:solidFill>
                  <a:srgbClr val="FF66CC"/>
                </a:solidFill>
              </a:rPr>
              <a:t>Systémové vazby TIA, kromě její metodologické návaznosti  na metodu EIA, se logicky vztahují k územnímu rozvoji a v tomto kontextu zohledňují relevantní plánovací procesy a realizaci příslušných záměrů včetně funkcí a aktivit územní správy a samosprávy. Při její aplikaci jde přednostně </a:t>
            </a:r>
            <a:r>
              <a:rPr lang="cs-CZ" sz="1400" dirty="0" smtClean="0">
                <a:solidFill>
                  <a:srgbClr val="FF66CC"/>
                </a:solidFill>
              </a:rPr>
              <a:t>o </a:t>
            </a:r>
            <a:r>
              <a:rPr lang="cs-CZ" sz="1400" dirty="0" smtClean="0">
                <a:solidFill>
                  <a:srgbClr val="FF66CC"/>
                </a:solidFill>
              </a:rPr>
              <a:t>regionální úroveň a příčinné souvislosti spojené s realizací dané intervence resp. projektu. K tomu je nezbytné podotknout, že TIA </a:t>
            </a:r>
            <a:r>
              <a:rPr lang="cs-CZ" sz="1400" dirty="0">
                <a:solidFill>
                  <a:srgbClr val="FF66CC"/>
                </a:solidFill>
              </a:rPr>
              <a:t>nenahrazuje nástroje jako je studie proveditelnosti a </a:t>
            </a:r>
            <a:r>
              <a:rPr lang="cs-CZ" sz="1400" dirty="0" smtClean="0">
                <a:solidFill>
                  <a:srgbClr val="FF66CC"/>
                </a:solidFill>
              </a:rPr>
              <a:t>neřeší tedy problém zda je projekt </a:t>
            </a:r>
            <a:r>
              <a:rPr lang="cs-CZ" sz="1400" dirty="0">
                <a:solidFill>
                  <a:srgbClr val="FF66CC"/>
                </a:solidFill>
              </a:rPr>
              <a:t>vhodné </a:t>
            </a:r>
            <a:r>
              <a:rPr lang="cs-CZ" sz="1400" dirty="0" smtClean="0">
                <a:solidFill>
                  <a:srgbClr val="FF66CC"/>
                </a:solidFill>
              </a:rPr>
              <a:t>realizovat z hlediska jeho finanční </a:t>
            </a:r>
            <a:r>
              <a:rPr lang="cs-CZ" sz="1400" dirty="0">
                <a:solidFill>
                  <a:srgbClr val="FF66CC"/>
                </a:solidFill>
              </a:rPr>
              <a:t>či ekonomické </a:t>
            </a:r>
            <a:r>
              <a:rPr lang="cs-CZ" sz="1400" dirty="0" smtClean="0">
                <a:solidFill>
                  <a:srgbClr val="FF66CC"/>
                </a:solidFill>
              </a:rPr>
              <a:t>návratnosti. Pochopitelně </a:t>
            </a:r>
            <a:r>
              <a:rPr lang="cs-CZ" sz="1400" dirty="0" smtClean="0">
                <a:solidFill>
                  <a:srgbClr val="FF66CC"/>
                </a:solidFill>
              </a:rPr>
              <a:t>také </a:t>
            </a:r>
            <a:r>
              <a:rPr lang="cs-CZ" sz="1400" dirty="0" smtClean="0">
                <a:solidFill>
                  <a:srgbClr val="FF66CC"/>
                </a:solidFill>
              </a:rPr>
              <a:t>nenahrazuje  ani zavedené správní postupy, jako je územní plánování či EIA..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1400" dirty="0" smtClean="0">
                <a:solidFill>
                  <a:srgbClr val="FF66CC"/>
                </a:solidFill>
              </a:rPr>
              <a:t>Popsané přístupy k aplikaci TIA jsou </a:t>
            </a:r>
            <a:r>
              <a:rPr lang="cs-CZ" sz="1400" dirty="0">
                <a:solidFill>
                  <a:srgbClr val="FF66CC"/>
                </a:solidFill>
              </a:rPr>
              <a:t>modifikovány, kombinovány a doplněny novými postupy do uceleného, široce využitelného metodického postupu pro hodnocení územních dopadů na projektové úrovni, případně za určitých </a:t>
            </a:r>
            <a:r>
              <a:rPr lang="cs-CZ" sz="1400" dirty="0" smtClean="0">
                <a:solidFill>
                  <a:srgbClr val="FF66CC"/>
                </a:solidFill>
              </a:rPr>
              <a:t>podmínek i na </a:t>
            </a:r>
            <a:r>
              <a:rPr lang="cs-CZ" sz="1400" dirty="0">
                <a:solidFill>
                  <a:srgbClr val="FF66CC"/>
                </a:solidFill>
              </a:rPr>
              <a:t>úrovni </a:t>
            </a:r>
            <a:r>
              <a:rPr lang="cs-CZ" sz="1400" dirty="0" smtClean="0">
                <a:solidFill>
                  <a:srgbClr val="FF66CC"/>
                </a:solidFill>
              </a:rPr>
              <a:t>programové. Vytvořená metodika </a:t>
            </a:r>
            <a:r>
              <a:rPr lang="cs-CZ" sz="1400" dirty="0">
                <a:solidFill>
                  <a:srgbClr val="FF66CC"/>
                </a:solidFill>
              </a:rPr>
              <a:t>je založena na komplexním geografickém  pohledu  na  území,  zohledňuje  hierarchický  charakter  území  a  sídelní  </a:t>
            </a:r>
            <a:r>
              <a:rPr lang="cs-CZ" sz="1400" dirty="0" smtClean="0">
                <a:solidFill>
                  <a:srgbClr val="FF66CC"/>
                </a:solidFill>
              </a:rPr>
              <a:t>struktury i </a:t>
            </a:r>
            <a:r>
              <a:rPr lang="cs-CZ" sz="1400" dirty="0">
                <a:solidFill>
                  <a:srgbClr val="FF66CC"/>
                </a:solidFill>
              </a:rPr>
              <a:t>typologickou odlišnost jednotlivých </a:t>
            </a:r>
            <a:r>
              <a:rPr lang="cs-CZ" sz="1400" dirty="0" smtClean="0">
                <a:solidFill>
                  <a:srgbClr val="FF66CC"/>
                </a:solidFill>
              </a:rPr>
              <a:t>území. V průběhu zpracování počítá </a:t>
            </a:r>
            <a:r>
              <a:rPr lang="cs-CZ" sz="1400" dirty="0" smtClean="0">
                <a:solidFill>
                  <a:srgbClr val="FF66CC"/>
                </a:solidFill>
              </a:rPr>
              <a:t>s propojením </a:t>
            </a:r>
            <a:r>
              <a:rPr lang="cs-CZ" sz="1400" dirty="0" smtClean="0">
                <a:solidFill>
                  <a:srgbClr val="FF66CC"/>
                </a:solidFill>
              </a:rPr>
              <a:t>jednotlivých </a:t>
            </a:r>
            <a:r>
              <a:rPr lang="cs-CZ" sz="1400" dirty="0">
                <a:solidFill>
                  <a:srgbClr val="FF66CC"/>
                </a:solidFill>
              </a:rPr>
              <a:t>složek a prvků </a:t>
            </a:r>
            <a:r>
              <a:rPr lang="cs-CZ" sz="1400" dirty="0" smtClean="0">
                <a:solidFill>
                  <a:srgbClr val="FF66CC"/>
                </a:solidFill>
              </a:rPr>
              <a:t>v území</a:t>
            </a:r>
            <a:r>
              <a:rPr lang="cs-CZ" sz="1400" dirty="0">
                <a:solidFill>
                  <a:srgbClr val="FF66CC"/>
                </a:solidFill>
              </a:rPr>
              <a:t>, využívá geografických pravidelností </a:t>
            </a:r>
            <a:r>
              <a:rPr lang="cs-CZ" sz="1400" dirty="0" smtClean="0">
                <a:solidFill>
                  <a:srgbClr val="FF66CC"/>
                </a:solidFill>
              </a:rPr>
              <a:t> uspořádání </a:t>
            </a:r>
            <a:r>
              <a:rPr lang="cs-CZ" sz="1400" dirty="0">
                <a:solidFill>
                  <a:srgbClr val="FF66CC"/>
                </a:solidFill>
              </a:rPr>
              <a:t>území a současně bere </a:t>
            </a:r>
            <a:r>
              <a:rPr lang="cs-CZ" sz="1400" dirty="0" smtClean="0">
                <a:solidFill>
                  <a:srgbClr val="FF66CC"/>
                </a:solidFill>
              </a:rPr>
              <a:t>v úvahu jedinečnou </a:t>
            </a:r>
            <a:r>
              <a:rPr lang="cs-CZ" sz="1400" dirty="0">
                <a:solidFill>
                  <a:srgbClr val="FF66CC"/>
                </a:solidFill>
              </a:rPr>
              <a:t>povahu každé </a:t>
            </a:r>
            <a:r>
              <a:rPr lang="cs-CZ" sz="1400" dirty="0" smtClean="0">
                <a:solidFill>
                  <a:srgbClr val="FF66CC"/>
                </a:solidFill>
              </a:rPr>
              <a:t>intervence.. Na druhé straně </a:t>
            </a:r>
            <a:r>
              <a:rPr lang="cs-CZ" sz="1400" dirty="0" smtClean="0">
                <a:solidFill>
                  <a:srgbClr val="FF66CC"/>
                </a:solidFill>
              </a:rPr>
              <a:t>nehodnotí </a:t>
            </a:r>
            <a:r>
              <a:rPr lang="cs-CZ" sz="1400" dirty="0">
                <a:solidFill>
                  <a:srgbClr val="FF66CC"/>
                </a:solidFill>
              </a:rPr>
              <a:t>zdali projekt  je  či  není  možné  realizovat  podle  </a:t>
            </a:r>
            <a:r>
              <a:rPr lang="cs-CZ" sz="1400" dirty="0" smtClean="0">
                <a:solidFill>
                  <a:srgbClr val="FF66CC"/>
                </a:solidFill>
              </a:rPr>
              <a:t>stávajících platných  </a:t>
            </a:r>
            <a:r>
              <a:rPr lang="cs-CZ" sz="1400" dirty="0">
                <a:solidFill>
                  <a:srgbClr val="FF66CC"/>
                </a:solidFill>
              </a:rPr>
              <a:t>norem  (soulad  </a:t>
            </a:r>
            <a:r>
              <a:rPr lang="cs-CZ" sz="1400" dirty="0" smtClean="0">
                <a:solidFill>
                  <a:srgbClr val="FF66CC"/>
                </a:solidFill>
              </a:rPr>
              <a:t>s územně  </a:t>
            </a:r>
            <a:r>
              <a:rPr lang="cs-CZ" sz="1400" dirty="0">
                <a:solidFill>
                  <a:srgbClr val="FF66CC"/>
                </a:solidFill>
              </a:rPr>
              <a:t>plánovací dokumentací,  legislativa  </a:t>
            </a:r>
            <a:r>
              <a:rPr lang="cs-CZ" sz="1400" dirty="0" smtClean="0">
                <a:solidFill>
                  <a:srgbClr val="FF66CC"/>
                </a:solidFill>
              </a:rPr>
              <a:t>v oblasti  </a:t>
            </a:r>
            <a:r>
              <a:rPr lang="cs-CZ" sz="1400" dirty="0">
                <a:solidFill>
                  <a:srgbClr val="FF66CC"/>
                </a:solidFill>
              </a:rPr>
              <a:t>ochrany  životního  prostředí  apod.)  a </a:t>
            </a:r>
            <a:r>
              <a:rPr lang="cs-CZ" sz="1400" dirty="0" smtClean="0">
                <a:solidFill>
                  <a:srgbClr val="FF66CC"/>
                </a:solidFill>
              </a:rPr>
              <a:t>nenahrazuje tedy jiné již zavedené procesy </a:t>
            </a:r>
            <a:r>
              <a:rPr lang="cs-CZ" sz="1400" dirty="0">
                <a:solidFill>
                  <a:srgbClr val="FF66CC"/>
                </a:solidFill>
              </a:rPr>
              <a:t>posuzování a povolování  projektů jako je SEA či EIA, ani posuzování projektu </a:t>
            </a:r>
            <a:r>
              <a:rPr lang="cs-CZ" sz="1400" dirty="0" smtClean="0">
                <a:solidFill>
                  <a:srgbClr val="FF66CC"/>
                </a:solidFill>
              </a:rPr>
              <a:t>v kontextu ÚPD. Za zcela zásadní </a:t>
            </a:r>
            <a:r>
              <a:rPr lang="cs-CZ" sz="1400" smtClean="0">
                <a:solidFill>
                  <a:srgbClr val="FF66CC"/>
                </a:solidFill>
              </a:rPr>
              <a:t>otázku </a:t>
            </a:r>
            <a:r>
              <a:rPr lang="cs-CZ" sz="1400" smtClean="0">
                <a:solidFill>
                  <a:srgbClr val="FF66CC"/>
                </a:solidFill>
              </a:rPr>
              <a:t>pak považováno </a:t>
            </a:r>
            <a:r>
              <a:rPr lang="cs-CZ" sz="1400" dirty="0" smtClean="0">
                <a:solidFill>
                  <a:srgbClr val="FF66CC"/>
                </a:solidFill>
              </a:rPr>
              <a:t>posouzení dopadů na hlavní cílové skupiny stakeholderů. Zde </a:t>
            </a:r>
            <a:r>
              <a:rPr lang="cs-CZ" sz="1400" dirty="0">
                <a:solidFill>
                  <a:srgbClr val="FF66CC"/>
                </a:solidFill>
              </a:rPr>
              <a:t>je přitom důležité nejenom </a:t>
            </a:r>
            <a:r>
              <a:rPr lang="cs-CZ" sz="1400" dirty="0" smtClean="0">
                <a:solidFill>
                  <a:srgbClr val="FF66CC"/>
                </a:solidFill>
              </a:rPr>
              <a:t>to </a:t>
            </a:r>
            <a:r>
              <a:rPr lang="cs-CZ" sz="1400" dirty="0">
                <a:solidFill>
                  <a:srgbClr val="FF66CC"/>
                </a:solidFill>
              </a:rPr>
              <a:t>o jakou skupinu se </a:t>
            </a:r>
            <a:r>
              <a:rPr lang="cs-CZ" sz="1400" dirty="0" smtClean="0">
                <a:solidFill>
                  <a:srgbClr val="FF66CC"/>
                </a:solidFill>
              </a:rPr>
              <a:t>jedná</a:t>
            </a:r>
            <a:r>
              <a:rPr lang="cs-CZ" sz="1400" dirty="0">
                <a:solidFill>
                  <a:srgbClr val="FF66CC"/>
                </a:solidFill>
              </a:rPr>
              <a:t>, </a:t>
            </a:r>
            <a:r>
              <a:rPr lang="cs-CZ" sz="1400" dirty="0" smtClean="0">
                <a:solidFill>
                  <a:srgbClr val="FF66CC"/>
                </a:solidFill>
              </a:rPr>
              <a:t>ale i zda </a:t>
            </a:r>
            <a:r>
              <a:rPr lang="cs-CZ" sz="1400" dirty="0">
                <a:solidFill>
                  <a:srgbClr val="FF66CC"/>
                </a:solidFill>
              </a:rPr>
              <a:t>bude mít projekt stejný  vliv  na </a:t>
            </a:r>
            <a:r>
              <a:rPr lang="cs-CZ" sz="1400" dirty="0" smtClean="0">
                <a:solidFill>
                  <a:srgbClr val="FF66CC"/>
                </a:solidFill>
              </a:rPr>
              <a:t>všechny cílové skupiny, </a:t>
            </a:r>
            <a:r>
              <a:rPr lang="cs-CZ" sz="1400" dirty="0">
                <a:solidFill>
                  <a:srgbClr val="FF66CC"/>
                </a:solidFill>
              </a:rPr>
              <a:t>nebo </a:t>
            </a:r>
            <a:r>
              <a:rPr lang="cs-CZ" sz="1400" dirty="0" smtClean="0">
                <a:solidFill>
                  <a:srgbClr val="FF66CC"/>
                </a:solidFill>
              </a:rPr>
              <a:t>zda bude </a:t>
            </a:r>
            <a:r>
              <a:rPr lang="cs-CZ" sz="1400" dirty="0">
                <a:solidFill>
                  <a:srgbClr val="FF66CC"/>
                </a:solidFill>
              </a:rPr>
              <a:t>na </a:t>
            </a:r>
            <a:r>
              <a:rPr lang="cs-CZ" sz="1400" dirty="0" smtClean="0">
                <a:solidFill>
                  <a:srgbClr val="FF66CC"/>
                </a:solidFill>
              </a:rPr>
              <a:t>některé skupiny </a:t>
            </a:r>
            <a:r>
              <a:rPr lang="cs-CZ" sz="1400" dirty="0">
                <a:solidFill>
                  <a:srgbClr val="FF66CC"/>
                </a:solidFill>
              </a:rPr>
              <a:t>působit </a:t>
            </a:r>
            <a:r>
              <a:rPr lang="cs-CZ" sz="1400" dirty="0" smtClean="0">
                <a:solidFill>
                  <a:srgbClr val="FF66CC"/>
                </a:solidFill>
              </a:rPr>
              <a:t>odlišně.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1400" dirty="0" smtClean="0">
                <a:solidFill>
                  <a:srgbClr val="FF66CC"/>
                </a:solidFill>
              </a:rPr>
              <a:t> 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			</a:t>
            </a:r>
            <a:endParaRPr lang="cs-CZ" sz="1600" dirty="0" smtClean="0">
              <a:solidFill>
                <a:srgbClr val="FFFF0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cs-CZ" sz="1600" dirty="0" smtClean="0">
                <a:solidFill>
                  <a:srgbClr val="FFFF00"/>
                </a:solidFill>
              </a:rPr>
              <a:t> </a:t>
            </a:r>
            <a:r>
              <a:rPr lang="cs-CZ" sz="1600" dirty="0">
                <a:solidFill>
                  <a:srgbClr val="FFFF00"/>
                </a:solidFill>
              </a:rPr>
              <a:t>				</a:t>
            </a:r>
            <a:r>
              <a:rPr lang="cs-CZ" sz="1600" dirty="0" smtClean="0">
                <a:solidFill>
                  <a:srgbClr val="FFFF00"/>
                </a:solidFill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cs-CZ" sz="1600" dirty="0">
                <a:solidFill>
                  <a:srgbClr val="FFFF00"/>
                </a:solidFill>
              </a:rPr>
              <a:t>	</a:t>
            </a: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sz="1400" b="1" dirty="0" smtClean="0">
                <a:solidFill>
                  <a:srgbClr val="00B0F0"/>
                </a:solidFill>
              </a:rPr>
              <a:t>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1852</TotalTime>
  <Words>1405</Words>
  <Application>Microsoft Office PowerPoint</Application>
  <PresentationFormat>Předvádění na obrazovce (4:3)</PresentationFormat>
  <Paragraphs>50</Paragraphs>
  <Slides>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Přehlednost</vt:lpstr>
      <vt:lpstr> HodnocenÍ územních dopadů (territorial impact assessment)  Prof. RNDr. Milan Viturka, CSc.: Regionální ekonomie a politika II.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</cp:lastModifiedBy>
  <cp:revision>344</cp:revision>
  <cp:lastPrinted>2020-03-30T08:07:37Z</cp:lastPrinted>
  <dcterms:created xsi:type="dcterms:W3CDTF">2016-03-03T14:15:08Z</dcterms:created>
  <dcterms:modified xsi:type="dcterms:W3CDTF">2020-04-13T16:50:59Z</dcterms:modified>
</cp:coreProperties>
</file>