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256" r:id="rId2"/>
    <p:sldId id="281" r:id="rId3"/>
    <p:sldId id="257" r:id="rId4"/>
    <p:sldId id="276" r:id="rId5"/>
    <p:sldId id="277" r:id="rId6"/>
    <p:sldId id="274" r:id="rId7"/>
    <p:sldId id="260" r:id="rId8"/>
    <p:sldId id="261" r:id="rId9"/>
    <p:sldId id="275" r:id="rId10"/>
    <p:sldId id="280" r:id="rId11"/>
    <p:sldId id="278" r:id="rId12"/>
    <p:sldId id="265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4" autoAdjust="0"/>
    <p:restoredTop sz="86386" autoAdjust="0"/>
  </p:normalViewPr>
  <p:slideViewPr>
    <p:cSldViewPr snapToGrid="0">
      <p:cViewPr varScale="1">
        <p:scale>
          <a:sx n="94" d="100"/>
          <a:sy n="94" d="100"/>
        </p:scale>
        <p:origin x="11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1C937-3EC0-4825-A448-5E895F8432C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4BE22-3AA0-4433-8A66-15D2075402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68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Nudges</a:t>
            </a:r>
            <a:r>
              <a:rPr lang="cs-CZ" dirty="0" smtClean="0"/>
              <a:t>= pobídky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BE22-3AA0-4433-8A66-15D2075402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43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G.Peters</a:t>
            </a:r>
            <a:r>
              <a:rPr lang="cs-CZ" baseline="0" dirty="0" smtClean="0"/>
              <a:t> – s.109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BE22-3AA0-4433-8A66-15D2075402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94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BE22-3AA0-4433-8A66-15D2075402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673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BE22-3AA0-4433-8A66-15D2075402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57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46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27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24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38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61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2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31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39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06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38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37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FA3C9-EA7B-4005-926B-2668A0D2658C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60C6F-5DE3-4DEA-96AE-651F6C8FC1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91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P5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ástroje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veřejných politik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ANVP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1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2"/>
    </mc:Choice>
    <mc:Fallback>
      <p:transition spd="slow" advTm="1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problem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Čím větší bude regulace, kontrola a sankce … tím méně peněz zůstane na samotnou </a:t>
            </a:r>
            <a:r>
              <a:rPr lang="cs-CZ" sz="3200" dirty="0" err="1" smtClean="0"/>
              <a:t>policy</a:t>
            </a:r>
            <a:endParaRPr lang="cs-CZ" sz="3200" dirty="0" smtClean="0"/>
          </a:p>
          <a:p>
            <a:endParaRPr lang="cs-CZ" sz="3200" dirty="0"/>
          </a:p>
          <a:p>
            <a:r>
              <a:rPr lang="cs-CZ" sz="3200" dirty="0" smtClean="0"/>
              <a:t>Volba nástrojů má důsledky – třeba etické nebo ekonomické</a:t>
            </a:r>
          </a:p>
          <a:p>
            <a:pPr lvl="1"/>
            <a:r>
              <a:rPr lang="cs-CZ" sz="2800" dirty="0" smtClean="0"/>
              <a:t>Viz HN – Tůma, Hampl + reakce na ně</a:t>
            </a:r>
            <a:endParaRPr lang="cs-CZ" sz="28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497"/>
    </mc:Choice>
    <mc:Fallback>
      <p:transition spd="slow" advTm="180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ÚKOL </a:t>
            </a:r>
            <a:r>
              <a:rPr lang="cs-CZ" dirty="0" smtClean="0"/>
              <a:t>– aplikační - část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85520"/>
            <a:ext cx="10515600" cy="517144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arenR"/>
            </a:pPr>
            <a:r>
              <a:rPr lang="cs-CZ" dirty="0" smtClean="0"/>
              <a:t>Identifikujte </a:t>
            </a:r>
            <a:r>
              <a:rPr lang="cs-CZ" dirty="0" smtClean="0"/>
              <a:t>soubor </a:t>
            </a:r>
            <a:r>
              <a:rPr lang="cs-CZ" dirty="0" smtClean="0"/>
              <a:t>nástrojů (min. 4) </a:t>
            </a:r>
            <a:r>
              <a:rPr lang="cs-CZ" dirty="0" smtClean="0"/>
              <a:t>vhodných k: (pohled vlády</a:t>
            </a:r>
            <a:r>
              <a:rPr lang="cs-CZ" dirty="0" smtClean="0"/>
              <a:t>)</a:t>
            </a:r>
          </a:p>
          <a:p>
            <a:pPr marL="457200" lvl="1" indent="0">
              <a:buNone/>
            </a:pPr>
            <a:r>
              <a:rPr lang="cs-CZ" i="1" dirty="0" smtClean="0">
                <a:solidFill>
                  <a:srgbClr val="0070C0"/>
                </a:solidFill>
              </a:rPr>
              <a:t>Vyberte si jeden z těchto problémů</a:t>
            </a:r>
            <a:r>
              <a:rPr lang="cs-CZ" dirty="0" smtClean="0"/>
              <a:t>	</a:t>
            </a:r>
            <a:endParaRPr lang="cs-CZ" dirty="0" smtClean="0"/>
          </a:p>
          <a:p>
            <a:pPr lvl="1"/>
            <a:r>
              <a:rPr lang="cs-CZ" dirty="0" smtClean="0"/>
              <a:t>Podpora </a:t>
            </a:r>
            <a:r>
              <a:rPr lang="cs-CZ" dirty="0" smtClean="0"/>
              <a:t>sportu dětí ve věku do </a:t>
            </a:r>
            <a:r>
              <a:rPr lang="cs-CZ" dirty="0" smtClean="0"/>
              <a:t>15let – cíl: zvýšit počet sportujících dětí o 15</a:t>
            </a:r>
            <a:r>
              <a:rPr lang="en-GB" dirty="0" smtClean="0"/>
              <a:t>%</a:t>
            </a:r>
            <a:r>
              <a:rPr lang="cs-CZ" dirty="0" smtClean="0"/>
              <a:t> během 2 let (sportující člen sportovního klubu)</a:t>
            </a:r>
            <a:endParaRPr lang="cs-CZ" dirty="0" smtClean="0"/>
          </a:p>
          <a:p>
            <a:pPr lvl="1"/>
            <a:r>
              <a:rPr lang="cs-CZ" dirty="0" smtClean="0"/>
              <a:t>Upozornit mládež na rizika kouření e-cigaret – cíl: snížit počet konzumentů e-cigarety ve věku 12-18let o 10% do 2 let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2) Roztřiďte nástroje v typologii </a:t>
            </a:r>
            <a:r>
              <a:rPr lang="cs-CZ" dirty="0" err="1" smtClean="0"/>
              <a:t>Howlett</a:t>
            </a:r>
            <a:r>
              <a:rPr lang="cs-CZ" dirty="0" smtClean="0"/>
              <a:t>, </a:t>
            </a:r>
            <a:r>
              <a:rPr lang="cs-CZ" dirty="0" err="1" smtClean="0"/>
              <a:t>Ramesh</a:t>
            </a:r>
            <a:r>
              <a:rPr lang="cs-CZ" dirty="0" smtClean="0"/>
              <a:t> – substantivní x procedurální (setřiďte dle stupně regulace)</a:t>
            </a:r>
          </a:p>
          <a:p>
            <a:pPr marL="0" indent="0">
              <a:buNone/>
            </a:pPr>
            <a:r>
              <a:rPr lang="cs-CZ" dirty="0" smtClean="0"/>
              <a:t>3) Diskutujte, kritéria výběru vhodného nástroje</a:t>
            </a:r>
          </a:p>
          <a:p>
            <a:pPr marL="0" indent="0">
              <a:buNone/>
            </a:pPr>
            <a:r>
              <a:rPr lang="cs-CZ" dirty="0" smtClean="0"/>
              <a:t>4) Zvažte jaké další informace potřebujete k tomu, aby vaše volba nástroje byla co nejvhodnější z pohledu stanoveného cíle</a:t>
            </a:r>
          </a:p>
          <a:p>
            <a:pPr marL="0" indent="0">
              <a:buNone/>
            </a:pPr>
            <a:r>
              <a:rPr lang="cs-CZ" dirty="0" smtClean="0"/>
              <a:t>5) Identifikujte hlavní aktéry dané politiky a zvažte, jaké nástroje by preferovali dotčení </a:t>
            </a:r>
            <a:r>
              <a:rPr lang="cs-CZ" dirty="0" smtClean="0"/>
              <a:t>aktéři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solidFill>
                  <a:srgbClr val="0070C0"/>
                </a:solidFill>
              </a:rPr>
              <a:t>Lze splnit individuálně nebo ve dvojících. Řešení v </a:t>
            </a:r>
            <a:r>
              <a:rPr lang="cs-CZ" dirty="0" err="1" smtClean="0">
                <a:solidFill>
                  <a:srgbClr val="0070C0"/>
                </a:solidFill>
              </a:rPr>
              <a:t>ppt</a:t>
            </a:r>
            <a:r>
              <a:rPr lang="cs-CZ" dirty="0" smtClean="0">
                <a:solidFill>
                  <a:srgbClr val="0070C0"/>
                </a:solidFill>
              </a:rPr>
              <a:t>, nebo </a:t>
            </a:r>
            <a:r>
              <a:rPr lang="cs-CZ" dirty="0" err="1" smtClean="0">
                <a:solidFill>
                  <a:srgbClr val="0070C0"/>
                </a:solidFill>
              </a:rPr>
              <a:t>wordu</a:t>
            </a:r>
            <a:r>
              <a:rPr lang="cs-CZ" dirty="0" smtClean="0">
                <a:solidFill>
                  <a:srgbClr val="0070C0"/>
                </a:solidFill>
              </a:rPr>
              <a:t> (mailem do 5.4). Odměna 5 bodů do hodnocení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70C0"/>
                </a:solidFill>
              </a:rPr>
              <a:t>Na řešení dostanete stručný feedback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7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92"/>
    </mc:Choice>
    <mc:Fallback>
      <p:transition spd="slow" advTm="211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Učebnice: Veřejná politika (OPVK) - Potůček M., Pavlík M. a kol.</a:t>
            </a:r>
          </a:p>
          <a:p>
            <a:pPr lvl="1"/>
            <a:r>
              <a:rPr lang="cs-CZ" dirty="0" smtClean="0"/>
              <a:t>Kapitola 2</a:t>
            </a:r>
          </a:p>
          <a:p>
            <a:r>
              <a:rPr lang="cs-CZ" dirty="0" err="1" smtClean="0"/>
              <a:t>Workbook</a:t>
            </a:r>
            <a:r>
              <a:rPr lang="cs-CZ" dirty="0" smtClean="0"/>
              <a:t> Veřejná politika (OPVK) – Pavlík a kol.</a:t>
            </a:r>
          </a:p>
          <a:p>
            <a:pPr lvl="1"/>
            <a:r>
              <a:rPr lang="cs-CZ" dirty="0"/>
              <a:t>Modul 2, kapitola </a:t>
            </a:r>
            <a:r>
              <a:rPr lang="cs-CZ" dirty="0" smtClean="0"/>
              <a:t>1</a:t>
            </a:r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52"/>
    </mc:Choice>
    <mc:Fallback>
      <p:transition spd="slow" advTm="60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Jednoduchá myšlenka… k jednomu cíli může vést více cest</a:t>
            </a:r>
          </a:p>
          <a:p>
            <a:r>
              <a:rPr lang="cs-CZ" dirty="0" smtClean="0"/>
              <a:t>=</a:t>
            </a:r>
            <a:r>
              <a:rPr lang="en-GB" dirty="0" smtClean="0"/>
              <a:t>&gt;</a:t>
            </a:r>
            <a:r>
              <a:rPr lang="cs-CZ" dirty="0" smtClean="0"/>
              <a:t> cíl politiky lze uskutečnit řadou různých nástrojů</a:t>
            </a:r>
          </a:p>
          <a:p>
            <a:r>
              <a:rPr lang="cs-CZ" dirty="0" smtClean="0"/>
              <a:t>Volba nástroje nemusí být:</a:t>
            </a:r>
          </a:p>
          <a:p>
            <a:pPr lvl="1"/>
            <a:r>
              <a:rPr lang="cs-CZ" dirty="0" smtClean="0"/>
              <a:t>Triviální</a:t>
            </a:r>
          </a:p>
          <a:p>
            <a:pPr lvl="1"/>
            <a:r>
              <a:rPr lang="cs-CZ" dirty="0" smtClean="0"/>
              <a:t>Nezpochybnitelná</a:t>
            </a:r>
          </a:p>
          <a:p>
            <a:pPr lvl="1"/>
            <a:r>
              <a:rPr lang="cs-CZ" dirty="0"/>
              <a:t>R</a:t>
            </a:r>
            <a:r>
              <a:rPr lang="cs-CZ" dirty="0" smtClean="0"/>
              <a:t>acionální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1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19"/>
    </mc:Choice>
    <mc:Fallback>
      <p:transition spd="slow" advTm="22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Nástroje politiky - </a:t>
            </a:r>
            <a:r>
              <a:rPr lang="cs-CZ" dirty="0" err="1" smtClean="0"/>
              <a:t>Policy</a:t>
            </a:r>
            <a:r>
              <a:rPr lang="cs-CZ" dirty="0" smtClean="0"/>
              <a:t> </a:t>
            </a:r>
            <a:r>
              <a:rPr lang="cs-CZ" dirty="0" err="1" smtClean="0"/>
              <a:t>instruments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G.Peters</a:t>
            </a:r>
            <a:r>
              <a:rPr lang="cs-CZ" dirty="0" smtClean="0"/>
              <a:t>: </a:t>
            </a:r>
            <a:r>
              <a:rPr lang="cs-CZ" dirty="0" err="1" smtClean="0"/>
              <a:t>Policy</a:t>
            </a:r>
            <a:r>
              <a:rPr lang="cs-CZ" dirty="0" smtClean="0"/>
              <a:t> </a:t>
            </a:r>
            <a:r>
              <a:rPr lang="cs-CZ" dirty="0" err="1" smtClean="0"/>
              <a:t>instruments</a:t>
            </a:r>
            <a:r>
              <a:rPr lang="cs-CZ" dirty="0" smtClean="0"/>
              <a:t> are not </a:t>
            </a:r>
            <a:r>
              <a:rPr lang="cs-CZ" dirty="0" err="1" smtClean="0"/>
              <a:t>simple</a:t>
            </a:r>
            <a:r>
              <a:rPr lang="cs-CZ" dirty="0" smtClean="0"/>
              <a:t>, </a:t>
            </a:r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err="1" smtClean="0"/>
              <a:t>mean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intervention</a:t>
            </a:r>
            <a:r>
              <a:rPr lang="cs-CZ" dirty="0" smtClean="0"/>
              <a:t>, but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political</a:t>
            </a:r>
            <a:r>
              <a:rPr lang="cs-CZ" dirty="0" smtClean="0"/>
              <a:t> </a:t>
            </a:r>
            <a:r>
              <a:rPr lang="cs-CZ" dirty="0" err="1" smtClean="0"/>
              <a:t>impacts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own</a:t>
            </a:r>
            <a:r>
              <a:rPr lang="cs-CZ" dirty="0" smtClean="0"/>
              <a:t>.</a:t>
            </a:r>
          </a:p>
          <a:p>
            <a:r>
              <a:rPr lang="cs-CZ" dirty="0" smtClean="0"/>
              <a:t>Výběr nástroje je funkcí řady faktorů, včetně politické dimenze </a:t>
            </a:r>
            <a:r>
              <a:rPr lang="cs-CZ" dirty="0" smtClean="0"/>
              <a:t>ovlivňující volbu nástroje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Existuje celá řada taxonomií nástrojů politiky (viz další 4 okna)</a:t>
            </a:r>
          </a:p>
          <a:p>
            <a:pPr lvl="1"/>
            <a:r>
              <a:rPr lang="cs-CZ" dirty="0" smtClean="0"/>
              <a:t>Klíčové: uvědomit si rozdíly</a:t>
            </a:r>
          </a:p>
          <a:p>
            <a:pPr lvl="1"/>
            <a:r>
              <a:rPr lang="cs-CZ" dirty="0" smtClean="0"/>
              <a:t>Uvědomit si jaké okolnosti je třeba vzít v úvahu při volbě nástroje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73"/>
    </mc:Choice>
    <mc:Fallback>
      <p:transition spd="slow" advTm="12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215396"/>
              </p:ext>
            </p:extLst>
          </p:nvPr>
        </p:nvGraphicFramePr>
        <p:xfrm>
          <a:off x="765312" y="809085"/>
          <a:ext cx="10257182" cy="2778737"/>
        </p:xfrm>
        <a:graphic>
          <a:graphicData uri="http://schemas.openxmlformats.org/drawingml/2006/table">
            <a:tbl>
              <a:tblPr/>
              <a:tblGrid>
                <a:gridCol w="1139068">
                  <a:extLst>
                    <a:ext uri="{9D8B030D-6E8A-4147-A177-3AD203B41FA5}">
                      <a16:colId xmlns:a16="http://schemas.microsoft.com/office/drawing/2014/main" val="1822479259"/>
                    </a:ext>
                  </a:extLst>
                </a:gridCol>
                <a:gridCol w="1305959">
                  <a:extLst>
                    <a:ext uri="{9D8B030D-6E8A-4147-A177-3AD203B41FA5}">
                      <a16:colId xmlns:a16="http://schemas.microsoft.com/office/drawing/2014/main" val="2184365393"/>
                    </a:ext>
                  </a:extLst>
                </a:gridCol>
                <a:gridCol w="745435">
                  <a:extLst>
                    <a:ext uri="{9D8B030D-6E8A-4147-A177-3AD203B41FA5}">
                      <a16:colId xmlns:a16="http://schemas.microsoft.com/office/drawing/2014/main" val="3503989244"/>
                    </a:ext>
                  </a:extLst>
                </a:gridCol>
                <a:gridCol w="1510748">
                  <a:extLst>
                    <a:ext uri="{9D8B030D-6E8A-4147-A177-3AD203B41FA5}">
                      <a16:colId xmlns:a16="http://schemas.microsoft.com/office/drawing/2014/main" val="3522332634"/>
                    </a:ext>
                  </a:extLst>
                </a:gridCol>
                <a:gridCol w="995244">
                  <a:extLst>
                    <a:ext uri="{9D8B030D-6E8A-4147-A177-3AD203B41FA5}">
                      <a16:colId xmlns:a16="http://schemas.microsoft.com/office/drawing/2014/main" val="4124895390"/>
                    </a:ext>
                  </a:extLst>
                </a:gridCol>
                <a:gridCol w="1140182">
                  <a:extLst>
                    <a:ext uri="{9D8B030D-6E8A-4147-A177-3AD203B41FA5}">
                      <a16:colId xmlns:a16="http://schemas.microsoft.com/office/drawing/2014/main" val="3893024003"/>
                    </a:ext>
                  </a:extLst>
                </a:gridCol>
                <a:gridCol w="1140182">
                  <a:extLst>
                    <a:ext uri="{9D8B030D-6E8A-4147-A177-3AD203B41FA5}">
                      <a16:colId xmlns:a16="http://schemas.microsoft.com/office/drawing/2014/main" val="2919273802"/>
                    </a:ext>
                  </a:extLst>
                </a:gridCol>
                <a:gridCol w="1140182">
                  <a:extLst>
                    <a:ext uri="{9D8B030D-6E8A-4147-A177-3AD203B41FA5}">
                      <a16:colId xmlns:a16="http://schemas.microsoft.com/office/drawing/2014/main" val="1360802462"/>
                    </a:ext>
                  </a:extLst>
                </a:gridCol>
                <a:gridCol w="1140182">
                  <a:extLst>
                    <a:ext uri="{9D8B030D-6E8A-4147-A177-3AD203B41FA5}">
                      <a16:colId xmlns:a16="http://schemas.microsoft.com/office/drawing/2014/main" val="2475766585"/>
                    </a:ext>
                  </a:extLst>
                </a:gridCol>
              </a:tblGrid>
              <a:tr h="1735049"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Rodina a komunita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Dobrovolné organizace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Trh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Informování a nabádání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Dotace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Daně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Regulace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Veřejné (státní) podniky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Přímé opatření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32089"/>
                  </a:ext>
                </a:extLst>
              </a:tr>
              <a:tr h="228300">
                <a:tc gridSpan="9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Dobrovolnost                               </a:t>
                      </a:r>
                      <a:r>
                        <a:rPr lang="cs-CZ" sz="1600" dirty="0" smtClean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Mix                                                             Povinnost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917978"/>
                  </a:ext>
                </a:extLst>
              </a:tr>
              <a:tr h="228300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princip</a:t>
                      </a:r>
                      <a:endParaRPr lang="cs-CZ" sz="1600" dirty="0"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825999"/>
                  </a:ext>
                </a:extLst>
              </a:tr>
              <a:tr h="228300">
                <a:tc gridSpan="9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Nízká                                           </a:t>
                      </a:r>
                      <a:r>
                        <a:rPr lang="cs-CZ" sz="1600" dirty="0" smtClean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</a:t>
                      </a: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Vysoká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596617"/>
                  </a:ext>
                </a:extLst>
              </a:tr>
              <a:tr h="228300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Míra státních aktivit ovlivňujících produkci a distribuci statků a služeb</a:t>
                      </a:r>
                      <a:endParaRPr lang="cs-CZ" sz="1600" dirty="0"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350401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3998" y="236690"/>
            <a:ext cx="5594032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Spektrum skutečných (</a:t>
            </a:r>
            <a:r>
              <a:rPr kumimoji="0" lang="cs-CZ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substantive</a:t>
            </a:r>
            <a:r>
              <a:rPr kumimoji="0" lang="cs-CZ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nástrojů politiky </a:t>
            </a:r>
            <a:endParaRPr kumimoji="0" lang="cs-CZ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zh-CN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Zdroj: </a:t>
            </a:r>
            <a:r>
              <a:rPr kumimoji="0" lang="cs-CZ" altLang="zh-CN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Howlett</a:t>
            </a:r>
            <a:r>
              <a:rPr kumimoji="0" lang="cs-CZ" altLang="zh-CN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cs-CZ" altLang="zh-CN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Ramesh</a:t>
            </a:r>
            <a:r>
              <a:rPr kumimoji="0" lang="cs-CZ" altLang="zh-CN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(2003: 195), přeloženo</a:t>
            </a:r>
            <a:endParaRPr kumimoji="0" lang="cs-CZ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70478"/>
              </p:ext>
            </p:extLst>
          </p:nvPr>
        </p:nvGraphicFramePr>
        <p:xfrm>
          <a:off x="1143914" y="4278399"/>
          <a:ext cx="9878581" cy="2239217"/>
        </p:xfrm>
        <a:graphic>
          <a:graphicData uri="http://schemas.openxmlformats.org/drawingml/2006/table">
            <a:tbl>
              <a:tblPr/>
              <a:tblGrid>
                <a:gridCol w="1975287">
                  <a:extLst>
                    <a:ext uri="{9D8B030D-6E8A-4147-A177-3AD203B41FA5}">
                      <a16:colId xmlns:a16="http://schemas.microsoft.com/office/drawing/2014/main" val="295537207"/>
                    </a:ext>
                  </a:extLst>
                </a:gridCol>
                <a:gridCol w="1975287">
                  <a:extLst>
                    <a:ext uri="{9D8B030D-6E8A-4147-A177-3AD203B41FA5}">
                      <a16:colId xmlns:a16="http://schemas.microsoft.com/office/drawing/2014/main" val="165364877"/>
                    </a:ext>
                  </a:extLst>
                </a:gridCol>
                <a:gridCol w="1975287">
                  <a:extLst>
                    <a:ext uri="{9D8B030D-6E8A-4147-A177-3AD203B41FA5}">
                      <a16:colId xmlns:a16="http://schemas.microsoft.com/office/drawing/2014/main" val="199853296"/>
                    </a:ext>
                  </a:extLst>
                </a:gridCol>
                <a:gridCol w="1976360">
                  <a:extLst>
                    <a:ext uri="{9D8B030D-6E8A-4147-A177-3AD203B41FA5}">
                      <a16:colId xmlns:a16="http://schemas.microsoft.com/office/drawing/2014/main" val="2978962954"/>
                    </a:ext>
                  </a:extLst>
                </a:gridCol>
                <a:gridCol w="1976360">
                  <a:extLst>
                    <a:ext uri="{9D8B030D-6E8A-4147-A177-3AD203B41FA5}">
                      <a16:colId xmlns:a16="http://schemas.microsoft.com/office/drawing/2014/main" val="2115139439"/>
                    </a:ext>
                  </a:extLst>
                </a:gridCol>
              </a:tblGrid>
              <a:tr h="1456451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Vytváření sítí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Řízení a distribuce informací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Výzkum a fungování zájmových skupin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Vytváření poradních komisí 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Institucionální reforma a vládní reorganizace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623489"/>
                  </a:ext>
                </a:extLst>
              </a:tr>
              <a:tr h="212044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Management                                     </a:t>
                      </a:r>
                      <a:r>
                        <a:rPr lang="cs-CZ" sz="1600" dirty="0" smtClean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Smíšené                                                       Restrukturalizační</a:t>
                      </a:r>
                      <a:endParaRPr lang="cs-CZ" sz="2000" dirty="0"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145510"/>
                  </a:ext>
                </a:extLst>
              </a:tr>
              <a:tr h="212044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Nízká                                                      </a:t>
                      </a:r>
                      <a:r>
                        <a:rPr lang="cs-CZ" sz="1600" dirty="0" smtClean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                                                                                     </a:t>
                      </a: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Vysoká</a:t>
                      </a:r>
                      <a:endParaRPr lang="cs-CZ" sz="2000" dirty="0"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950342"/>
                  </a:ext>
                </a:extLst>
              </a:tr>
              <a:tr h="21204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Palatino Linotype" panose="0204050205050503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Míra státní manipulace se subsystémy a strukturou</a:t>
                      </a:r>
                      <a:endParaRPr lang="cs-CZ" sz="2000" dirty="0"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66417"/>
                  </a:ext>
                </a:extLst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143914" y="3706004"/>
            <a:ext cx="4567276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Spektrum procedurálních nástrojů politiky</a:t>
            </a:r>
            <a:endParaRPr kumimoji="0" lang="cs-CZ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zh-CN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Zdroj: </a:t>
            </a:r>
            <a:r>
              <a:rPr kumimoji="0" lang="cs-CZ" altLang="zh-CN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Howlett</a:t>
            </a:r>
            <a:r>
              <a:rPr kumimoji="0" lang="cs-CZ" altLang="zh-CN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cs-CZ" altLang="zh-CN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Ramesh</a:t>
            </a:r>
            <a:r>
              <a:rPr kumimoji="0" lang="cs-CZ" altLang="zh-CN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(2003: 196) </a:t>
            </a:r>
            <a:endParaRPr kumimoji="0" lang="cs-CZ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106"/>
    </mc:Choice>
    <mc:Fallback>
      <p:transition spd="slow" advTm="19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Types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policy</a:t>
            </a:r>
            <a:r>
              <a:rPr lang="cs-CZ" dirty="0" smtClean="0"/>
              <a:t> </a:t>
            </a:r>
            <a:r>
              <a:rPr lang="cs-CZ" dirty="0" err="1" smtClean="0"/>
              <a:t>instruments</a:t>
            </a:r>
            <a:r>
              <a:rPr lang="cs-CZ" dirty="0" smtClean="0"/>
              <a:t> (</a:t>
            </a:r>
            <a:r>
              <a:rPr lang="cs-CZ" dirty="0" err="1" smtClean="0"/>
              <a:t>Peters</a:t>
            </a:r>
            <a:r>
              <a:rPr lang="cs-CZ" dirty="0" smtClean="0"/>
              <a:t>)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690688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43090694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076338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24280430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92118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Economic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Legal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Persuasive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Other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78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Grants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Regulation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Information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Monitoring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73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Subsidies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Contracts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„</a:t>
                      </a:r>
                      <a:r>
                        <a:rPr lang="cs-CZ" dirty="0" err="1" smtClean="0"/>
                        <a:t>Nudges</a:t>
                      </a:r>
                      <a:r>
                        <a:rPr lang="cs-CZ" dirty="0" smtClean="0"/>
                        <a:t>“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732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Taxes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65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Tax </a:t>
                      </a:r>
                      <a:r>
                        <a:rPr lang="cs-CZ" dirty="0" err="1" smtClean="0"/>
                        <a:t>expenditures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718052"/>
                  </a:ext>
                </a:extLst>
              </a:tr>
            </a:tbl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659296" y="38670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38200" y="3867012"/>
            <a:ext cx="10515600" cy="2295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 smtClean="0"/>
              <a:t>Každá kategorie nástroje v sobě nese varianty odlišné z hlediska míry donucení. </a:t>
            </a:r>
            <a:endParaRPr lang="cs-CZ" sz="28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7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21"/>
    </mc:Choice>
    <mc:Fallback>
      <p:transition spd="slow" advTm="13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833505"/>
              </p:ext>
            </p:extLst>
          </p:nvPr>
        </p:nvGraphicFramePr>
        <p:xfrm>
          <a:off x="1426154" y="1565095"/>
          <a:ext cx="8115412" cy="4279115"/>
        </p:xfrm>
        <a:graphic>
          <a:graphicData uri="http://schemas.openxmlformats.org/drawingml/2006/table">
            <a:tbl>
              <a:tblPr firstRow="1" firstCol="1" bandRow="1"/>
              <a:tblGrid>
                <a:gridCol w="2052722">
                  <a:extLst>
                    <a:ext uri="{9D8B030D-6E8A-4147-A177-3AD203B41FA5}">
                      <a16:colId xmlns:a16="http://schemas.microsoft.com/office/drawing/2014/main" val="106757767"/>
                    </a:ext>
                  </a:extLst>
                </a:gridCol>
                <a:gridCol w="2052722">
                  <a:extLst>
                    <a:ext uri="{9D8B030D-6E8A-4147-A177-3AD203B41FA5}">
                      <a16:colId xmlns:a16="http://schemas.microsoft.com/office/drawing/2014/main" val="1275885947"/>
                    </a:ext>
                  </a:extLst>
                </a:gridCol>
                <a:gridCol w="2052722">
                  <a:extLst>
                    <a:ext uri="{9D8B030D-6E8A-4147-A177-3AD203B41FA5}">
                      <a16:colId xmlns:a16="http://schemas.microsoft.com/office/drawing/2014/main" val="1057233460"/>
                    </a:ext>
                  </a:extLst>
                </a:gridCol>
                <a:gridCol w="1957246">
                  <a:extLst>
                    <a:ext uri="{9D8B030D-6E8A-4147-A177-3AD203B41FA5}">
                      <a16:colId xmlns:a16="http://schemas.microsoft.com/office/drawing/2014/main" val="2226660209"/>
                    </a:ext>
                  </a:extLst>
                </a:gridCol>
              </a:tblGrid>
              <a:tr h="570549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Informace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Použití veřejné moci, donucení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Finance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Organizace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015488"/>
                  </a:ext>
                </a:extLst>
              </a:tr>
              <a:tr h="1141097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Monitoring a zveřejňování informací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Přikazování a kontrola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Granty a půjčky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Přímé poskytování zboží a služeb, státní podniky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61026"/>
                  </a:ext>
                </a:extLst>
              </a:tr>
              <a:tr h="1141097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Poradenství a osvěta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Samospráva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Poplatky uživatelů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Využití aktivit rodin, komunit, dobrovolných organizací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111053"/>
                  </a:ext>
                </a:extLst>
              </a:tr>
              <a:tr h="855823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Propagace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Definování standardů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Zdanění a daňové výdaje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Využívání tržního prostředí, privatizace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053736"/>
                  </a:ext>
                </a:extLst>
              </a:tr>
              <a:tr h="570549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Vyšetřování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Poradní výbory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Nákupy zboží a služeb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Reformy veřejné správy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30034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31451" y="583224"/>
            <a:ext cx="93299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Nástroje veřejné politiky v členění podle Hooda (jednotlivé buňky uvádějí příklady)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Zdroj: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Howlett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Ramesh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2003, s. 92, částečně upraveno autorem (I. Malý) 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1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48"/>
    </mc:Choice>
    <mc:Fallback>
      <p:transition spd="slow" advTm="7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Výběr nástroje – výzkum mezi </a:t>
            </a:r>
            <a:r>
              <a:rPr lang="cs-CZ" dirty="0" err="1" smtClean="0"/>
              <a:t>policy</a:t>
            </a:r>
            <a:r>
              <a:rPr lang="cs-CZ" dirty="0"/>
              <a:t> </a:t>
            </a:r>
            <a:r>
              <a:rPr lang="cs-CZ" dirty="0" err="1" smtClean="0"/>
              <a:t>makers</a:t>
            </a:r>
            <a:r>
              <a:rPr lang="cs-CZ" dirty="0" smtClean="0"/>
              <a:t> (</a:t>
            </a:r>
            <a:r>
              <a:rPr lang="cs-CZ" dirty="0" err="1" smtClean="0"/>
              <a:t>Linder</a:t>
            </a:r>
            <a:r>
              <a:rPr lang="cs-CZ" dirty="0" smtClean="0"/>
              <a:t>, </a:t>
            </a:r>
            <a:r>
              <a:rPr lang="cs-CZ" dirty="0" err="1" smtClean="0"/>
              <a:t>Peters</a:t>
            </a:r>
            <a:r>
              <a:rPr lang="cs-CZ" dirty="0" smtClean="0"/>
              <a:t> 1989)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7470" y="1760262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Instrumentalist (majority)</a:t>
            </a:r>
          </a:p>
          <a:p>
            <a:pPr lvl="1"/>
            <a:r>
              <a:rPr lang="cs-CZ" dirty="0" smtClean="0"/>
              <a:t>Volí/preferuje stejný nástroj bez ohledu na okolnosti</a:t>
            </a:r>
            <a:endParaRPr lang="en-US" dirty="0" smtClean="0"/>
          </a:p>
          <a:p>
            <a:pPr lvl="1"/>
            <a:r>
              <a:rPr lang="en-US" dirty="0" smtClean="0"/>
              <a:t>Professional background (i.e. economists – economic instruments, lawyers – law instrument)</a:t>
            </a:r>
          </a:p>
          <a:p>
            <a:r>
              <a:rPr lang="en-US" dirty="0" err="1" smtClean="0"/>
              <a:t>Managerialists</a:t>
            </a:r>
            <a:r>
              <a:rPr lang="en-US" dirty="0" smtClean="0"/>
              <a:t> (20%)</a:t>
            </a:r>
          </a:p>
          <a:p>
            <a:pPr lvl="1"/>
            <a:r>
              <a:rPr lang="cs-CZ" dirty="0" smtClean="0"/>
              <a:t>Preferují stávající nástroje a věří, že mohou působit efektivněji</a:t>
            </a:r>
            <a:endParaRPr lang="en-US" dirty="0" smtClean="0"/>
          </a:p>
          <a:p>
            <a:pPr lvl="1"/>
            <a:r>
              <a:rPr lang="en-US" dirty="0" smtClean="0"/>
              <a:t>Public administrative training</a:t>
            </a:r>
          </a:p>
          <a:p>
            <a:r>
              <a:rPr lang="en-US" dirty="0" err="1" smtClean="0"/>
              <a:t>Contingentists</a:t>
            </a:r>
            <a:r>
              <a:rPr lang="en-US" dirty="0" smtClean="0"/>
              <a:t> (10%)</a:t>
            </a:r>
          </a:p>
          <a:p>
            <a:pPr lvl="1"/>
            <a:r>
              <a:rPr lang="cs-CZ" dirty="0" smtClean="0"/>
              <a:t>Volba nástroje závisí na problému a situaci</a:t>
            </a:r>
            <a:endParaRPr lang="en-US" dirty="0" smtClean="0"/>
          </a:p>
          <a:p>
            <a:pPr lvl="1"/>
            <a:r>
              <a:rPr lang="en-US" dirty="0" smtClean="0"/>
              <a:t>Experience and academic training</a:t>
            </a:r>
          </a:p>
          <a:p>
            <a:r>
              <a:rPr lang="en-US" dirty="0" err="1" smtClean="0"/>
              <a:t>Constitutivists</a:t>
            </a:r>
            <a:r>
              <a:rPr lang="en-US" dirty="0" smtClean="0"/>
              <a:t> (5%)</a:t>
            </a:r>
          </a:p>
          <a:p>
            <a:pPr lvl="1"/>
            <a:r>
              <a:rPr lang="cs-CZ" dirty="0" smtClean="0"/>
              <a:t>Volba nástroje a politiky by neměla být oddělována. Nástroj nelze pochopit mimo rámec politiky.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4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886"/>
    </mc:Choice>
    <mc:Fallback>
      <p:transition spd="slow" advTm="21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Kritéria výběru nástroje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9763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Ekonomická</a:t>
            </a:r>
          </a:p>
          <a:p>
            <a:r>
              <a:rPr lang="cs-CZ" dirty="0" smtClean="0"/>
              <a:t>Administrativní</a:t>
            </a:r>
          </a:p>
          <a:p>
            <a:r>
              <a:rPr lang="cs-CZ" dirty="0" smtClean="0"/>
              <a:t>Etická</a:t>
            </a:r>
          </a:p>
          <a:p>
            <a:r>
              <a:rPr lang="cs-CZ" dirty="0" smtClean="0"/>
              <a:t>Politická</a:t>
            </a:r>
          </a:p>
          <a:p>
            <a:endParaRPr lang="cs-CZ" dirty="0"/>
          </a:p>
          <a:p>
            <a:r>
              <a:rPr lang="cs-CZ" dirty="0" smtClean="0"/>
              <a:t>Mix kritérií tvoří soubor omezujících podmínek</a:t>
            </a:r>
          </a:p>
          <a:p>
            <a:r>
              <a:rPr lang="cs-CZ" dirty="0" smtClean="0"/>
              <a:t>Ekonomické kritérium tvoří rámec</a:t>
            </a:r>
          </a:p>
          <a:p>
            <a:pPr lvl="1"/>
            <a:r>
              <a:rPr lang="cs-CZ" dirty="0"/>
              <a:t>Jestliže cíl politiky vyžaduje alokaci zdrojů, potom zdroje vynaložené na kontrolu a donucení snižují množství disponibilních zdrojů na cíl </a:t>
            </a:r>
            <a:r>
              <a:rPr lang="cs-CZ" dirty="0" smtClean="0"/>
              <a:t>samotný</a:t>
            </a:r>
          </a:p>
          <a:p>
            <a:pPr lvl="1"/>
            <a:r>
              <a:rPr lang="cs-CZ" dirty="0" smtClean="0"/>
              <a:t>Existuje tendence ignorovat ekonomický rámec – viz výzkum (</a:t>
            </a:r>
            <a:r>
              <a:rPr lang="cs-CZ" dirty="0" err="1" smtClean="0"/>
              <a:t>Linder,Peters</a:t>
            </a:r>
            <a:r>
              <a:rPr lang="cs-CZ" dirty="0" smtClean="0"/>
              <a:t>)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6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97"/>
    </mc:Choice>
    <mc:Fallback>
      <p:transition spd="slow" advTm="211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872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Příklad volby </a:t>
            </a:r>
            <a:r>
              <a:rPr lang="cs-CZ" b="1" dirty="0" smtClean="0"/>
              <a:t>nástrojů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88912"/>
            <a:ext cx="10515600" cy="518146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Má-li </a:t>
            </a:r>
            <a:r>
              <a:rPr lang="cs-CZ" dirty="0"/>
              <a:t>učitel za cíl, aby studenti </a:t>
            </a:r>
            <a:r>
              <a:rPr lang="cs-CZ" dirty="0" smtClean="0"/>
              <a:t>četli </a:t>
            </a:r>
            <a:r>
              <a:rPr lang="cs-CZ" dirty="0"/>
              <a:t>více původních pramenů a méně učebnic, může volit mezi následujícími nástroji (nejde o konečný výčet možností):</a:t>
            </a:r>
          </a:p>
          <a:p>
            <a:pPr lvl="0"/>
            <a:r>
              <a:rPr lang="cs-CZ" dirty="0"/>
              <a:t>Nabádat studenty k tomu, aby četli.</a:t>
            </a:r>
          </a:p>
          <a:p>
            <a:pPr lvl="1"/>
            <a:r>
              <a:rPr lang="cs-CZ" dirty="0"/>
              <a:t>+ nízké náklady</a:t>
            </a:r>
          </a:p>
          <a:p>
            <a:pPr lvl="1"/>
            <a:r>
              <a:rPr lang="cs-CZ" dirty="0"/>
              <a:t>- jen málo studentů tak učiní</a:t>
            </a:r>
          </a:p>
          <a:p>
            <a:pPr lvl="0"/>
            <a:r>
              <a:rPr lang="cs-CZ" dirty="0"/>
              <a:t>Vytvořit seznam povinné literatury a požadovat resumé z pročtených textů.</a:t>
            </a:r>
          </a:p>
          <a:p>
            <a:pPr lvl="1"/>
            <a:r>
              <a:rPr lang="cs-CZ" dirty="0"/>
              <a:t>+ větší podíl studentů bude texty číst</a:t>
            </a:r>
          </a:p>
          <a:p>
            <a:pPr lvl="1"/>
            <a:r>
              <a:rPr lang="cs-CZ" dirty="0"/>
              <a:t>- větší pracnost – učitel musí kontrolovat, zda je resumé odevzdáno, a zda studenti nepodváděli</a:t>
            </a:r>
          </a:p>
          <a:p>
            <a:pPr lvl="0"/>
            <a:r>
              <a:rPr lang="cs-CZ" dirty="0"/>
              <a:t>Zpracovat testové otázky tak, aby bez studia původních pramenů nebylo možné uspět.</a:t>
            </a:r>
          </a:p>
          <a:p>
            <a:pPr lvl="1"/>
            <a:r>
              <a:rPr lang="cs-CZ" dirty="0"/>
              <a:t>+ velký podíl studentů pročte literaturu</a:t>
            </a:r>
          </a:p>
          <a:p>
            <a:pPr lvl="1"/>
            <a:r>
              <a:rPr lang="cs-CZ" dirty="0"/>
              <a:t>- úspěšnost kurzů bude nižší, nároky na vypracování a kontrolu testů se výrazně </a:t>
            </a:r>
            <a:r>
              <a:rPr lang="cs-CZ" dirty="0" smtClean="0"/>
              <a:t>zvýší</a:t>
            </a:r>
          </a:p>
          <a:p>
            <a:pPr lvl="1"/>
            <a:endParaRPr lang="cs-CZ" dirty="0"/>
          </a:p>
          <a:p>
            <a:r>
              <a:rPr lang="cs-CZ" dirty="0" smtClean="0"/>
              <a:t>Dlouhodobé hledisko…jak každý z nástrojů budou studenti a učitel reagovat v prvním roce a jak delším období</a:t>
            </a:r>
          </a:p>
          <a:p>
            <a:pPr lvl="1"/>
            <a:r>
              <a:rPr lang="cs-CZ" dirty="0" smtClean="0"/>
              <a:t>Příklad – donucení: 1.rok odpor studentů, motivace učitel…. Další roky adaptace studentů, únava učitele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134"/>
    </mc:Choice>
    <mc:Fallback>
      <p:transition spd="slow" advTm="29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584</Words>
  <Application>Microsoft Office PowerPoint</Application>
  <PresentationFormat>Širokoúhlá obrazovka</PresentationFormat>
  <Paragraphs>141</Paragraphs>
  <Slides>12</Slides>
  <Notes>4</Notes>
  <HiddenSlides>0</HiddenSlides>
  <MMClips>12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SimSun</vt:lpstr>
      <vt:lpstr>Arial</vt:lpstr>
      <vt:lpstr>Calibri</vt:lpstr>
      <vt:lpstr>Calibri Light</vt:lpstr>
      <vt:lpstr>等线</vt:lpstr>
      <vt:lpstr>Palatino Linotype</vt:lpstr>
      <vt:lpstr>Times New Roman</vt:lpstr>
      <vt:lpstr>Motiv Office</vt:lpstr>
      <vt:lpstr>P5 Nástroje veřejných politik</vt:lpstr>
      <vt:lpstr>Prezentace aplikace PowerPoint</vt:lpstr>
      <vt:lpstr>Nástroje politiky - Policy instruments</vt:lpstr>
      <vt:lpstr>Prezentace aplikace PowerPoint</vt:lpstr>
      <vt:lpstr>Types of policy instruments (Peters)</vt:lpstr>
      <vt:lpstr>Prezentace aplikace PowerPoint</vt:lpstr>
      <vt:lpstr>Výběr nástroje – výzkum mezi policy makers (Linder, Peters 1989)</vt:lpstr>
      <vt:lpstr>Kritéria výběru nástroje</vt:lpstr>
      <vt:lpstr>Příklad volby nástrojů</vt:lpstr>
      <vt:lpstr>See the problem…</vt:lpstr>
      <vt:lpstr>ÚKOL – aplikační - část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P3 Aktéři a nástroje veřejných politik</dc:title>
  <dc:creator>Pavlik Marek</dc:creator>
  <cp:lastModifiedBy>adm</cp:lastModifiedBy>
  <cp:revision>41</cp:revision>
  <dcterms:created xsi:type="dcterms:W3CDTF">2016-03-07T11:08:11Z</dcterms:created>
  <dcterms:modified xsi:type="dcterms:W3CDTF">2020-03-24T12:57:26Z</dcterms:modified>
</cp:coreProperties>
</file>