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49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D25A2B-9FA9-467D-B74F-EE69037A6BB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83B6643-8771-40F3-AB1B-6B6DF201CC39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aktivity projektu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charset="0"/>
          </a:endParaRPr>
        </a:p>
      </dgm:t>
    </dgm:pt>
    <dgm:pt modelId="{C5B14C88-2C51-45B5-BE35-52E79EFB02FB}" type="parTrans" cxnId="{41E8AD60-8CF3-42C4-8B97-7ECCC86327BF}">
      <dgm:prSet/>
      <dgm:spPr/>
      <dgm:t>
        <a:bodyPr/>
        <a:lstStyle/>
        <a:p>
          <a:endParaRPr lang="en-US"/>
        </a:p>
      </dgm:t>
    </dgm:pt>
    <dgm:pt modelId="{5E54C372-E1D1-4842-A1AD-503B93FC541F}" type="sibTrans" cxnId="{41E8AD60-8CF3-42C4-8B97-7ECCC86327BF}">
      <dgm:prSet/>
      <dgm:spPr/>
      <dgm:t>
        <a:bodyPr/>
        <a:lstStyle/>
        <a:p>
          <a:endParaRPr lang="en-US"/>
        </a:p>
      </dgm:t>
    </dgm:pt>
    <dgm:pt modelId="{DB27DF0B-C109-40DD-A1CB-81F7D82EC93C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rPr>
            <a:t>      </a:t>
          </a:r>
          <a:r>
            <a: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realizační</a:t>
          </a:r>
          <a:r>
            <a:rPr kumimoji="0" lang="cs-CZ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</a:t>
          </a:r>
          <a:r>
            <a: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tým</a:t>
          </a:r>
        </a:p>
      </dgm:t>
    </dgm:pt>
    <dgm:pt modelId="{9F686989-B0A8-4997-B756-D832752DBDF8}" type="parTrans" cxnId="{EAFEA75F-C39A-4D61-915D-F4E1AD114C29}">
      <dgm:prSet/>
      <dgm:spPr/>
      <dgm:t>
        <a:bodyPr/>
        <a:lstStyle/>
        <a:p>
          <a:endParaRPr lang="en-US"/>
        </a:p>
      </dgm:t>
    </dgm:pt>
    <dgm:pt modelId="{550C9CF9-9501-4F2F-9111-D6DD304D2BEF}" type="sibTrans" cxnId="{EAFEA75F-C39A-4D61-915D-F4E1AD114C29}">
      <dgm:prSet/>
      <dgm:spPr/>
      <dgm:t>
        <a:bodyPr/>
        <a:lstStyle/>
        <a:p>
          <a:endParaRPr lang="en-US"/>
        </a:p>
      </dgm:t>
    </dgm:pt>
    <dgm:pt modelId="{9AE8886A-33B9-4492-9FE9-4B2BD9482431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výstupy a výsledky</a:t>
          </a:r>
        </a:p>
      </dgm:t>
    </dgm:pt>
    <dgm:pt modelId="{2A56CC05-4D4C-4E6A-A84E-413FF1757E47}" type="parTrans" cxnId="{0FC586F1-7EE8-4C2F-858D-75CD0007D209}">
      <dgm:prSet/>
      <dgm:spPr/>
      <dgm:t>
        <a:bodyPr/>
        <a:lstStyle/>
        <a:p>
          <a:endParaRPr lang="en-US"/>
        </a:p>
      </dgm:t>
    </dgm:pt>
    <dgm:pt modelId="{68F001D5-884D-4B76-8870-A397FC5493D5}" type="sibTrans" cxnId="{0FC586F1-7EE8-4C2F-858D-75CD0007D209}">
      <dgm:prSet/>
      <dgm:spPr/>
      <dgm:t>
        <a:bodyPr/>
        <a:lstStyle/>
        <a:p>
          <a:endParaRPr lang="en-US"/>
        </a:p>
      </dgm:t>
    </dgm:pt>
    <dgm:pt modelId="{6AA6EEE9-713D-47F4-8345-1AA483912F4C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rozpočet</a:t>
          </a:r>
        </a:p>
      </dgm:t>
    </dgm:pt>
    <dgm:pt modelId="{0354BE40-D401-4455-9526-FDF114549CEE}" type="parTrans" cxnId="{05C54960-304C-40C8-B9A6-6E5EB79F66E4}">
      <dgm:prSet/>
      <dgm:spPr/>
      <dgm:t>
        <a:bodyPr/>
        <a:lstStyle/>
        <a:p>
          <a:endParaRPr lang="en-US"/>
        </a:p>
      </dgm:t>
    </dgm:pt>
    <dgm:pt modelId="{A12F993E-E28C-4C7A-BEC2-5073B041F13B}" type="sibTrans" cxnId="{05C54960-304C-40C8-B9A6-6E5EB79F66E4}">
      <dgm:prSet/>
      <dgm:spPr/>
      <dgm:t>
        <a:bodyPr/>
        <a:lstStyle/>
        <a:p>
          <a:endParaRPr lang="en-US"/>
        </a:p>
      </dgm:t>
    </dgm:pt>
    <dgm:pt modelId="{30550062-1720-4BAC-B0C5-04C571B80E27}" type="pres">
      <dgm:prSet presAssocID="{F1D25A2B-9FA9-467D-B74F-EE69037A6BB4}" presName="compositeShape" presStyleCnt="0">
        <dgm:presLayoutVars>
          <dgm:chMax val="7"/>
          <dgm:dir/>
          <dgm:resizeHandles val="exact"/>
        </dgm:presLayoutVars>
      </dgm:prSet>
      <dgm:spPr/>
    </dgm:pt>
    <dgm:pt modelId="{F4B27080-7BCB-46EB-9A44-6C25D7D4B5B9}" type="pres">
      <dgm:prSet presAssocID="{583B6643-8771-40F3-AB1B-6B6DF201CC39}" presName="circ1" presStyleLbl="vennNode1" presStyleIdx="0" presStyleCnt="4"/>
      <dgm:spPr/>
      <dgm:t>
        <a:bodyPr/>
        <a:lstStyle/>
        <a:p>
          <a:endParaRPr lang="en-US"/>
        </a:p>
      </dgm:t>
    </dgm:pt>
    <dgm:pt modelId="{6CA2262E-FE01-4221-85A0-F192A3B9A4B5}" type="pres">
      <dgm:prSet presAssocID="{583B6643-8771-40F3-AB1B-6B6DF201CC3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CC172-8619-4975-B68C-934BE060A821}" type="pres">
      <dgm:prSet presAssocID="{DB27DF0B-C109-40DD-A1CB-81F7D82EC93C}" presName="circ2" presStyleLbl="vennNode1" presStyleIdx="1" presStyleCnt="4" custScaleX="114710"/>
      <dgm:spPr/>
      <dgm:t>
        <a:bodyPr/>
        <a:lstStyle/>
        <a:p>
          <a:endParaRPr lang="en-US"/>
        </a:p>
      </dgm:t>
    </dgm:pt>
    <dgm:pt modelId="{FB591435-DC1F-4B85-A341-D101DF1BF7BD}" type="pres">
      <dgm:prSet presAssocID="{DB27DF0B-C109-40DD-A1CB-81F7D82EC93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FA8F6-6514-4626-A4BE-BBF8221F5A82}" type="pres">
      <dgm:prSet presAssocID="{9AE8886A-33B9-4492-9FE9-4B2BD9482431}" presName="circ3" presStyleLbl="vennNode1" presStyleIdx="2" presStyleCnt="4"/>
      <dgm:spPr/>
      <dgm:t>
        <a:bodyPr/>
        <a:lstStyle/>
        <a:p>
          <a:endParaRPr lang="en-US"/>
        </a:p>
      </dgm:t>
    </dgm:pt>
    <dgm:pt modelId="{CD06B82E-F952-4939-AE35-62B518FF61C6}" type="pres">
      <dgm:prSet presAssocID="{9AE8886A-33B9-4492-9FE9-4B2BD948243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4BD5F-BA92-4582-BD43-F3B70CD44B41}" type="pres">
      <dgm:prSet presAssocID="{6AA6EEE9-713D-47F4-8345-1AA483912F4C}" presName="circ4" presStyleLbl="vennNode1" presStyleIdx="3" presStyleCnt="4" custScaleX="117850"/>
      <dgm:spPr/>
      <dgm:t>
        <a:bodyPr/>
        <a:lstStyle/>
        <a:p>
          <a:endParaRPr lang="en-US"/>
        </a:p>
      </dgm:t>
    </dgm:pt>
    <dgm:pt modelId="{3BADEE7A-C905-4A03-A35A-93E1B1CAB413}" type="pres">
      <dgm:prSet presAssocID="{6AA6EEE9-713D-47F4-8345-1AA483912F4C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159194-5C38-4BB6-93F2-F9D31834861C}" type="presOf" srcId="{DB27DF0B-C109-40DD-A1CB-81F7D82EC93C}" destId="{FB591435-DC1F-4B85-A341-D101DF1BF7BD}" srcOrd="1" destOrd="0" presId="urn:microsoft.com/office/officeart/2005/8/layout/venn1"/>
    <dgm:cxn modelId="{976CD328-CBD8-4D03-B2E1-C5816B024F9B}" type="presOf" srcId="{DB27DF0B-C109-40DD-A1CB-81F7D82EC93C}" destId="{6AACC172-8619-4975-B68C-934BE060A821}" srcOrd="0" destOrd="0" presId="urn:microsoft.com/office/officeart/2005/8/layout/venn1"/>
    <dgm:cxn modelId="{B6CA7299-8097-4FA9-8AD4-1639060F2CCB}" type="presOf" srcId="{9AE8886A-33B9-4492-9FE9-4B2BD9482431}" destId="{CD06B82E-F952-4939-AE35-62B518FF61C6}" srcOrd="1" destOrd="0" presId="urn:microsoft.com/office/officeart/2005/8/layout/venn1"/>
    <dgm:cxn modelId="{05C54960-304C-40C8-B9A6-6E5EB79F66E4}" srcId="{F1D25A2B-9FA9-467D-B74F-EE69037A6BB4}" destId="{6AA6EEE9-713D-47F4-8345-1AA483912F4C}" srcOrd="3" destOrd="0" parTransId="{0354BE40-D401-4455-9526-FDF114549CEE}" sibTransId="{A12F993E-E28C-4C7A-BEC2-5073B041F13B}"/>
    <dgm:cxn modelId="{05B5A806-90A7-411D-8F6C-CD699304EF83}" type="presOf" srcId="{583B6643-8771-40F3-AB1B-6B6DF201CC39}" destId="{F4B27080-7BCB-46EB-9A44-6C25D7D4B5B9}" srcOrd="0" destOrd="0" presId="urn:microsoft.com/office/officeart/2005/8/layout/venn1"/>
    <dgm:cxn modelId="{F2AF25A0-5121-446E-8F08-B475E8128E9E}" type="presOf" srcId="{583B6643-8771-40F3-AB1B-6B6DF201CC39}" destId="{6CA2262E-FE01-4221-85A0-F192A3B9A4B5}" srcOrd="1" destOrd="0" presId="urn:microsoft.com/office/officeart/2005/8/layout/venn1"/>
    <dgm:cxn modelId="{EAFEA75F-C39A-4D61-915D-F4E1AD114C29}" srcId="{F1D25A2B-9FA9-467D-B74F-EE69037A6BB4}" destId="{DB27DF0B-C109-40DD-A1CB-81F7D82EC93C}" srcOrd="1" destOrd="0" parTransId="{9F686989-B0A8-4997-B756-D832752DBDF8}" sibTransId="{550C9CF9-9501-4F2F-9111-D6DD304D2BEF}"/>
    <dgm:cxn modelId="{B8284CCB-2A9E-4EE6-B73E-F7F16AEAF3CC}" type="presOf" srcId="{6AA6EEE9-713D-47F4-8345-1AA483912F4C}" destId="{CE44BD5F-BA92-4582-BD43-F3B70CD44B41}" srcOrd="0" destOrd="0" presId="urn:microsoft.com/office/officeart/2005/8/layout/venn1"/>
    <dgm:cxn modelId="{41E8AD60-8CF3-42C4-8B97-7ECCC86327BF}" srcId="{F1D25A2B-9FA9-467D-B74F-EE69037A6BB4}" destId="{583B6643-8771-40F3-AB1B-6B6DF201CC39}" srcOrd="0" destOrd="0" parTransId="{C5B14C88-2C51-45B5-BE35-52E79EFB02FB}" sibTransId="{5E54C372-E1D1-4842-A1AD-503B93FC541F}"/>
    <dgm:cxn modelId="{5A02A324-8E4F-453E-A587-303E157DCA2B}" type="presOf" srcId="{9AE8886A-33B9-4492-9FE9-4B2BD9482431}" destId="{14EFA8F6-6514-4626-A4BE-BBF8221F5A82}" srcOrd="0" destOrd="0" presId="urn:microsoft.com/office/officeart/2005/8/layout/venn1"/>
    <dgm:cxn modelId="{FC679906-A0CB-4D0C-B9F6-A11EF04D80B2}" type="presOf" srcId="{6AA6EEE9-713D-47F4-8345-1AA483912F4C}" destId="{3BADEE7A-C905-4A03-A35A-93E1B1CAB413}" srcOrd="1" destOrd="0" presId="urn:microsoft.com/office/officeart/2005/8/layout/venn1"/>
    <dgm:cxn modelId="{0FC586F1-7EE8-4C2F-858D-75CD0007D209}" srcId="{F1D25A2B-9FA9-467D-B74F-EE69037A6BB4}" destId="{9AE8886A-33B9-4492-9FE9-4B2BD9482431}" srcOrd="2" destOrd="0" parTransId="{2A56CC05-4D4C-4E6A-A84E-413FF1757E47}" sibTransId="{68F001D5-884D-4B76-8870-A397FC5493D5}"/>
    <dgm:cxn modelId="{C22B56AE-FCEA-40E6-BDF7-E52334A56ADB}" type="presOf" srcId="{F1D25A2B-9FA9-467D-B74F-EE69037A6BB4}" destId="{30550062-1720-4BAC-B0C5-04C571B80E27}" srcOrd="0" destOrd="0" presId="urn:microsoft.com/office/officeart/2005/8/layout/venn1"/>
    <dgm:cxn modelId="{AE976E88-824A-4A72-8642-A26E6190B63F}" type="presParOf" srcId="{30550062-1720-4BAC-B0C5-04C571B80E27}" destId="{F4B27080-7BCB-46EB-9A44-6C25D7D4B5B9}" srcOrd="0" destOrd="0" presId="urn:microsoft.com/office/officeart/2005/8/layout/venn1"/>
    <dgm:cxn modelId="{D95AFBB5-F715-4342-998D-ED82085F4074}" type="presParOf" srcId="{30550062-1720-4BAC-B0C5-04C571B80E27}" destId="{6CA2262E-FE01-4221-85A0-F192A3B9A4B5}" srcOrd="1" destOrd="0" presId="urn:microsoft.com/office/officeart/2005/8/layout/venn1"/>
    <dgm:cxn modelId="{3BC36933-609B-497C-AD74-E7066494309E}" type="presParOf" srcId="{30550062-1720-4BAC-B0C5-04C571B80E27}" destId="{6AACC172-8619-4975-B68C-934BE060A821}" srcOrd="2" destOrd="0" presId="urn:microsoft.com/office/officeart/2005/8/layout/venn1"/>
    <dgm:cxn modelId="{847C679F-CBBD-4CCE-AF40-39C6D0457188}" type="presParOf" srcId="{30550062-1720-4BAC-B0C5-04C571B80E27}" destId="{FB591435-DC1F-4B85-A341-D101DF1BF7BD}" srcOrd="3" destOrd="0" presId="urn:microsoft.com/office/officeart/2005/8/layout/venn1"/>
    <dgm:cxn modelId="{B36610E7-8828-4059-BE89-CAF1E05D99EB}" type="presParOf" srcId="{30550062-1720-4BAC-B0C5-04C571B80E27}" destId="{14EFA8F6-6514-4626-A4BE-BBF8221F5A82}" srcOrd="4" destOrd="0" presId="urn:microsoft.com/office/officeart/2005/8/layout/venn1"/>
    <dgm:cxn modelId="{1DD7B7FE-559F-4ACC-AC43-649E85B93F36}" type="presParOf" srcId="{30550062-1720-4BAC-B0C5-04C571B80E27}" destId="{CD06B82E-F952-4939-AE35-62B518FF61C6}" srcOrd="5" destOrd="0" presId="urn:microsoft.com/office/officeart/2005/8/layout/venn1"/>
    <dgm:cxn modelId="{5FCB246B-ECB2-477B-A9AE-CC8EB86897EA}" type="presParOf" srcId="{30550062-1720-4BAC-B0C5-04C571B80E27}" destId="{CE44BD5F-BA92-4582-BD43-F3B70CD44B41}" srcOrd="6" destOrd="0" presId="urn:microsoft.com/office/officeart/2005/8/layout/venn1"/>
    <dgm:cxn modelId="{AC7E415F-C4F3-458D-B9B5-DCC590BC25BC}" type="presParOf" srcId="{30550062-1720-4BAC-B0C5-04C571B80E27}" destId="{3BADEE7A-C905-4A03-A35A-93E1B1CAB413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27080-7BCB-46EB-9A44-6C25D7D4B5B9}">
      <dsp:nvSpPr>
        <dsp:cNvPr id="0" name=""/>
        <dsp:cNvSpPr/>
      </dsp:nvSpPr>
      <dsp:spPr>
        <a:xfrm>
          <a:off x="2137668" y="41675"/>
          <a:ext cx="2167126" cy="21671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aktivity projektu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charset="0"/>
          </a:endParaRPr>
        </a:p>
      </dsp:txBody>
      <dsp:txXfrm>
        <a:off x="2387721" y="333403"/>
        <a:ext cx="1667020" cy="687645"/>
      </dsp:txXfrm>
    </dsp:sp>
    <dsp:sp modelId="{6AACC172-8619-4975-B68C-934BE060A821}">
      <dsp:nvSpPr>
        <dsp:cNvPr id="0" name=""/>
        <dsp:cNvSpPr/>
      </dsp:nvSpPr>
      <dsp:spPr>
        <a:xfrm>
          <a:off x="2936813" y="1000211"/>
          <a:ext cx="2485910" cy="21671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rPr>
            <a:t>      </a:t>
          </a:r>
          <a:r>
            <a:rPr kumimoji="0" lang="cs-CZ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realizační</a:t>
          </a:r>
          <a:r>
            <a:rPr kumimoji="0" lang="cs-CZ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</a:t>
          </a:r>
          <a:r>
            <a:rPr kumimoji="0" lang="cs-CZ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tým</a:t>
          </a:r>
        </a:p>
      </dsp:txBody>
      <dsp:txXfrm>
        <a:off x="4275380" y="1250264"/>
        <a:ext cx="956119" cy="1667020"/>
      </dsp:txXfrm>
    </dsp:sp>
    <dsp:sp modelId="{14EFA8F6-6514-4626-A4BE-BBF8221F5A82}">
      <dsp:nvSpPr>
        <dsp:cNvPr id="0" name=""/>
        <dsp:cNvSpPr/>
      </dsp:nvSpPr>
      <dsp:spPr>
        <a:xfrm>
          <a:off x="2137668" y="1958748"/>
          <a:ext cx="2167126" cy="21671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výstupy a výsledky</a:t>
          </a:r>
        </a:p>
      </dsp:txBody>
      <dsp:txXfrm>
        <a:off x="2387721" y="3146500"/>
        <a:ext cx="1667020" cy="687645"/>
      </dsp:txXfrm>
    </dsp:sp>
    <dsp:sp modelId="{CE44BD5F-BA92-4582-BD43-F3B70CD44B41}">
      <dsp:nvSpPr>
        <dsp:cNvPr id="0" name=""/>
        <dsp:cNvSpPr/>
      </dsp:nvSpPr>
      <dsp:spPr>
        <a:xfrm>
          <a:off x="985716" y="1000211"/>
          <a:ext cx="2553957" cy="21671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rozpočet</a:t>
          </a:r>
        </a:p>
      </dsp:txBody>
      <dsp:txXfrm>
        <a:off x="1182174" y="1250264"/>
        <a:ext cx="982291" cy="1667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83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D4A9C2-0292-420C-8A30-E7D5EABD7253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095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235913-ECBD-47F8-A597-138EBF621D69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30788" cy="4113213"/>
          </a:xfrm>
          <a:noFill/>
        </p:spPr>
        <p:txBody>
          <a:bodyPr/>
          <a:lstStyle/>
          <a:p>
            <a:pPr eaLnBrk="1" hangingPunct="1"/>
            <a:endParaRPr lang="cs-CZ" altLang="cs-CZ" sz="1000" b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42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E8CB3E-0240-4B10-8413-A9E2C58361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1162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30B86D-5390-4D37-9DBF-EAF674F7D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744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  <p:sldLayoutId id="2147483697" r:id="rId16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alni-fondy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ralni-fondy.cz/" TargetMode="Externa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veřejných projektů – teorie </a:t>
            </a:r>
            <a:r>
              <a:rPr lang="cs-CZ" dirty="0" err="1"/>
              <a:t>vers</a:t>
            </a:r>
            <a:r>
              <a:rPr lang="cs-CZ" dirty="0"/>
              <a:t>. praxe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/>
              <a:t>David </a:t>
            </a:r>
            <a:r>
              <a:rPr lang="cs-CZ" sz="2000" i="1" dirty="0" err="1"/>
              <a:t>Póč</a:t>
            </a:r>
            <a:r>
              <a:rPr lang="cs-CZ" sz="2000" i="1" dirty="0"/>
              <a:t>, Oddělení pro strategii a projektovou podporu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Veřejný projekt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720000" y="1615297"/>
            <a:ext cx="9363338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Realizace projektů – možnost vyšší efektivity při vynakládání veřejných prostředků?</a:t>
            </a:r>
          </a:p>
          <a:p>
            <a:pPr eaLnBrk="1" hangingPunct="1">
              <a:defRPr/>
            </a:pPr>
            <a:r>
              <a:rPr lang="cs-CZ" sz="1900" dirty="0"/>
              <a:t>Veřejný projekt </a:t>
            </a:r>
          </a:p>
          <a:p>
            <a:pPr lvl="1" eaLnBrk="1" hangingPunct="1">
              <a:defRPr/>
            </a:pPr>
            <a:r>
              <a:rPr lang="cs-CZ" sz="1800" dirty="0"/>
              <a:t>Ochrana (1999) – projekty jsou považovány za systémový návrh na alokaci veřejných zdrojů (především investiční akce)</a:t>
            </a:r>
          </a:p>
          <a:p>
            <a:pPr lvl="1" eaLnBrk="1" hangingPunct="1">
              <a:defRPr/>
            </a:pPr>
            <a:r>
              <a:rPr lang="cs-CZ" sz="1800" dirty="0"/>
              <a:t>Možnost rozšíření pojetí – i na neinvestiční aktivity </a:t>
            </a:r>
          </a:p>
          <a:p>
            <a:pPr lvl="1" eaLnBrk="1" hangingPunct="1">
              <a:defRPr/>
            </a:pPr>
            <a:r>
              <a:rPr lang="cs-CZ" sz="1800" dirty="0"/>
              <a:t>Široké pojetí - veřejné projekty lze chápat jako jakékoli aktivity plněné v rámci veřejného sektoru při kterých dochází k alokaci veřejných prostředků (problematika specificky vázaných </a:t>
            </a:r>
          </a:p>
          <a:p>
            <a:pPr eaLnBrk="1" hangingPunct="1">
              <a:defRPr/>
            </a:pPr>
            <a:r>
              <a:rPr lang="cs-CZ" sz="1900" dirty="0">
                <a:solidFill>
                  <a:srgbClr val="000000"/>
                </a:solidFill>
              </a:rPr>
              <a:t>„Výhody“ využití projektového přístupu</a:t>
            </a:r>
          </a:p>
          <a:p>
            <a:pPr lvl="1" eaLnBrk="1" hangingPunct="1">
              <a:defRPr/>
            </a:pPr>
            <a:r>
              <a:rPr lang="cs-CZ" sz="1700" dirty="0">
                <a:solidFill>
                  <a:srgbClr val="000000"/>
                </a:solidFill>
              </a:rPr>
              <a:t>Možnost jasně vázat předpokládané finální „efekty“ k nákladům</a:t>
            </a:r>
          </a:p>
          <a:p>
            <a:pPr lvl="1" eaLnBrk="1" hangingPunct="1">
              <a:defRPr/>
            </a:pPr>
            <a:r>
              <a:rPr lang="cs-CZ" sz="1700" dirty="0">
                <a:solidFill>
                  <a:srgbClr val="000000"/>
                </a:solidFill>
              </a:rPr>
              <a:t>Uplatnění možnosti posuzovat jednotlivé varianty řešení – tj. hodnocení veřejných projektů!!!</a:t>
            </a:r>
          </a:p>
          <a:p>
            <a:pPr lvl="1" eaLnBrk="1" hangingPunct="1">
              <a:defRPr/>
            </a:pPr>
            <a:r>
              <a:rPr lang="cs-CZ" sz="1700" dirty="0">
                <a:solidFill>
                  <a:srgbClr val="000000"/>
                </a:solidFill>
              </a:rPr>
              <a:t>Monitoring postupu a možnosti uplatnění široké spektra kontrolních nástrojů</a:t>
            </a:r>
          </a:p>
          <a:p>
            <a:pPr marL="457200" lvl="1" indent="0">
              <a:buNone/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84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Veřejný projekt (2)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720000" y="1307726"/>
            <a:ext cx="9624151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Znaky veřejného projektu (splnění alespoň jedné podmínky):</a:t>
            </a:r>
          </a:p>
          <a:p>
            <a:pPr lvl="1" eaLnBrk="1" hangingPunct="1">
              <a:defRPr/>
            </a:pPr>
            <a:r>
              <a:rPr lang="cs-CZ" sz="1800" dirty="0">
                <a:solidFill>
                  <a:srgbClr val="000000"/>
                </a:solidFill>
              </a:rPr>
              <a:t>Významná část zdrojů pro realizaci pochází z přímého či nepřímého veřejného financování (např. daňové úlevy)</a:t>
            </a:r>
          </a:p>
          <a:p>
            <a:pPr lvl="1" eaLnBrk="1" hangingPunct="1">
              <a:defRPr/>
            </a:pPr>
            <a:r>
              <a:rPr lang="cs-CZ" sz="1800" dirty="0">
                <a:solidFill>
                  <a:srgbClr val="000000"/>
                </a:solidFill>
              </a:rPr>
              <a:t>Realizace je založena na dalších nástrojích hospodářské politiky (např. různé nařízené regulace)</a:t>
            </a:r>
          </a:p>
          <a:p>
            <a:pPr lvl="1" eaLnBrk="1" hangingPunct="1">
              <a:defRPr/>
            </a:pPr>
            <a:r>
              <a:rPr lang="cs-CZ" sz="1800" dirty="0">
                <a:solidFill>
                  <a:srgbClr val="000000"/>
                </a:solidFill>
              </a:rPr>
              <a:t>Jsou s ním spojeny významné externality (např. dopady na trh v důsledku realizace projektu)</a:t>
            </a:r>
          </a:p>
          <a:p>
            <a:pPr eaLnBrk="1" hangingPunct="1">
              <a:defRPr/>
            </a:pPr>
            <a:r>
              <a:rPr lang="cs-CZ" sz="1800" dirty="0">
                <a:solidFill>
                  <a:srgbClr val="000000"/>
                </a:solidFill>
              </a:rPr>
              <a:t>Problémy – vymezení užitků a jejich porovnání (např. nehmotné), možnosti porovnání projektů (např. různé dotační tituly s odlišnými pravidly), nutnost co nejpřesnějšího stanovení cílů projektu </a:t>
            </a:r>
          </a:p>
          <a:p>
            <a:pPr eaLnBrk="1" hangingPunct="1">
              <a:defRPr/>
            </a:pPr>
            <a:r>
              <a:rPr lang="cs-CZ" sz="1800" dirty="0">
                <a:solidFill>
                  <a:srgbClr val="000000"/>
                </a:solidFill>
              </a:rPr>
              <a:t>Stanovení cílů – při stanovení cílů je nutné zodpovědět velké množství otázek (komu projekt slouží?, lze je identifikovat?, proč je nutné projekt řešit?, jaký stav napravujeme/vylepšujeme?...) a následně kontrolovat plnění cílů (nebyly podceněny zdroje?, neobjevují se nové skutečnosti ovlivňující realizaci – dosažení cílů?...)</a:t>
            </a:r>
            <a:endParaRPr lang="cs-CZ" sz="190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577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3"/>
          <p:cNvSpPr>
            <a:spLocks noGrp="1"/>
          </p:cNvSpPr>
          <p:nvPr>
            <p:ph type="title"/>
          </p:nvPr>
        </p:nvSpPr>
        <p:spPr>
          <a:xfrm>
            <a:off x="414000" y="487248"/>
            <a:ext cx="7772400" cy="50323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Projektový cyklus</a:t>
            </a:r>
            <a:endParaRPr lang="en-US" altLang="cs-CZ" dirty="0" smtClean="0"/>
          </a:p>
        </p:txBody>
      </p:sp>
      <p:sp>
        <p:nvSpPr>
          <p:cNvPr id="17411" name="Zástupný symbol pro obsah 4"/>
          <p:cNvSpPr>
            <a:spLocks noGrp="1"/>
          </p:cNvSpPr>
          <p:nvPr>
            <p:ph idx="1"/>
          </p:nvPr>
        </p:nvSpPr>
        <p:spPr>
          <a:xfrm>
            <a:off x="994324" y="1166641"/>
            <a:ext cx="9662592" cy="4573587"/>
          </a:xfrm>
        </p:spPr>
        <p:txBody>
          <a:bodyPr/>
          <a:lstStyle/>
          <a:p>
            <a:pPr eaLnBrk="1" hangingPunct="1"/>
            <a:r>
              <a:rPr lang="cs-CZ" altLang="cs-CZ" sz="1900" dirty="0"/>
              <a:t>V případě, že dojde k rozhodnutí o řešení určitého problému formou projektu, tak se dnes často uplatňuje fenomén tzv. projektového cyklu – definování jednotlivých částí projektu </a:t>
            </a:r>
          </a:p>
          <a:p>
            <a:pPr eaLnBrk="1" hangingPunct="1"/>
            <a:r>
              <a:rPr lang="cs-CZ" altLang="cs-CZ" sz="1900" dirty="0"/>
              <a:t>Příkladem – Dočkal, 2007 definuje 8 etap:</a:t>
            </a:r>
          </a:p>
          <a:p>
            <a:pPr lvl="1" eaLnBrk="1" hangingPunct="1"/>
            <a:r>
              <a:rPr lang="cs-CZ" altLang="cs-CZ" sz="1700" dirty="0"/>
              <a:t>1. Existence problému – stanovení řešení (cílů) ve vazbě na možnosti</a:t>
            </a:r>
          </a:p>
          <a:p>
            <a:pPr lvl="1" eaLnBrk="1" hangingPunct="1"/>
            <a:r>
              <a:rPr lang="cs-CZ" altLang="cs-CZ" sz="1700" dirty="0"/>
              <a:t>2. Identifikace zdrojů/dotačních podmínek při konsenzu tzv. </a:t>
            </a:r>
            <a:r>
              <a:rPr lang="cs-CZ" altLang="cs-CZ" sz="1700" dirty="0" err="1"/>
              <a:t>stakeholders</a:t>
            </a:r>
            <a:r>
              <a:rPr lang="cs-CZ" altLang="cs-CZ" sz="1700" dirty="0"/>
              <a:t>  - možné získání účelových prostředků</a:t>
            </a:r>
          </a:p>
          <a:p>
            <a:pPr lvl="1" eaLnBrk="1" hangingPunct="1"/>
            <a:r>
              <a:rPr lang="cs-CZ" altLang="cs-CZ" sz="1700" dirty="0"/>
              <a:t>3. Vyhledání dotačního titulu/zdroje a zajištění přijatelnosti projektu – shoda cílů s účelově vázanými prostředky</a:t>
            </a:r>
          </a:p>
          <a:p>
            <a:pPr lvl="1" eaLnBrk="1" hangingPunct="1"/>
            <a:r>
              <a:rPr lang="cs-CZ" altLang="cs-CZ" sz="1700" dirty="0"/>
              <a:t>4. Zpracování žádosti – administrativní a další procesy</a:t>
            </a:r>
          </a:p>
          <a:p>
            <a:pPr lvl="1" eaLnBrk="1" hangingPunct="1"/>
            <a:r>
              <a:rPr lang="cs-CZ" altLang="cs-CZ" sz="1700" dirty="0"/>
              <a:t>5. </a:t>
            </a:r>
            <a:r>
              <a:rPr lang="cs-CZ" altLang="cs-CZ" sz="1700" dirty="0" err="1"/>
              <a:t>Předrealizační</a:t>
            </a:r>
            <a:r>
              <a:rPr lang="cs-CZ" altLang="cs-CZ" sz="1700" dirty="0"/>
              <a:t> příprava – doložení dalších dokumentů/podkladů, vypořádání připomínek/změn</a:t>
            </a:r>
          </a:p>
          <a:p>
            <a:pPr lvl="1" eaLnBrk="1" hangingPunct="1"/>
            <a:r>
              <a:rPr lang="cs-CZ" altLang="cs-CZ" sz="1700" dirty="0"/>
              <a:t>6. Realizace projektu – dodržení podmínek, sledování cílů</a:t>
            </a:r>
          </a:p>
          <a:p>
            <a:pPr lvl="1" eaLnBrk="1" hangingPunct="1"/>
            <a:r>
              <a:rPr lang="cs-CZ" altLang="cs-CZ" sz="1700" dirty="0"/>
              <a:t>7. Ukončení projektu a udržitelnost – využití výsledků</a:t>
            </a:r>
          </a:p>
          <a:p>
            <a:pPr lvl="1" eaLnBrk="1" hangingPunct="1"/>
            <a:r>
              <a:rPr lang="cs-CZ" altLang="cs-CZ" sz="1700" dirty="0"/>
              <a:t>8. Identifikace potencionálních nových problémů/rizik – změna situace a nutnost reakce </a:t>
            </a:r>
            <a:endParaRPr lang="en-US" altLang="cs-CZ" sz="1700" dirty="0"/>
          </a:p>
        </p:txBody>
      </p:sp>
    </p:spTree>
    <p:extLst>
      <p:ext uri="{BB962C8B-B14F-4D97-AF65-F5344CB8AC3E}">
        <p14:creationId xmlns:p14="http://schemas.microsoft.com/office/powerpoint/2010/main" val="66362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01002488"/>
              </p:ext>
            </p:extLst>
          </p:nvPr>
        </p:nvGraphicFramePr>
        <p:xfrm>
          <a:off x="1654175" y="2103121"/>
          <a:ext cx="6408440" cy="416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7052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1" y="1682749"/>
            <a:ext cx="7559675" cy="7207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/>
              <a:t>Do jakého detailu popsat projektový záměr ?</a:t>
            </a:r>
            <a:r>
              <a:rPr lang="cs-CZ" sz="24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grpSp>
        <p:nvGrpSpPr>
          <p:cNvPr id="18436" name="Group 13"/>
          <p:cNvGrpSpPr>
            <a:grpSpLocks/>
          </p:cNvGrpSpPr>
          <p:nvPr/>
        </p:nvGrpSpPr>
        <p:grpSpPr bwMode="auto">
          <a:xfrm>
            <a:off x="1524001" y="241301"/>
            <a:ext cx="8964613" cy="454025"/>
            <a:chOff x="0" y="152"/>
            <a:chExt cx="5647" cy="286"/>
          </a:xfrm>
        </p:grpSpPr>
        <p:sp>
          <p:nvSpPr>
            <p:cNvPr id="18442" name="AutoShape 14"/>
            <p:cNvSpPr>
              <a:spLocks noChangeArrowheads="1"/>
            </p:cNvSpPr>
            <p:nvPr/>
          </p:nvSpPr>
          <p:spPr bwMode="auto">
            <a:xfrm>
              <a:off x="0" y="210"/>
              <a:ext cx="5647" cy="227"/>
            </a:xfrm>
            <a:prstGeom prst="roundRect">
              <a:avLst>
                <a:gd name="adj" fmla="val 44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87055" name="Text Box 15"/>
            <p:cNvSpPr txBox="1">
              <a:spLocks noChangeArrowheads="1"/>
            </p:cNvSpPr>
            <p:nvPr/>
          </p:nvSpPr>
          <p:spPr bwMode="auto">
            <a:xfrm>
              <a:off x="0" y="152"/>
              <a:ext cx="564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0" rIns="90000" bIns="0" anchor="b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lnSpc>
                  <a:spcPct val="93000"/>
                </a:lnSpc>
                <a:buClr>
                  <a:srgbClr val="FFFFFF"/>
                </a:buClr>
                <a:buSzPct val="100000"/>
                <a:buFont typeface="Arial" charset="0"/>
                <a:buNone/>
                <a:defRPr/>
              </a:pPr>
              <a:r>
                <a:rPr lang="cs-CZ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endParaRPr lang="en-GB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8437" name="Group 16"/>
          <p:cNvGrpSpPr>
            <a:grpSpLocks/>
          </p:cNvGrpSpPr>
          <p:nvPr/>
        </p:nvGrpSpPr>
        <p:grpSpPr bwMode="auto">
          <a:xfrm>
            <a:off x="908050" y="403225"/>
            <a:ext cx="9710738" cy="1025525"/>
            <a:chOff x="-470" y="-134"/>
            <a:chExt cx="6117" cy="646"/>
          </a:xfrm>
        </p:grpSpPr>
        <p:sp>
          <p:nvSpPr>
            <p:cNvPr id="18440" name="AutoShape 17"/>
            <p:cNvSpPr>
              <a:spLocks noChangeArrowheads="1"/>
            </p:cNvSpPr>
            <p:nvPr/>
          </p:nvSpPr>
          <p:spPr bwMode="auto">
            <a:xfrm>
              <a:off x="0" y="210"/>
              <a:ext cx="5647" cy="227"/>
            </a:xfrm>
            <a:prstGeom prst="roundRect">
              <a:avLst>
                <a:gd name="adj" fmla="val 44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8441" name="Text Box 18"/>
            <p:cNvSpPr txBox="1">
              <a:spLocks noChangeArrowheads="1"/>
            </p:cNvSpPr>
            <p:nvPr/>
          </p:nvSpPr>
          <p:spPr bwMode="auto">
            <a:xfrm>
              <a:off x="-470" y="-134"/>
              <a:ext cx="5647" cy="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0" rIns="90000" bIns="0" anchor="b">
              <a:spAutoFit/>
            </a:bodyPr>
            <a:lstStyle>
              <a:lvl1pPr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3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§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D1E1E"/>
                </a:buClr>
                <a:buFont typeface="Wingdings" panose="05000000000000000000" pitchFamily="2" charset="2"/>
                <a:buChar char="§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anose="05000000000000000000" pitchFamily="2" charset="2"/>
                <a:buChar char="§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lnSpc>
                  <a:spcPts val="4000"/>
                </a:lnSpc>
                <a:spcBef>
                  <a:spcPct val="0"/>
                </a:spcBef>
                <a:buClr>
                  <a:srgbClr val="FFFFFF"/>
                </a:buClr>
                <a:buFont typeface="Arial" panose="020B0604020202020204" pitchFamily="34" charset="0"/>
                <a:buNone/>
              </a:pPr>
              <a:r>
                <a:rPr lang="cs-CZ" altLang="cs-CZ" sz="40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rPr>
                <a:t>Projektový záměr – první krok na cestě k získání dotace</a:t>
              </a:r>
              <a:endParaRPr lang="en-GB" alt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270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projekty s využitím ESIF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Nutnost reflexe legislativního systému</a:t>
            </a:r>
          </a:p>
          <a:p>
            <a:pPr lvl="1"/>
            <a:r>
              <a:rPr lang="cs-CZ" dirty="0" smtClean="0"/>
              <a:t>Zákon o finanční kontrole </a:t>
            </a:r>
          </a:p>
          <a:p>
            <a:pPr lvl="1"/>
            <a:r>
              <a:rPr lang="cs-CZ" dirty="0" smtClean="0"/>
              <a:t>Zákon o veřejných zakázkách</a:t>
            </a:r>
          </a:p>
          <a:p>
            <a:pPr lvl="1"/>
            <a:r>
              <a:rPr lang="cs-CZ" dirty="0" smtClean="0"/>
              <a:t>Zákon o účetnictví </a:t>
            </a:r>
          </a:p>
          <a:p>
            <a:pPr lvl="1"/>
            <a:endParaRPr lang="cs-CZ" dirty="0"/>
          </a:p>
          <a:p>
            <a:pPr lvl="0"/>
            <a:r>
              <a:rPr lang="cs-CZ" dirty="0" smtClean="0">
                <a:solidFill>
                  <a:srgbClr val="000000"/>
                </a:solidFill>
              </a:rPr>
              <a:t>Kombinace s dalšími nástroji veřejných financí </a:t>
            </a:r>
          </a:p>
          <a:p>
            <a:pPr lvl="0"/>
            <a:r>
              <a:rPr lang="cs-CZ" dirty="0" smtClean="0">
                <a:solidFill>
                  <a:srgbClr val="000000"/>
                </a:solidFill>
              </a:rPr>
              <a:t>Udržitelnost výstupů projektů – princip rozvojových projektů ad.</a:t>
            </a:r>
          </a:p>
          <a:p>
            <a:pPr lvl="0"/>
            <a:r>
              <a:rPr lang="cs-CZ" dirty="0" smtClean="0">
                <a:solidFill>
                  <a:srgbClr val="000000"/>
                </a:solidFill>
              </a:rPr>
              <a:t>Struktura ESIF – </a:t>
            </a:r>
            <a:r>
              <a:rPr lang="cs-CZ" dirty="0" smtClean="0">
                <a:solidFill>
                  <a:srgbClr val="000000"/>
                </a:solidFill>
                <a:hlinkClick r:id="rId2"/>
              </a:rPr>
              <a:t>www.strukturalni-fondy.cz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</a:p>
          <a:p>
            <a:pPr lvl="0"/>
            <a:endParaRPr lang="cs-CZ" dirty="0">
              <a:solidFill>
                <a:srgbClr val="000000"/>
              </a:solidFill>
            </a:endParaRP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333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/>
          </p:nvPr>
        </p:nvSpPr>
        <p:spPr>
          <a:xfrm>
            <a:off x="1992314" y="1004889"/>
            <a:ext cx="7775575" cy="5303837"/>
          </a:xfrm>
        </p:spPr>
        <p:txBody>
          <a:bodyPr/>
          <a:lstStyle/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		</a:t>
            </a:r>
            <a:r>
              <a:rPr lang="cs-CZ" sz="3600" b="1" dirty="0"/>
              <a:t>Děkuji za pozornost! </a:t>
            </a:r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Použité zdroje:</a:t>
            </a:r>
          </a:p>
          <a:p>
            <a:pPr>
              <a:defRPr/>
            </a:pPr>
            <a:r>
              <a:rPr lang="cs-CZ" sz="1200" dirty="0"/>
              <a:t>Dočkal, V: Strukturální fondy EU – projektový cyklus a projektové řízení. Brno: Masarykova univerzita, 2007. ISBN 978-80-210-4390-9</a:t>
            </a:r>
          </a:p>
          <a:p>
            <a:pPr>
              <a:defRPr/>
            </a:pPr>
            <a:r>
              <a:rPr lang="cs-CZ" sz="1200" dirty="0"/>
              <a:t>Materiály Národního vzdělávacího fondu ČR</a:t>
            </a:r>
          </a:p>
          <a:p>
            <a:pPr>
              <a:defRPr/>
            </a:pPr>
            <a:r>
              <a:rPr lang="cs-CZ" sz="1200" dirty="0"/>
              <a:t>Údaje z </a:t>
            </a:r>
            <a:r>
              <a:rPr lang="cs-CZ" sz="1200" dirty="0">
                <a:hlinkClick r:id="rId2"/>
              </a:rPr>
              <a:t>www.struktralni-fondy.cz</a:t>
            </a:r>
            <a:r>
              <a:rPr lang="cs-CZ" sz="1200" dirty="0"/>
              <a:t> </a:t>
            </a:r>
          </a:p>
          <a:p>
            <a:pPr>
              <a:defRPr/>
            </a:pPr>
            <a:endParaRPr lang="cs-CZ" sz="1200" dirty="0"/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73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5</TotalTime>
  <Words>523</Words>
  <Application>Microsoft Office PowerPoint</Application>
  <PresentationFormat>Širokoúhlá obrazovka</PresentationFormat>
  <Paragraphs>72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Tvorba veřejných projektů – teorie vers. praxe  </vt:lpstr>
      <vt:lpstr>Veřejný projekt </vt:lpstr>
      <vt:lpstr>Veřejný projekt (2)</vt:lpstr>
      <vt:lpstr>Projektový cyklus</vt:lpstr>
      <vt:lpstr>Prezentace aplikace PowerPoint</vt:lpstr>
      <vt:lpstr>Veřejné projekty s využitím ESIF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David Póč</cp:lastModifiedBy>
  <cp:revision>4</cp:revision>
  <cp:lastPrinted>1601-01-01T00:00:00Z</cp:lastPrinted>
  <dcterms:created xsi:type="dcterms:W3CDTF">2019-01-25T08:23:54Z</dcterms:created>
  <dcterms:modified xsi:type="dcterms:W3CDTF">2020-03-03T18:00:20Z</dcterms:modified>
</cp:coreProperties>
</file>