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95" r:id="rId3"/>
    <p:sldId id="296" r:id="rId4"/>
    <p:sldId id="297" r:id="rId5"/>
    <p:sldId id="298" r:id="rId6"/>
    <p:sldId id="299" r:id="rId7"/>
    <p:sldId id="300" r:id="rId8"/>
    <p:sldId id="302" r:id="rId9"/>
    <p:sldId id="305" r:id="rId10"/>
    <p:sldId id="306" r:id="rId11"/>
    <p:sldId id="307" r:id="rId1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92" d="100"/>
          <a:sy n="92" d="100"/>
        </p:scale>
        <p:origin x="-558" y="-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xmlns="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609600" y="277813"/>
            <a:ext cx="10972800" cy="58531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09600" y="6243638"/>
            <a:ext cx="2844800" cy="457200"/>
          </a:xfrm>
          <a:prstGeom prst="rect">
            <a:avLst/>
          </a:prstGeom>
        </p:spPr>
        <p:txBody>
          <a:bodyPr/>
          <a:lstStyle>
            <a:lvl1pPr algn="r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737600" y="6243638"/>
            <a:ext cx="28448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D30B86D-5390-4D37-9DBF-EAF674F7D92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13956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xmlns="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700" r:id="rId15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44938" y="6228000"/>
            <a:ext cx="7920000" cy="252000"/>
          </a:xfrm>
        </p:spPr>
        <p:txBody>
          <a:bodyPr/>
          <a:lstStyle/>
          <a:p>
            <a:r>
              <a:rPr lang="cs-CZ" dirty="0"/>
              <a:t>MPV_PVVS Projekty ve veřejné správě 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2235346"/>
            <a:ext cx="11361600" cy="1171580"/>
          </a:xfrm>
        </p:spPr>
        <p:txBody>
          <a:bodyPr/>
          <a:lstStyle/>
          <a:p>
            <a:r>
              <a:rPr lang="cs-CZ" dirty="0" smtClean="0"/>
              <a:t>ESIF – implementační struktura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000" i="1" dirty="0" smtClean="0"/>
              <a:t>David </a:t>
            </a:r>
            <a:r>
              <a:rPr lang="cs-CZ" sz="2000" i="1" dirty="0" err="1" smtClean="0"/>
              <a:t>Póč</a:t>
            </a:r>
            <a:r>
              <a:rPr lang="cs-CZ" sz="2000" i="1" dirty="0" smtClean="0"/>
              <a:t>, Oddělení pro strategii a projektovou podporu 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288964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68058" y="800799"/>
            <a:ext cx="10782180" cy="647700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dirty="0" smtClean="0"/>
              <a:t>Problematika veřejné podpory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10972800" cy="49974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Obecně je samozřejmě tato forma podpory v EU zakázána, ale pro tyto programy je zde výjimka Evropské komise – relevantní rozhodnutí např. pro OP RLZ je Rozhodnutí ÚOHS čj.: VP/S 81/04 ze dne 24.4.2004, relevantní právní předpisy EU jsou to Nařízení č.2204/2002 a Nařízení č.68/2001 reflektované v legislativě ČR v podobě Zákona č.59/2000 Sb., o veřejné podpoře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Míra podpory se konkrétně řídí specifickými pravidla podle jednotlivých typů aktivit (školení, investiční akce atd.)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Jasně dané výjimky z veřejné podpory – např. konzultační a poradenské služby mohou být příjemci maximálně do 50% uznatelných nákladů s tím, že podporovaná služba nemá charakter trvalých či pravidelných činností </a:t>
            </a:r>
          </a:p>
        </p:txBody>
      </p:sp>
    </p:spTree>
    <p:extLst>
      <p:ext uri="{BB962C8B-B14F-4D97-AF65-F5344CB8AC3E}">
        <p14:creationId xmlns:p14="http://schemas.microsoft.com/office/powerpoint/2010/main" val="280988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/>
          </p:nvPr>
        </p:nvSpPr>
        <p:spPr>
          <a:xfrm>
            <a:off x="624418" y="1004888"/>
            <a:ext cx="10367433" cy="5303837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endParaRPr lang="cs-CZ" sz="2000" dirty="0" smtClean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20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2000" dirty="0" smtClean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20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000" dirty="0" smtClean="0"/>
              <a:t>		</a:t>
            </a:r>
            <a:r>
              <a:rPr lang="cs-CZ" sz="6000" b="1" dirty="0" smtClean="0"/>
              <a:t>Děkuji za pozornost!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36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1400" dirty="0" smtClean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14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1400" dirty="0" smtClean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14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1400" dirty="0" smtClean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1400" dirty="0"/>
          </a:p>
          <a:p>
            <a:pPr>
              <a:defRPr/>
            </a:pPr>
            <a:endParaRPr lang="cs-CZ" sz="3600" dirty="0" smtClean="0"/>
          </a:p>
          <a:p>
            <a:pPr>
              <a:defRPr/>
            </a:pPr>
            <a:endParaRPr lang="cs-CZ" sz="2000" dirty="0" smtClean="0"/>
          </a:p>
          <a:p>
            <a:pPr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8119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Programové období 2014-2020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200" dirty="0" smtClean="0"/>
              <a:t>Dohoda o </a:t>
            </a:r>
            <a:r>
              <a:rPr lang="cs-CZ" sz="2200" dirty="0" smtClean="0"/>
              <a:t>partnerství</a:t>
            </a:r>
            <a:endParaRPr lang="cs-CZ" sz="2200" dirty="0" smtClean="0"/>
          </a:p>
          <a:p>
            <a:pPr>
              <a:defRPr/>
            </a:pPr>
            <a:r>
              <a:rPr lang="cs-CZ" sz="2200" dirty="0" smtClean="0"/>
              <a:t>Snížení počtu operačních programů v komparaci s 2007-2013 </a:t>
            </a:r>
          </a:p>
          <a:p>
            <a:pPr>
              <a:defRPr/>
            </a:pPr>
            <a:r>
              <a:rPr lang="cs-CZ" sz="2200" dirty="0" smtClean="0"/>
              <a:t>Celkem 20 programů z nichž je 8 velkých/sektorových </a:t>
            </a:r>
          </a:p>
          <a:p>
            <a:pPr>
              <a:defRPr/>
            </a:pPr>
            <a:r>
              <a:rPr lang="cs-CZ" sz="2200" dirty="0" smtClean="0"/>
              <a:t>Nahrazení </a:t>
            </a:r>
            <a:r>
              <a:rPr lang="cs-CZ" sz="2200" dirty="0" err="1" smtClean="0"/>
              <a:t>ROPů</a:t>
            </a:r>
            <a:r>
              <a:rPr lang="cs-CZ" sz="2200" dirty="0" smtClean="0"/>
              <a:t> novým Integrálním regionálním operačním programem IROP </a:t>
            </a:r>
          </a:p>
          <a:p>
            <a:pPr>
              <a:defRPr/>
            </a:pPr>
            <a:r>
              <a:rPr lang="cs-CZ" sz="2200" dirty="0" smtClean="0"/>
              <a:t>Větší provázanost mezi OP – administrativa, spolufinancování ad. 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76050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599691" y="886257"/>
            <a:ext cx="10782180" cy="64770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Řídící orgán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000" y="1692002"/>
            <a:ext cx="9826773" cy="413999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000" dirty="0" smtClean="0"/>
              <a:t>Hlavní zásadou při využívání prostředků z rozpočtu EU je přísné oddělení linie řídící, platební a kontrolní </a:t>
            </a:r>
            <a:endParaRPr lang="cs-CZ" sz="2000" dirty="0" smtClean="0"/>
          </a:p>
          <a:p>
            <a:pPr eaLnBrk="1" hangingPunct="1">
              <a:lnSpc>
                <a:spcPct val="9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Řídicím orgánem se rozumí orgán zodpovědný za účelné, efektivní a hospodárné řízení a provádění programu v souladu se zásadami řádného finančního řízení</a:t>
            </a:r>
            <a:r>
              <a:rPr lang="cs-CZ" sz="2000" dirty="0" smtClean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 smtClean="0"/>
              <a:t>Např. Operační program Zaměstnanost – Ministerstvo práce a sociálních věcí, OP Doprava – Ministerstvo dopravy, OP Výzkum, vývoj a vzdělávání – Ministerstvo školství, mládeže a tělovýchovy </a:t>
            </a:r>
          </a:p>
        </p:txBody>
      </p:sp>
    </p:spTree>
    <p:extLst>
      <p:ext uri="{BB962C8B-B14F-4D97-AF65-F5344CB8AC3E}">
        <p14:creationId xmlns:p14="http://schemas.microsoft.com/office/powerpoint/2010/main" val="62966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7442" y="432048"/>
            <a:ext cx="10972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Hlavní funkce Řídícího orgánu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3023" y="1258427"/>
            <a:ext cx="10598768" cy="59499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000" b="1" dirty="0" smtClean="0"/>
              <a:t>Obecně každý ŘO odpovídá za zavedení a udržování řídícího a kontrolního systému v souladu s požadavky Evropské komise, příslušných předpisů ES a národní legislativy: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000" dirty="0" smtClean="0"/>
              <a:t>zjišťuje zda projekty určené ke spolufinancování z prostředků rozpočtu EU jsou vybírány na základě kritérií relevantních pro daný program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000" dirty="0" smtClean="0"/>
              <a:t>zajišťuje existenci systému pro záznam a uchování účetních záznamů v elektronické podobě pro každou operaci v rámci programu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000" dirty="0" smtClean="0"/>
              <a:t>zajišťuje soulad uskutečňovaných operací s národními pravidly a pravidly ES týkajícími se způsobilosti výdajů, zadávání veřejných zakázek, veřejné podpory, ochrany životního prostředí, rovných příležitostí a zákazu diskriminace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000" dirty="0" smtClean="0"/>
              <a:t>zajišťuje, že příjemci a jiné subjekty zapojené do realizace operací vedou účetnictví či daňovou evidenci dle podmínek uvedených v příslušné metodice  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000" dirty="0" smtClean="0"/>
              <a:t>poskytuje Evropské komisy informace, které ji umožní posouzení velkých projektů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b="1" dirty="0" smtClean="0"/>
              <a:t>ŘO má právo své rozhodovací pravomoci delegovat na Zprostředkující subjekty (ZS). Nelze však delegovat celkovou odpovědnost za řízení programů.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b="1" dirty="0" smtClean="0"/>
              <a:t>Konečnou zodpovědnost za implementaci jednotlivých programů nesou ministři, do jejichž působnosti spadá daný program. V případě </a:t>
            </a:r>
            <a:r>
              <a:rPr lang="cs-CZ" sz="2000" b="1" dirty="0" err="1" smtClean="0"/>
              <a:t>ROPů</a:t>
            </a:r>
            <a:r>
              <a:rPr lang="cs-CZ" sz="2000" b="1" dirty="0" smtClean="0"/>
              <a:t> je zodpovědnost transponována na jednotlivé předsedy Regionálních rad. </a:t>
            </a:r>
          </a:p>
        </p:txBody>
      </p:sp>
    </p:spTree>
    <p:extLst>
      <p:ext uri="{BB962C8B-B14F-4D97-AF65-F5344CB8AC3E}">
        <p14:creationId xmlns:p14="http://schemas.microsoft.com/office/powerpoint/2010/main" val="1394077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624488" y="544523"/>
            <a:ext cx="11375815" cy="64770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Platební a certifikační orgán (PCO)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9822" y="1206934"/>
            <a:ext cx="10972800" cy="52562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dirty="0"/>
              <a:t>Platebním a certifikačním orgánem se rozumí orgán zodpovědný za celkové finanční řízení prostředků poskytnutých České republice z rozpočtu EU (resp. ESI fondů) a certifikaci </a:t>
            </a:r>
            <a:r>
              <a:rPr lang="cs-CZ" altLang="cs-CZ" sz="2000" dirty="0" smtClean="0"/>
              <a:t>výdajů dle příslušných nařízení k ESIF či dalším fondům</a:t>
            </a:r>
            <a:r>
              <a:rPr lang="cs-CZ" altLang="cs-CZ" sz="2000" dirty="0" smtClean="0"/>
              <a:t>.</a:t>
            </a:r>
          </a:p>
          <a:p>
            <a:pPr marL="72000" indent="0" eaLnBrk="1" hangingPunct="1">
              <a:lnSpc>
                <a:spcPct val="80000"/>
              </a:lnSpc>
              <a:buNone/>
              <a:defRPr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dirty="0" smtClean="0"/>
              <a:t>Hlavní funkce PCO: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2000" dirty="0" smtClean="0"/>
              <a:t>spravuje prostředky z rozpočtu EU na účtech zřízených u ČNB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2000" dirty="0" smtClean="0"/>
              <a:t>vypracovává a předkládá žádosti o průběžné a závěrečné platby Evropské komisi pro všechny programy na základě výkazů výdajů předložených ŘO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2000" dirty="0" smtClean="0"/>
              <a:t>přijímá platby z Evropské komise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2000" dirty="0" smtClean="0"/>
              <a:t>pro účely certifikace ověřuje řádné fungování řídícího a kontrolního systému na všech úrovních implementace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2000" dirty="0" smtClean="0"/>
              <a:t>vytváří a  aktualizuje metodické dokumenty pro zavádění certifikace výdajů rozpočtu EU a pro finanční toky a kontrolu prostředků z rozpočtu EU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2000" dirty="0" smtClean="0"/>
              <a:t>vrací neoprávněně vyplacené výdaje, včetně úroků z nich, </a:t>
            </a:r>
            <a:r>
              <a:rPr lang="cs-CZ" altLang="cs-CZ" sz="2000" dirty="0" smtClean="0"/>
              <a:t>Evropské </a:t>
            </a:r>
            <a:r>
              <a:rPr lang="cs-CZ" altLang="cs-CZ" sz="2000" dirty="0" smtClean="0"/>
              <a:t>komisi, nebylo-li v souladu s pravidly ES rozhodnuto o jejich realokaci v rámci programu, ve kterém k neoprávněnému čerpání prostředků došlo </a:t>
            </a:r>
          </a:p>
          <a:p>
            <a:pPr lvl="2" eaLnBrk="1" hangingPunct="1">
              <a:lnSpc>
                <a:spcPct val="80000"/>
              </a:lnSpc>
              <a:defRPr/>
            </a:pPr>
            <a:endParaRPr lang="cs-CZ" alt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230788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656663" y="450713"/>
            <a:ext cx="10782180" cy="64770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Auditní orgán (AO)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0993" y="1188782"/>
            <a:ext cx="10705098" cy="54006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1800" b="1" dirty="0"/>
              <a:t>Orgán zodpovědný za zajištění provádění auditů za účelem ověření účinného fungování řídícího a kontrolního systému programu a za vykonávání činností v souladu s obecným </a:t>
            </a:r>
            <a:r>
              <a:rPr lang="cs-CZ" sz="1800" b="1" dirty="0" smtClean="0"/>
              <a:t>nařízením k fondům. Funkci AO vykonává aktuálně speciálně zřízený Odbor 52 MF ČR – Auditní orgán.  </a:t>
            </a:r>
            <a:endParaRPr lang="cs-CZ" sz="1800" b="1" dirty="0" smtClean="0"/>
          </a:p>
          <a:p>
            <a:pPr eaLnBrk="1" hangingPunct="1">
              <a:lnSpc>
                <a:spcPct val="80000"/>
              </a:lnSpc>
              <a:defRPr/>
            </a:pPr>
            <a:endParaRPr lang="cs-CZ" sz="1800" b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b="1" dirty="0" smtClean="0"/>
              <a:t>Hlavní funkce AO: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400" dirty="0" smtClean="0"/>
              <a:t>zajišťuje audit připravenosti řídících a kontrolních systémů programů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400" dirty="0" smtClean="0"/>
              <a:t>předkládá Evropské komisi nejpozději do 12 měsíců od schválení příslušného programu zprávu posuzující nastavení řídících a kontrolních systémů programu včetně stanoviska k jejich souladu s příslušnými ustanoveními právních předpisů ES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400" dirty="0" smtClean="0"/>
              <a:t>předkládá Evropské komisi do 9 měsíců po schválení příslušného programu strategii auditu zahrnující subjekty, které budou audity provádět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400" dirty="0" smtClean="0"/>
              <a:t>zajišťuje provádění auditu ve veřejné správě za účelem ověření účinného fungování řídících a kontrolních systémů operačních programů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400" dirty="0" smtClean="0"/>
              <a:t>zajišťuje provádění auditu ve veřejné správě na vhodném vzorku operací pro ověření výdajů vykázaných Evropské komisi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400" dirty="0" smtClean="0"/>
              <a:t>vydává každoročně pro Evropskou komisi stanovisko k tomu, zda fungování řídícího a kontrolního systému poskytuje přiměřenou záruku, že výkazy výdajů předložené Evropské komisi jsou správné a že související transakce jsou zákonné a řádné </a:t>
            </a:r>
            <a:endParaRPr lang="cs-CZ" sz="1400" dirty="0" smtClean="0"/>
          </a:p>
          <a:p>
            <a:pPr lvl="2" eaLnBrk="1" hangingPunct="1">
              <a:lnSpc>
                <a:spcPct val="80000"/>
              </a:lnSpc>
              <a:defRPr/>
            </a:pPr>
            <a:endParaRPr lang="cs-CZ" sz="1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b="1" dirty="0" smtClean="0"/>
              <a:t>AO nese odpovědnost za zajištění výše uvedených činností s tím, že při zachování vlastní odpovědnosti může vybrané činnosti delegovat na další auditní </a:t>
            </a:r>
            <a:r>
              <a:rPr lang="cs-CZ" sz="1800" b="1" dirty="0" smtClean="0"/>
              <a:t>subjekty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1800" b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b="1" dirty="0" smtClean="0"/>
              <a:t>Je přípustná pouze jedna úroveň pověření k výkonu výše uvedených činností (tj. auditní subjekt nemůže činnostmi pověřit další subjekt), a to na smluvním základě</a:t>
            </a:r>
            <a:r>
              <a:rPr lang="cs-CZ" sz="1800" dirty="0" smtClean="0"/>
              <a:t> </a:t>
            </a:r>
          </a:p>
          <a:p>
            <a:pPr lvl="2" eaLnBrk="1" hangingPunct="1">
              <a:lnSpc>
                <a:spcPct val="80000"/>
              </a:lnSpc>
              <a:defRPr/>
            </a:pPr>
            <a:endParaRPr lang="cs-CZ" sz="1400" dirty="0" smtClean="0"/>
          </a:p>
        </p:txBody>
      </p:sp>
    </p:spTree>
    <p:extLst>
      <p:ext uri="{BB962C8B-B14F-4D97-AF65-F5344CB8AC3E}">
        <p14:creationId xmlns:p14="http://schemas.microsoft.com/office/powerpoint/2010/main" val="269831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668059" y="826436"/>
            <a:ext cx="10782180" cy="64770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Monitorovací výbor (MV)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10972800" cy="49974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ŘO zřizují MV pro každý program nejpozději do 3 měsíců po vydání rozhodnutí Evropské komise o schválení daného programu</a:t>
            </a:r>
            <a:r>
              <a:rPr lang="cs-CZ" sz="2400" dirty="0" smtClean="0"/>
              <a:t>.</a:t>
            </a:r>
          </a:p>
          <a:p>
            <a:pPr marL="72000" indent="0" eaLnBrk="1" hangingPunct="1">
              <a:lnSpc>
                <a:spcPct val="80000"/>
              </a:lnSpc>
              <a:buNone/>
              <a:defRPr/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Hlavní funkce MV: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800" dirty="0" smtClean="0"/>
              <a:t>do 6 měsíců od schválení programu posuzuje a schvaluje kritéria (navržená ŘO) pro výběr projektů spolufinancovaných v rámci příslušného programu posuzuje a schvaluje kritéria (navržená ŘO) pro výběr projektů spolufinancovaných v rámci příslušného programu a schvaluje veškeré revize těchto kritérií podle potřeb programování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800" dirty="0" smtClean="0"/>
              <a:t>pravidelně posuzuje pokrok dosažený při implementaci programu, zejména s ohledem na dosažení stanovených cílů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800" dirty="0" smtClean="0"/>
              <a:t>posuzuje a schvaluje výroční a závěrečnou zprávu o provádění před jejím odesláním Evropské komisi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800" dirty="0" smtClean="0"/>
              <a:t>je informován o výroční kontrolní zprávě a o veškerých souvisejících připomínkách vznesených Evropskou komisí po přezkoumání této zprávy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800" dirty="0" smtClean="0"/>
              <a:t>navrhuje ŘO úpravy nebo přezkoumání programu, které by mohly přispět k dosažení jeho cílů nebo zlepšit jeho řízení </a:t>
            </a:r>
          </a:p>
        </p:txBody>
      </p:sp>
    </p:spTree>
    <p:extLst>
      <p:ext uri="{BB962C8B-B14F-4D97-AF65-F5344CB8AC3E}">
        <p14:creationId xmlns:p14="http://schemas.microsoft.com/office/powerpoint/2010/main" val="220448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Princip financování a kontroly finanční podpory 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3171" y="1872240"/>
            <a:ext cx="10972800" cy="50688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Valná většina finanční podpory je v ČR vyplácena platebními jednotkami ve formě </a:t>
            </a:r>
            <a:r>
              <a:rPr lang="cs-CZ" sz="2000" dirty="0" smtClean="0"/>
              <a:t>tzv</a:t>
            </a:r>
            <a:r>
              <a:rPr lang="cs-CZ" sz="2000" dirty="0" smtClean="0"/>
              <a:t>. zálohového financování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Metoda plateb ex-post 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Všechny náklady musí být prokazatelně doloženy příslušnými doklady (více viz. Zákon o účetnictví) a musí spadat do uznatelných nákladů definovaných v konkrétním operačním programu či </a:t>
            </a:r>
            <a:r>
              <a:rPr lang="cs-CZ" sz="2000" dirty="0" smtClean="0"/>
              <a:t>Iniciativě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Nutnost efektivní kontroly ze strany samotného příjemce a průběžné audity ze strany řídících a platebních </a:t>
            </a:r>
            <a:r>
              <a:rPr lang="cs-CZ" sz="2000" dirty="0" smtClean="0"/>
              <a:t>orgánů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Význam principu spolufinancování v 2014-2020</a:t>
            </a:r>
          </a:p>
        </p:txBody>
      </p:sp>
    </p:spTree>
    <p:extLst>
      <p:ext uri="{BB962C8B-B14F-4D97-AF65-F5344CB8AC3E}">
        <p14:creationId xmlns:p14="http://schemas.microsoft.com/office/powerpoint/2010/main" val="80922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Účetní </a:t>
            </a:r>
            <a:r>
              <a:rPr lang="cs-CZ" dirty="0" smtClean="0"/>
              <a:t>a další doklady </a:t>
            </a:r>
            <a:r>
              <a:rPr lang="cs-CZ" dirty="0" smtClean="0"/>
              <a:t>u jednotlivých příjemců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0391" y="1962166"/>
            <a:ext cx="10753200" cy="413999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Specifické vedení účetních dokladů – nutnost členění podle základních skupin dané účetní </a:t>
            </a:r>
            <a:r>
              <a:rPr lang="cs-CZ" sz="2000" dirty="0" smtClean="0"/>
              <a:t>jednotky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Nutnost archivace většiny dokladů i 10 let po obdržení závěrečné platby </a:t>
            </a:r>
            <a:r>
              <a:rPr lang="cs-CZ" sz="2000" dirty="0" smtClean="0"/>
              <a:t>projektu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Přesné specifikace týkající se osobních nákladů, cestovních výdajů, nákupu zařízení a vybavení či nákupu </a:t>
            </a:r>
            <a:r>
              <a:rPr lang="cs-CZ" sz="2000" dirty="0" smtClean="0"/>
              <a:t>služeb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Problematičnost tzv. neuznatelných výdajů – úroky z půjček, vedení běžného účtu, některé daně (např. daň silniční či daň z nemovitostí), výdaje na práce či školení povinné ze zákona </a:t>
            </a:r>
          </a:p>
        </p:txBody>
      </p:sp>
    </p:spTree>
    <p:extLst>
      <p:ext uri="{BB962C8B-B14F-4D97-AF65-F5344CB8AC3E}">
        <p14:creationId xmlns:p14="http://schemas.microsoft.com/office/powerpoint/2010/main" val="319086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29</TotalTime>
  <Words>819</Words>
  <Application>Microsoft Office PowerPoint</Application>
  <PresentationFormat>Vlastní</PresentationFormat>
  <Paragraphs>92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Prezentace_MU_CZ</vt:lpstr>
      <vt:lpstr>ESIF – implementační struktura</vt:lpstr>
      <vt:lpstr>Programové období 2014-2020</vt:lpstr>
      <vt:lpstr>Řídící orgán</vt:lpstr>
      <vt:lpstr>Hlavní funkce Řídícího orgánu</vt:lpstr>
      <vt:lpstr>Platební a certifikační orgán (PCO)</vt:lpstr>
      <vt:lpstr>Auditní orgán (AO)</vt:lpstr>
      <vt:lpstr>Monitorovací výbor (MV)</vt:lpstr>
      <vt:lpstr>Princip financování a kontroly finanční podpory </vt:lpstr>
      <vt:lpstr>Účetní a další doklady u jednotlivých příjemců</vt:lpstr>
      <vt:lpstr>Problematika veřejné podpory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Jančíková Anna</dc:creator>
  <cp:lastModifiedBy>David</cp:lastModifiedBy>
  <cp:revision>10</cp:revision>
  <cp:lastPrinted>1601-01-01T00:00:00Z</cp:lastPrinted>
  <dcterms:created xsi:type="dcterms:W3CDTF">2019-01-25T08:23:54Z</dcterms:created>
  <dcterms:modified xsi:type="dcterms:W3CDTF">2019-02-27T20:11:58Z</dcterms:modified>
</cp:coreProperties>
</file>