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3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61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38" r:id="rId61"/>
    <p:sldId id="337" r:id="rId62"/>
    <p:sldId id="339" r:id="rId63"/>
    <p:sldId id="340" r:id="rId64"/>
    <p:sldId id="341" r:id="rId65"/>
    <p:sldId id="342" r:id="rId66"/>
    <p:sldId id="343" r:id="rId67"/>
    <p:sldId id="355" r:id="rId68"/>
    <p:sldId id="356" r:id="rId69"/>
    <p:sldId id="357" r:id="rId70"/>
    <p:sldId id="358" r:id="rId71"/>
    <p:sldId id="359" r:id="rId72"/>
    <p:sldId id="360" r:id="rId73"/>
    <p:sldId id="354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19" r:id="rId85"/>
    <p:sldId id="320" r:id="rId8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3EDB6-DC90-4F10-B4D7-035ED40977AC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88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4203B7-6E6F-4B7D-BDAC-63C241CEBFB4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833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744E70-5B4E-4102-9350-45AA41F09BD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54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35ACE-049A-4E39-87DC-788A2299F7B5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42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A6484-9B94-4158-A806-7FCD430A44C8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39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20A26-C101-4222-BCE6-55AE3F7FF3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0197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3F44D-BF1C-4543-8A51-969AE3E003F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606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BA3A2-A5EE-4C01-A3A7-F171748EB23D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817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6B070A-C417-4F1D-BDA8-9DD2FC0D402D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3083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6B289-A9B4-4A15-BABB-19D384CBF693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443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12E5C5-1C9D-4831-9044-DCF5C37C8659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11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956F88-54D2-413C-A371-C1BFA169410B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683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858DA-0B81-4A55-8084-05F18A606E6D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742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EFA68-D659-410A-90C6-A12FA2431F49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76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7B411-C826-424A-AA01-6FE5434C7927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00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9DC63-2235-4FEA-95CA-803F1D2A697E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2959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256116-5D9A-46F3-B8A4-1469F36A7BD2}" type="slidenum">
              <a:rPr lang="cs-CZ" altLang="cs-CZ" smtClean="0"/>
              <a:pPr/>
              <a:t>43</a:t>
            </a:fld>
            <a:endParaRPr lang="cs-CZ" alt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426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F4688-8E75-4B1A-B65D-A26D96DF5BC9}" type="slidenum">
              <a:rPr lang="cs-CZ" altLang="cs-CZ" smtClean="0"/>
              <a:pPr/>
              <a:t>44</a:t>
            </a:fld>
            <a:endParaRPr lang="cs-CZ" alt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1164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08A06-27B7-4E9D-AFD1-7C727E8CED70}" type="slidenum">
              <a:rPr lang="cs-CZ" altLang="cs-CZ" smtClean="0"/>
              <a:pPr/>
              <a:t>45</a:t>
            </a:fld>
            <a:endParaRPr lang="cs-CZ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2958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342C28-E726-4541-8736-69D1B87E245C}" type="slidenum">
              <a:rPr lang="cs-CZ" altLang="cs-CZ" smtClean="0"/>
              <a:pPr/>
              <a:t>47</a:t>
            </a:fld>
            <a:endParaRPr lang="cs-CZ" alt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808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04310-AEF1-4F08-A25E-F80D422A4ECD}" type="slidenum">
              <a:rPr lang="cs-CZ" altLang="cs-CZ" smtClean="0"/>
              <a:pPr/>
              <a:t>48</a:t>
            </a:fld>
            <a:endParaRPr lang="cs-CZ" alt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32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DA19D-B832-4D75-AE2B-DD021BF372A1}" type="slidenum">
              <a:rPr lang="cs-CZ" altLang="cs-CZ" smtClean="0"/>
              <a:pPr/>
              <a:t>49</a:t>
            </a:fld>
            <a:endParaRPr lang="cs-CZ" alt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907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5C12E-7A73-4756-A323-6DC2019383D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171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CD493-91D1-4B75-AE68-8AE031E8726B}" type="slidenum">
              <a:rPr lang="cs-CZ" altLang="cs-CZ" smtClean="0"/>
              <a:pPr/>
              <a:t>50</a:t>
            </a:fld>
            <a:endParaRPr lang="cs-CZ" alt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986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2A0FFF-D2A4-4C7A-A7AC-FD618415220C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313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46F0BC-2520-40D7-98EA-08A900ABEA0A}" type="slidenum">
              <a:rPr lang="cs-CZ" altLang="cs-CZ" smtClean="0"/>
              <a:pPr/>
              <a:t>74</a:t>
            </a:fld>
            <a:endParaRPr lang="cs-CZ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7773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4C0815-53CA-4655-89B1-F459CB1773D0}" type="slidenum">
              <a:rPr lang="cs-CZ" altLang="cs-CZ" smtClean="0"/>
              <a:pPr/>
              <a:t>75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1024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4C58CB-645F-4790-91A1-6C4DFE85DCD5}" type="slidenum">
              <a:rPr lang="cs-CZ" altLang="cs-CZ" smtClean="0"/>
              <a:pPr/>
              <a:t>76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268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4EACF-1246-4B7C-9E7D-46001A78341F}" type="slidenum">
              <a:rPr lang="cs-CZ" altLang="cs-CZ" smtClean="0"/>
              <a:pPr/>
              <a:t>77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544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BD524E-28EF-4E25-950C-230E93B1F0A6}" type="slidenum">
              <a:rPr lang="cs-CZ" altLang="cs-CZ" smtClean="0"/>
              <a:pPr/>
              <a:t>78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461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CAFBB9-5FE1-45B8-B4A2-E4B0F61BB6F9}" type="slidenum">
              <a:rPr lang="cs-CZ" altLang="cs-CZ" smtClean="0"/>
              <a:pPr/>
              <a:t>79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5868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7AD54A-27D3-4447-95C3-A1CC5610F86D}" type="slidenum">
              <a:rPr lang="cs-CZ" altLang="cs-CZ" smtClean="0"/>
              <a:pPr/>
              <a:t>80</a:t>
            </a:fld>
            <a:endParaRPr lang="cs-CZ" alt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974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2DA17-AD8E-41BB-924E-6B08C63A8C3F}" type="slidenum">
              <a:rPr lang="cs-CZ" altLang="cs-CZ" smtClean="0"/>
              <a:pPr/>
              <a:t>81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1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9C160-1C62-428E-9207-BC02F87186F8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781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0777E-40AE-42D8-A4AF-614E84A6A8A3}" type="slidenum">
              <a:rPr lang="cs-CZ" altLang="cs-CZ" smtClean="0"/>
              <a:pPr/>
              <a:t>82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6887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233F36-14A8-49A3-8DA9-6718583B117B}" type="slidenum">
              <a:rPr lang="cs-CZ" altLang="cs-CZ" smtClean="0"/>
              <a:pPr/>
              <a:t>83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5614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079F88-F8D9-4545-9A69-F5517675F28C}" type="slidenum">
              <a:rPr lang="cs-CZ" altLang="cs-CZ" smtClean="0"/>
              <a:pPr/>
              <a:t>84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108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A5122-68EE-4053-955D-D21F1DE44119}" type="slidenum">
              <a:rPr lang="cs-CZ" altLang="cs-CZ" smtClean="0"/>
              <a:pPr/>
              <a:t>85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15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899EC9-38A9-416D-BBAA-CAE64B063E65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12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6665C-1CAE-495E-BC99-29ED6DEE8AAD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39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17E00-7CEB-4739-B548-6C7443B6D7C5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02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D72729-66EC-41DF-9850-44CAD0D43338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779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0D1507-91F2-412E-9163-F5D2F5282114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991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59AFAB-BB97-4431-BB12-5E3774AA2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EE60E5-BEAD-4A72-B5D3-17F84F741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646774-074F-463D-956C-3DE111E47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B19E4-9F49-410A-871D-5457CF0AE7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6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an_Ml%C3%A1dek" TargetMode="External"/><Relationship Id="rId3" Type="http://schemas.openxmlformats.org/officeDocument/2006/relationships/hyperlink" Target="https://cs.wikipedia.org/wiki/Ji%C5%99%C3%AD_Dolej%C5%A1" TargetMode="External"/><Relationship Id="rId7" Type="http://schemas.openxmlformats.org/officeDocument/2006/relationships/hyperlink" Target="https://cs.wikipedia.org/wiki/Valtr_Kom%C3%A1rek" TargetMode="External"/><Relationship Id="rId2" Type="http://schemas.openxmlformats.org/officeDocument/2006/relationships/hyperlink" Target="https://cs.wikipedia.org/wiki/Vladim%C3%ADr_Dlouh%C3%BD_(ekonom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V%C3%A1clav_Klaus" TargetMode="External"/><Relationship Id="rId11" Type="http://schemas.openxmlformats.org/officeDocument/2006/relationships/hyperlink" Target="https://cs.wikipedia.org/wiki/Milo%C5%A1_Zeman" TargetMode="External"/><Relationship Id="rId5" Type="http://schemas.openxmlformats.org/officeDocument/2006/relationships/hyperlink" Target="https://cs.wikipedia.org/wiki/Tom%C3%A1%C5%A1_Je%C5%BEek" TargetMode="External"/><Relationship Id="rId10" Type="http://schemas.openxmlformats.org/officeDocument/2006/relationships/hyperlink" Target="https://cs.wikipedia.org/wiki/Miroslav_Singer" TargetMode="External"/><Relationship Id="rId4" Type="http://schemas.openxmlformats.org/officeDocument/2006/relationships/hyperlink" Target="https://cs.wikipedia.org/wiki/Karel_Dyba" TargetMode="External"/><Relationship Id="rId9" Type="http://schemas.openxmlformats.org/officeDocument/2006/relationships/hyperlink" Target="https://cs.wikipedia.org/wiki/Miloslav_Ransdor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latin typeface="Verdana" panose="020B0604030504040204" pitchFamily="34" charset="0"/>
              </a:rPr>
              <a:t>Prognózy a projekce obyvatelstva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AB0198-BABE-4497-BFA1-04150C25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66256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Přednáška č. 12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497566"/>
            <a:ext cx="11361600" cy="698497"/>
          </a:xfrm>
        </p:spPr>
        <p:txBody>
          <a:bodyPr/>
          <a:lstStyle/>
          <a:p>
            <a:pPr algn="ctr"/>
            <a:r>
              <a:rPr lang="cs-CZ" altLang="cs-CZ" sz="3600" b="1" dirty="0">
                <a:latin typeface="Verdana" panose="020B0604030504040204" pitchFamily="34" charset="0"/>
              </a:rPr>
              <a:t>Prognózy a projekce obyvatelstva, čas </a:t>
            </a:r>
            <a:r>
              <a:rPr lang="cs-CZ" altLang="cs-CZ" sz="3600" b="1">
                <a:latin typeface="Verdana" panose="020B0604030504040204" pitchFamily="34" charset="0"/>
              </a:rPr>
              <a:t>v demografii</a:t>
            </a:r>
            <a:endParaRPr lang="cs-CZ" altLang="cs-CZ" sz="3600" b="1" dirty="0">
              <a:latin typeface="Verdana" panose="020B0604030504040204" pitchFamily="34" charset="0"/>
            </a:endParaRPr>
          </a:p>
          <a:p>
            <a:pPr algn="ctr"/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71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5709" y="419102"/>
            <a:ext cx="8229600" cy="706437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DRUHY POPULAČNÍCH PROJEKCÍ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509" y="1125539"/>
            <a:ext cx="9698182" cy="5000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Populační projekce můžeme </a:t>
            </a:r>
            <a:r>
              <a:rPr lang="cs-CZ" altLang="cs-CZ" sz="2400" b="1" dirty="0">
                <a:latin typeface="Verdana" panose="020B0604030504040204" pitchFamily="34" charset="0"/>
              </a:rPr>
              <a:t>dělit: 1) podle stupně regionální podrobnosti</a:t>
            </a:r>
            <a:r>
              <a:rPr lang="cs-CZ" altLang="cs-CZ" sz="2400" dirty="0">
                <a:latin typeface="Verdana" panose="020B0604030504040204" pitchFamily="34" charset="0"/>
              </a:rPr>
              <a:t> na: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celosvětové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celostátní (republikové)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regionální – pro územní jednotky nižšího řádu (např. okresy, města)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za města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1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1891" y="221673"/>
            <a:ext cx="11249891" cy="590449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2) </a:t>
            </a:r>
            <a:r>
              <a:rPr lang="cs-CZ" altLang="cs-CZ" sz="2400" b="1" dirty="0">
                <a:latin typeface="Verdana" panose="020B0604030504040204" pitchFamily="34" charset="0"/>
              </a:rPr>
              <a:t>Podle období</a:t>
            </a:r>
            <a:r>
              <a:rPr lang="cs-CZ" altLang="cs-CZ" sz="2400" dirty="0">
                <a:latin typeface="Verdana" panose="020B0604030504040204" pitchFamily="34" charset="0"/>
              </a:rPr>
              <a:t>, na jaké jsou vypočteny: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krátkodobé (do 10 let)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střednědobé (10 - 25 let)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dlouhodobé (25 a více let, tj. více než doba jedné generace = strategické plánování)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3) </a:t>
            </a:r>
            <a:r>
              <a:rPr lang="cs-CZ" altLang="cs-CZ" sz="2400" b="1" dirty="0">
                <a:latin typeface="Verdana" panose="020B0604030504040204" pitchFamily="34" charset="0"/>
              </a:rPr>
              <a:t>Podle použité metody výpočtu</a:t>
            </a:r>
            <a:r>
              <a:rPr lang="cs-CZ" altLang="cs-CZ" sz="2400" dirty="0">
                <a:latin typeface="Verdana" panose="020B0604030504040204" pitchFamily="34" charset="0"/>
              </a:rPr>
              <a:t>: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formální extrapolace celkového počtu obyvatel doplněná odhadem věkové struktury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komponentní metoda (také demografická) bez uvažování migrace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komponentní metoda s uvažováním budoucí migrace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5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7309" y="232785"/>
            <a:ext cx="11083635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u="sng" dirty="0">
                <a:latin typeface="Verdana" panose="020B0604030504040204" pitchFamily="34" charset="0"/>
              </a:rPr>
              <a:t>Projekce založené na extrapolaci</a:t>
            </a:r>
          </a:p>
          <a:p>
            <a:pPr eaLnBrk="1" hangingPunct="1"/>
            <a:endParaRPr lang="cs-CZ" altLang="cs-CZ" u="sng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Jednoduché, </a:t>
            </a:r>
            <a:r>
              <a:rPr lang="cs-CZ" altLang="cs-CZ" b="1" dirty="0">
                <a:latin typeface="Verdana" panose="020B0604030504040204" pitchFamily="34" charset="0"/>
              </a:rPr>
              <a:t>od </a:t>
            </a:r>
            <a:r>
              <a:rPr lang="cs-CZ" altLang="cs-CZ" b="1" dirty="0" err="1">
                <a:latin typeface="Verdana" panose="020B0604030504040204" pitchFamily="34" charset="0"/>
              </a:rPr>
              <a:t>intercenzálních</a:t>
            </a:r>
            <a:r>
              <a:rPr lang="cs-CZ" altLang="cs-CZ" b="1" dirty="0">
                <a:latin typeface="Verdana" panose="020B0604030504040204" pitchFamily="34" charset="0"/>
              </a:rPr>
              <a:t> odhadů</a:t>
            </a:r>
            <a:r>
              <a:rPr lang="cs-CZ" altLang="cs-CZ" dirty="0">
                <a:latin typeface="Verdana" panose="020B0604030504040204" pitchFamily="34" charset="0"/>
              </a:rPr>
              <a:t>, založených na interpolaci, </a:t>
            </a:r>
            <a:r>
              <a:rPr lang="cs-CZ" altLang="cs-CZ" b="1" dirty="0">
                <a:latin typeface="Verdana" panose="020B0604030504040204" pitchFamily="34" charset="0"/>
              </a:rPr>
              <a:t>se liší</a:t>
            </a:r>
            <a:r>
              <a:rPr lang="cs-CZ" altLang="cs-CZ" dirty="0">
                <a:latin typeface="Verdana" panose="020B0604030504040204" pitchFamily="34" charset="0"/>
              </a:rPr>
              <a:t> výrazněji jen </a:t>
            </a:r>
            <a:r>
              <a:rPr lang="cs-CZ" altLang="cs-CZ" b="1" dirty="0">
                <a:latin typeface="Verdana" panose="020B0604030504040204" pitchFamily="34" charset="0"/>
              </a:rPr>
              <a:t>volbou analytické funkce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Většinou se používá různých </a:t>
            </a:r>
            <a:r>
              <a:rPr lang="cs-CZ" altLang="cs-CZ" b="1" dirty="0">
                <a:latin typeface="Verdana" panose="020B0604030504040204" pitchFamily="34" charset="0"/>
              </a:rPr>
              <a:t>exponenciálních funkcí</a:t>
            </a:r>
            <a:r>
              <a:rPr lang="cs-CZ" altLang="cs-CZ" dirty="0">
                <a:latin typeface="Verdana" panose="020B0604030504040204" pitchFamily="34" charset="0"/>
              </a:rPr>
              <a:t>, např.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Verdana" panose="020B0604030504040204" pitchFamily="34" charset="0"/>
              </a:rPr>
              <a:t>geometrická progrese 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Verdana" panose="020B0604030504040204" pitchFamily="34" charset="0"/>
              </a:rPr>
              <a:t>jednoduchá exponenciála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47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236" y="0"/>
            <a:ext cx="11351491" cy="61945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u="sng" dirty="0">
                <a:latin typeface="Verdana" panose="020B0604030504040204" pitchFamily="34" charset="0"/>
              </a:rPr>
              <a:t>Komponentní metoda populačních projekcí</a:t>
            </a:r>
            <a:endParaRPr lang="cs-CZ" altLang="cs-CZ" sz="2000" b="1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0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b="1" dirty="0">
                <a:latin typeface="Verdana" panose="020B0604030504040204" pitchFamily="34" charset="0"/>
              </a:rPr>
              <a:t>Vhodná pro krátkodobé a střednědobé projekce</a:t>
            </a:r>
            <a:r>
              <a:rPr lang="cs-CZ" altLang="cs-CZ" sz="2000" dirty="0">
                <a:latin typeface="Verdana" panose="020B0604030504040204" pitchFamily="34" charset="0"/>
              </a:rPr>
              <a:t> (do 20 – 25 let) a pro </a:t>
            </a:r>
            <a:r>
              <a:rPr lang="cs-CZ" altLang="cs-CZ" sz="2000" b="1" dirty="0">
                <a:latin typeface="Verdana" panose="020B0604030504040204" pitchFamily="34" charset="0"/>
              </a:rPr>
              <a:t>relativně homogenní populace</a:t>
            </a:r>
            <a:r>
              <a:rPr lang="cs-CZ" altLang="cs-CZ" sz="2000" dirty="0">
                <a:latin typeface="Verdana" panose="020B0604030504040204" pitchFamily="34" charset="0"/>
              </a:rPr>
              <a:t> (stát, kraje), za které jsou údaje </a:t>
            </a:r>
            <a:r>
              <a:rPr lang="cs-CZ" altLang="cs-CZ" sz="2000" b="1" dirty="0">
                <a:latin typeface="Verdana" panose="020B0604030504040204" pitchFamily="34" charset="0"/>
              </a:rPr>
              <a:t>o řádu vymírání a rození</a:t>
            </a:r>
            <a:r>
              <a:rPr lang="cs-CZ" altLang="cs-CZ" sz="2000" dirty="0">
                <a:latin typeface="Verdana" panose="020B0604030504040204" pitchFamily="34" charset="0"/>
              </a:rPr>
              <a:t>, eventuálně o </a:t>
            </a:r>
            <a:r>
              <a:rPr lang="cs-CZ" altLang="cs-CZ" sz="2000" b="1" dirty="0">
                <a:latin typeface="Verdana" panose="020B0604030504040204" pitchFamily="34" charset="0"/>
              </a:rPr>
              <a:t>migračních proudech</a:t>
            </a:r>
            <a:r>
              <a:rPr lang="cs-CZ" altLang="cs-CZ" sz="20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Jejím základem jsou </a:t>
            </a:r>
            <a:r>
              <a:rPr lang="cs-CZ" altLang="cs-CZ" sz="2000" b="1" u="sng" dirty="0">
                <a:latin typeface="Verdana" panose="020B0604030504040204" pitchFamily="34" charset="0"/>
              </a:rPr>
              <a:t>separátní odhady dílčích složek (komponent) populačního přírůstku</a:t>
            </a:r>
            <a:r>
              <a:rPr lang="cs-CZ" altLang="cs-CZ" sz="2000" dirty="0">
                <a:latin typeface="Verdana" panose="020B0604030504040204" pitchFamily="34" charset="0"/>
              </a:rPr>
              <a:t> (zemřelých, narozených, případně migrantů) podle věkové struktury obyvatelstva 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Je založena na </a:t>
            </a:r>
            <a:r>
              <a:rPr lang="cs-CZ" altLang="cs-CZ" sz="2000" b="1" dirty="0">
                <a:latin typeface="Verdana" panose="020B0604030504040204" pitchFamily="34" charset="0"/>
              </a:rPr>
              <a:t>principu časového posouvání jednoletých nebo pětiletých věkových skupin</a:t>
            </a:r>
            <a:r>
              <a:rPr lang="cs-CZ" altLang="cs-CZ" sz="2000" dirty="0">
                <a:latin typeface="Verdana" panose="020B0604030504040204" pitchFamily="34" charset="0"/>
              </a:rPr>
              <a:t>, tj. jejich </a:t>
            </a:r>
            <a:r>
              <a:rPr lang="cs-CZ" altLang="cs-CZ" sz="2000" b="1" dirty="0">
                <a:latin typeface="Verdana" panose="020B0604030504040204" pitchFamily="34" charset="0"/>
              </a:rPr>
              <a:t>redukováním o počty zemřelých</a:t>
            </a:r>
            <a:r>
              <a:rPr lang="cs-CZ" altLang="cs-CZ" sz="2000" dirty="0">
                <a:latin typeface="Verdana" panose="020B0604030504040204" pitchFamily="34" charset="0"/>
              </a:rPr>
              <a:t> (odděleně pro muže a ženy) podle stanovených měr úmrtnosti podle věku a doplňováním o </a:t>
            </a:r>
            <a:r>
              <a:rPr lang="cs-CZ" altLang="cs-CZ" sz="2000" b="1" dirty="0">
                <a:latin typeface="Verdana" panose="020B0604030504040204" pitchFamily="34" charset="0"/>
              </a:rPr>
              <a:t>počty narozených</a:t>
            </a:r>
            <a:r>
              <a:rPr lang="cs-CZ" altLang="cs-CZ" sz="2000" dirty="0">
                <a:latin typeface="Verdana" panose="020B0604030504040204" pitchFamily="34" charset="0"/>
              </a:rPr>
              <a:t> podle předpokládaných intenzit plodnosti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81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7563" y="378000"/>
            <a:ext cx="10956022" cy="53609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Zpracování projekce lze rozdělit do několika </a:t>
            </a:r>
            <a:r>
              <a:rPr lang="cs-CZ" altLang="cs-CZ" sz="2400" b="1" u="sng" dirty="0">
                <a:latin typeface="Verdana" panose="020B0604030504040204" pitchFamily="34" charset="0"/>
              </a:rPr>
              <a:t>základních kroků</a:t>
            </a:r>
            <a:r>
              <a:rPr lang="cs-CZ" altLang="cs-CZ" sz="2400" b="1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1)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analýza současné úrovně reprodukčních procesů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2) formulace hypotéz předpokladů budoucího vývoje dílčích složek reprodukce</a:t>
            </a:r>
            <a:r>
              <a:rPr lang="cs-CZ" altLang="cs-CZ" sz="2400" dirty="0">
                <a:latin typeface="Verdana" panose="020B0604030504040204" pitchFamily="34" charset="0"/>
              </a:rPr>
              <a:t> z interpolace minulého vývoje (nejdůležitější část)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3) stanovení vstupních parametrů</a:t>
            </a:r>
            <a:r>
              <a:rPr lang="cs-CZ" altLang="cs-CZ" sz="2400" dirty="0">
                <a:latin typeface="Verdana" panose="020B0604030504040204" pitchFamily="34" charset="0"/>
              </a:rPr>
              <a:t> těchto složek a způsobu jejich určení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4) určení počtu variant vývoje úrovně plodnosti a úmrtnosti</a:t>
            </a:r>
            <a:r>
              <a:rPr lang="cs-CZ" altLang="cs-CZ" sz="2400" dirty="0">
                <a:latin typeface="Verdana" panose="020B0604030504040204" pitchFamily="34" charset="0"/>
              </a:rPr>
              <a:t> (jednu nebo více variant, např. nízká, střední, vysoká)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37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7527" y="620713"/>
            <a:ext cx="10095346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latin typeface="Verdana" panose="020B0604030504040204" pitchFamily="34" charset="0"/>
              </a:rPr>
              <a:t>Pro sestavení populačních projekcí </a:t>
            </a:r>
            <a:r>
              <a:rPr lang="cs-CZ" altLang="cs-CZ" b="1" u="sng" dirty="0">
                <a:latin typeface="Verdana" panose="020B0604030504040204" pitchFamily="34" charset="0"/>
              </a:rPr>
              <a:t>komponentní metodou</a:t>
            </a:r>
            <a:r>
              <a:rPr lang="cs-CZ" altLang="cs-CZ" b="1" dirty="0">
                <a:latin typeface="Verdana" panose="020B0604030504040204" pitchFamily="34" charset="0"/>
              </a:rPr>
              <a:t> je potřeba mít: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latin typeface="Verdana" panose="020B0604030504040204" pitchFamily="34" charset="0"/>
              </a:rPr>
              <a:t>věkovou strukturu</a:t>
            </a:r>
            <a:r>
              <a:rPr lang="cs-CZ" altLang="cs-CZ" dirty="0">
                <a:latin typeface="Verdana" panose="020B0604030504040204" pitchFamily="34" charset="0"/>
              </a:rPr>
              <a:t> k výchozímu okamžiku projekce odděleně pro obě pohlaví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latin typeface="Verdana" panose="020B0604030504040204" pitchFamily="34" charset="0"/>
              </a:rPr>
              <a:t>řád vymírání</a:t>
            </a:r>
            <a:r>
              <a:rPr lang="cs-CZ" altLang="cs-CZ" dirty="0">
                <a:latin typeface="Verdana" panose="020B0604030504040204" pitchFamily="34" charset="0"/>
              </a:rPr>
              <a:t>, vyjádřený úmrtnostní tabulkou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latin typeface="Verdana" panose="020B0604030504040204" pitchFamily="34" charset="0"/>
              </a:rPr>
              <a:t>řád rození</a:t>
            </a:r>
            <a:r>
              <a:rPr lang="cs-CZ" altLang="cs-CZ" dirty="0">
                <a:latin typeface="Verdana" panose="020B0604030504040204" pitchFamily="34" charset="0"/>
              </a:rPr>
              <a:t>, vyjádřený mírami plodnosti podle věku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27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Populační projekce ve světě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052513"/>
            <a:ext cx="10917818" cy="5256212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Populační divize OSN</a:t>
            </a:r>
            <a:r>
              <a:rPr lang="cs-CZ" altLang="cs-CZ" sz="2400" dirty="0">
                <a:latin typeface="Verdana" panose="020B0604030504040204" pitchFamily="34" charset="0"/>
              </a:rPr>
              <a:t> (</a:t>
            </a:r>
            <a:r>
              <a:rPr lang="cs-CZ" altLang="cs-CZ" sz="2400" i="1" dirty="0">
                <a:latin typeface="Verdana" panose="020B0604030504040204" pitchFamily="34" charset="0"/>
              </a:rPr>
              <a:t>Population </a:t>
            </a:r>
            <a:r>
              <a:rPr lang="cs-CZ" altLang="cs-CZ" sz="2400" i="1" dirty="0" err="1">
                <a:latin typeface="Verdana" panose="020B0604030504040204" pitchFamily="34" charset="0"/>
              </a:rPr>
              <a:t>Division</a:t>
            </a:r>
            <a:r>
              <a:rPr lang="cs-CZ" altLang="cs-CZ" sz="2400" i="1" dirty="0">
                <a:latin typeface="Verdana" panose="020B0604030504040204" pitchFamily="34" charset="0"/>
              </a:rPr>
              <a:t> United </a:t>
            </a:r>
            <a:r>
              <a:rPr lang="cs-CZ" altLang="cs-CZ" sz="2400" i="1" dirty="0" err="1">
                <a:latin typeface="Verdana" panose="020B0604030504040204" pitchFamily="34" charset="0"/>
              </a:rPr>
              <a:t>Nations</a:t>
            </a:r>
            <a:r>
              <a:rPr lang="cs-CZ" altLang="cs-CZ" sz="2400" i="1" dirty="0">
                <a:latin typeface="Verdana" panose="020B0604030504040204" pitchFamily="34" charset="0"/>
              </a:rPr>
              <a:t>; </a:t>
            </a:r>
            <a:r>
              <a:rPr lang="cs-CZ" altLang="cs-CZ" sz="2400" dirty="0">
                <a:latin typeface="Verdana" panose="020B0604030504040204" pitchFamily="34" charset="0"/>
              </a:rPr>
              <a:t>http://www.un.org/esa/</a:t>
            </a:r>
            <a:r>
              <a:rPr lang="cs-CZ" altLang="cs-CZ" sz="2400" dirty="0" err="1">
                <a:latin typeface="Verdana" panose="020B0604030504040204" pitchFamily="34" charset="0"/>
              </a:rPr>
              <a:t>population</a:t>
            </a:r>
            <a:r>
              <a:rPr lang="cs-CZ" altLang="cs-CZ" sz="2400" dirty="0">
                <a:latin typeface="Verdana" panose="020B0604030504040204" pitchFamily="34" charset="0"/>
              </a:rPr>
              <a:t>) </a:t>
            </a:r>
            <a:r>
              <a:rPr lang="cs-CZ" altLang="cs-CZ" sz="2400" b="1" dirty="0">
                <a:latin typeface="Verdana" panose="020B0604030504040204" pitchFamily="34" charset="0"/>
              </a:rPr>
              <a:t>publikovala v roce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2003 </a:t>
            </a:r>
            <a:r>
              <a:rPr lang="cs-CZ" altLang="cs-CZ" sz="2400" b="1" i="1" dirty="0">
                <a:latin typeface="Verdana" panose="020B0604030504040204" pitchFamily="34" charset="0"/>
              </a:rPr>
              <a:t>projekci obyvatelstva světa</a:t>
            </a:r>
            <a:r>
              <a:rPr lang="cs-CZ" altLang="cs-CZ" sz="2400" dirty="0">
                <a:latin typeface="Verdana" panose="020B0604030504040204" pitchFamily="34" charset="0"/>
              </a:rPr>
              <a:t>, která má na rozdíl od dlouhodobé projekce předchozí, podstatně delší časový horizont - až do roku</a:t>
            </a:r>
            <a:r>
              <a:rPr lang="cs-CZ" altLang="cs-CZ" sz="2400" b="1" dirty="0">
                <a:latin typeface="Verdana" panose="020B0604030504040204" pitchFamily="34" charset="0"/>
              </a:rPr>
              <a:t> 2300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Nutno ovšem konstatovat, že výsledky na takto dlouhý časový horizont je třeba brát s velkou rezervou, za </a:t>
            </a:r>
            <a:r>
              <a:rPr lang="cs-CZ" altLang="cs-CZ" sz="2400" b="1" i="1" dirty="0">
                <a:latin typeface="Verdana" panose="020B0604030504040204" pitchFamily="34" charset="0"/>
              </a:rPr>
              <a:t>nejvíce pravděpodobné mohou být brány výsledky do roku 2050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77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473" y="304800"/>
            <a:ext cx="11018981" cy="5821363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Projekce vychází ze zjištění, že </a:t>
            </a:r>
            <a:r>
              <a:rPr lang="cs-CZ" altLang="cs-CZ" sz="2400" b="1" dirty="0">
                <a:latin typeface="Verdana" panose="020B0604030504040204" pitchFamily="34" charset="0"/>
              </a:rPr>
              <a:t>populační růst rozvojových zemí, způsobený vysokou plodností, se zpomalil</a:t>
            </a:r>
            <a:r>
              <a:rPr lang="cs-CZ" altLang="cs-CZ" sz="2400" dirty="0">
                <a:latin typeface="Verdana" panose="020B0604030504040204" pitchFamily="34" charset="0"/>
              </a:rPr>
              <a:t>, a předpokládá, že se </a:t>
            </a:r>
            <a:r>
              <a:rPr lang="cs-CZ" altLang="cs-CZ" sz="2400" b="1" dirty="0">
                <a:latin typeface="Verdana" panose="020B0604030504040204" pitchFamily="34" charset="0"/>
              </a:rPr>
              <a:t>bude zpomalovat i nadále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Přiblíží se tak situaci v dnešních </a:t>
            </a:r>
            <a:r>
              <a:rPr lang="cs-CZ" altLang="cs-CZ" sz="2400" b="1" dirty="0">
                <a:latin typeface="Verdana" panose="020B0604030504040204" pitchFamily="34" charset="0"/>
              </a:rPr>
              <a:t>vyspělých zemích</a:t>
            </a:r>
            <a:r>
              <a:rPr lang="cs-CZ" altLang="cs-CZ" sz="2400" dirty="0">
                <a:latin typeface="Verdana" panose="020B0604030504040204" pitchFamily="34" charset="0"/>
              </a:rPr>
              <a:t>, u nichž projekce </a:t>
            </a:r>
            <a:r>
              <a:rPr lang="cs-CZ" altLang="cs-CZ" sz="2400" b="1" dirty="0">
                <a:latin typeface="Verdana" panose="020B0604030504040204" pitchFamily="34" charset="0"/>
              </a:rPr>
              <a:t>naopak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předpokládá překonání současné nízké plodnosti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Jak u vyspělých, tak i rozvojových zemí se </a:t>
            </a:r>
            <a:r>
              <a:rPr lang="cs-CZ" altLang="cs-CZ" sz="2400" b="1" dirty="0">
                <a:latin typeface="Verdana" panose="020B0604030504040204" pitchFamily="34" charset="0"/>
              </a:rPr>
              <a:t>předpokládá růst naděje dožití</a:t>
            </a:r>
            <a:r>
              <a:rPr lang="cs-CZ" altLang="cs-CZ" sz="2400" dirty="0">
                <a:latin typeface="Verdana" panose="020B0604030504040204" pitchFamily="34" charset="0"/>
              </a:rPr>
              <a:t> (</a:t>
            </a:r>
            <a:r>
              <a:rPr lang="cs-CZ" altLang="cs-CZ" sz="2400" b="1" i="1" dirty="0">
                <a:latin typeface="Verdana" panose="020B0604030504040204" pitchFamily="34" charset="0"/>
              </a:rPr>
              <a:t>rychlejší u zemí rozvojových</a:t>
            </a:r>
            <a:r>
              <a:rPr lang="cs-CZ" altLang="cs-CZ" sz="2400" dirty="0">
                <a:latin typeface="Verdana" panose="020B0604030504040204" pitchFamily="34" charset="0"/>
              </a:rPr>
              <a:t>, vyspělé země si však zachovají určitý náskok)</a:t>
            </a:r>
            <a:endParaRPr lang="cs-CZ" altLang="cs-CZ" sz="2400" i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1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0" y="404814"/>
            <a:ext cx="10853164" cy="6048375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Výsledky jednotlivých variant:</a:t>
            </a:r>
          </a:p>
          <a:p>
            <a:pPr marL="812800" indent="-812800">
              <a:lnSpc>
                <a:spcPct val="80000"/>
              </a:lnSpc>
              <a:buNone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Podle </a:t>
            </a:r>
            <a:r>
              <a:rPr lang="cs-CZ" altLang="cs-CZ" sz="2400" b="1" i="1" dirty="0">
                <a:latin typeface="Verdana" panose="020B0604030504040204" pitchFamily="34" charset="0"/>
              </a:rPr>
              <a:t>nízké varianty</a:t>
            </a:r>
            <a:r>
              <a:rPr lang="cs-CZ" altLang="cs-CZ" sz="2400" dirty="0">
                <a:latin typeface="Verdana" panose="020B0604030504040204" pitchFamily="34" charset="0"/>
              </a:rPr>
              <a:t> (</a:t>
            </a:r>
            <a:r>
              <a:rPr lang="cs-CZ" altLang="cs-CZ" sz="2400" i="1" dirty="0">
                <a:latin typeface="Verdana" panose="020B0604030504040204" pitchFamily="34" charset="0"/>
              </a:rPr>
              <a:t>úhrnná plodnost se ustálí na hladině 1,85</a:t>
            </a:r>
            <a:r>
              <a:rPr lang="cs-CZ" altLang="cs-CZ" sz="2400" dirty="0">
                <a:latin typeface="Verdana" panose="020B0604030504040204" pitchFamily="34" charset="0"/>
              </a:rPr>
              <a:t>) dosáhne světové obyvatelstvo do roku 2050 maxima </a:t>
            </a:r>
            <a:r>
              <a:rPr lang="cs-CZ" altLang="cs-CZ" sz="2400" b="1" i="1" dirty="0">
                <a:latin typeface="Verdana" panose="020B0604030504040204" pitchFamily="34" charset="0"/>
              </a:rPr>
              <a:t>7,4 mld.</a:t>
            </a:r>
            <a:r>
              <a:rPr lang="cs-CZ" altLang="cs-CZ" sz="2400" dirty="0">
                <a:latin typeface="Verdana" panose="020B0604030504040204" pitchFamily="34" charset="0"/>
              </a:rPr>
              <a:t>, pak bude následovat hluboký pokles na 3,2 miliardy v roce 2200 a na 2,3 mld. v roce 2300. </a:t>
            </a:r>
          </a:p>
          <a:p>
            <a:pPr marL="812800" indent="-812800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Podle </a:t>
            </a:r>
            <a:r>
              <a:rPr lang="cs-CZ" altLang="cs-CZ" sz="2400" b="1" i="1" dirty="0">
                <a:latin typeface="Verdana" panose="020B0604030504040204" pitchFamily="34" charset="0"/>
              </a:rPr>
              <a:t>střední varianty</a:t>
            </a:r>
            <a:r>
              <a:rPr lang="cs-CZ" altLang="cs-CZ" sz="2400" dirty="0">
                <a:latin typeface="Verdana" panose="020B0604030504040204" pitchFamily="34" charset="0"/>
              </a:rPr>
              <a:t> (</a:t>
            </a:r>
            <a:r>
              <a:rPr lang="cs-CZ" altLang="cs-CZ" sz="2400" i="1" dirty="0">
                <a:latin typeface="Verdana" panose="020B0604030504040204" pitchFamily="34" charset="0"/>
              </a:rPr>
              <a:t>úhrnná plodnost se ustálí na hladině 2,1</a:t>
            </a:r>
            <a:r>
              <a:rPr lang="cs-CZ" altLang="cs-CZ" sz="2400" dirty="0">
                <a:latin typeface="Verdana" panose="020B0604030504040204" pitchFamily="34" charset="0"/>
              </a:rPr>
              <a:t>) světové obyvatelstvo nadále poroste až do přelomu 21. a 22. století, kdy překročí 9 mld. Po mírném úbytku se pak na tuto hranici znovu vrátí roku 2300. V roce 2050 bude mít svět </a:t>
            </a:r>
            <a:r>
              <a:rPr lang="cs-CZ" altLang="cs-CZ" sz="2400" b="1" i="1" dirty="0">
                <a:latin typeface="Verdana" panose="020B0604030504040204" pitchFamily="34" charset="0"/>
              </a:rPr>
              <a:t>8,9 mld.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obyvatel. </a:t>
            </a:r>
          </a:p>
          <a:p>
            <a:pPr marL="812800" indent="-812800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Podle </a:t>
            </a:r>
            <a:r>
              <a:rPr lang="cs-CZ" altLang="cs-CZ" sz="2400" b="1" i="1" dirty="0">
                <a:latin typeface="Verdana" panose="020B0604030504040204" pitchFamily="34" charset="0"/>
              </a:rPr>
              <a:t>vysoké varianty</a:t>
            </a:r>
            <a:r>
              <a:rPr lang="cs-CZ" altLang="cs-CZ" sz="2400" dirty="0">
                <a:latin typeface="Verdana" panose="020B0604030504040204" pitchFamily="34" charset="0"/>
              </a:rPr>
              <a:t> (</a:t>
            </a:r>
            <a:r>
              <a:rPr lang="cs-CZ" altLang="cs-CZ" sz="2400" i="1" dirty="0">
                <a:latin typeface="Verdana" panose="020B0604030504040204" pitchFamily="34" charset="0"/>
              </a:rPr>
              <a:t>úhrnná plodnost se ustálí na hladině 2,35</a:t>
            </a:r>
            <a:r>
              <a:rPr lang="cs-CZ" altLang="cs-CZ" sz="2400" dirty="0">
                <a:latin typeface="Verdana" panose="020B0604030504040204" pitchFamily="34" charset="0"/>
              </a:rPr>
              <a:t>) bude počet obyvatel světa rychle narůstat. V roce 2050 dosáhne svět </a:t>
            </a:r>
            <a:r>
              <a:rPr lang="cs-CZ" altLang="cs-CZ" sz="2400" b="1" i="1" dirty="0">
                <a:latin typeface="Verdana" panose="020B0604030504040204" pitchFamily="34" charset="0"/>
              </a:rPr>
              <a:t>10,6 mld.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obyvatel, do roku 2200 už 21,2 mld. a do roku 2300 dokonce 36,4 mld. obyvatel </a:t>
            </a:r>
            <a:br>
              <a:rPr lang="cs-CZ" altLang="cs-CZ" sz="2000" dirty="0"/>
            </a:br>
            <a:endParaRPr lang="cs-CZ" altLang="cs-CZ" sz="2000" dirty="0"/>
          </a:p>
          <a:p>
            <a:pPr marL="812800" indent="-812800">
              <a:lnSpc>
                <a:spcPct val="80000"/>
              </a:lnSpc>
            </a:pPr>
            <a:r>
              <a:rPr lang="cs-CZ" altLang="cs-CZ" sz="2000" b="1" i="1" dirty="0">
                <a:latin typeface="Verdana" panose="020B0604030504040204" pitchFamily="34" charset="0"/>
              </a:rPr>
              <a:t>(Je zřejmé, že ani střední varianta nebude reálná…)</a:t>
            </a:r>
          </a:p>
          <a:p>
            <a:pPr marL="812800" indent="-812800">
              <a:lnSpc>
                <a:spcPct val="80000"/>
              </a:lnSpc>
            </a:pPr>
            <a:endParaRPr lang="cs-CZ" alt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04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4" y="1201602"/>
            <a:ext cx="10851505" cy="31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412212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80291" y="480291"/>
            <a:ext cx="11259127" cy="5237018"/>
          </a:xfrm>
        </p:spPr>
        <p:txBody>
          <a:bodyPr/>
          <a:lstStyle/>
          <a:p>
            <a:pPr eaLnBrk="1" hangingPunct="1"/>
            <a:r>
              <a:rPr lang="cs-CZ" altLang="cs-CZ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Prognózování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souhrnný proces, který zahrnuje soubor činností vedoucí k vytvoření prognózy v její logické posloupnosti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tvorby populačních prognóz je rozsah tohoto souboru dán obecnou složitostí reálných systémů, v nichž se reprodukce demografických struktur odehrává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Nezbytným předpokladem prognózování vývoje složitých systémů je </a:t>
            </a:r>
            <a:r>
              <a:rPr lang="cs-CZ" altLang="cs-CZ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abstrakce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45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em_projek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765176"/>
            <a:ext cx="7920038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43338" y="136526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Projekce obyvatelstva OSN do roku 2050</a:t>
            </a:r>
            <a:r>
              <a:rPr lang="cs-CZ" altLang="cs-CZ" sz="1800"/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14313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199" y="620714"/>
            <a:ext cx="10335491" cy="5832475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Verdana" panose="020B0604030504040204" pitchFamily="34" charset="0"/>
              </a:rPr>
              <a:t>Výsledky projekce</a:t>
            </a:r>
            <a:r>
              <a:rPr lang="cs-CZ" altLang="cs-CZ" b="1" i="1" dirty="0">
                <a:latin typeface="Verdana" panose="020B0604030504040204" pitchFamily="34" charset="0"/>
              </a:rPr>
              <a:t> </a:t>
            </a:r>
            <a:r>
              <a:rPr lang="cs-CZ" altLang="cs-CZ" b="1" dirty="0">
                <a:latin typeface="Verdana" panose="020B0604030504040204" pitchFamily="34" charset="0"/>
              </a:rPr>
              <a:t>OSN </a:t>
            </a:r>
            <a:r>
              <a:rPr lang="cs-CZ" altLang="cs-CZ" i="1" dirty="0">
                <a:latin typeface="Verdana" panose="020B0604030504040204" pitchFamily="34" charset="0"/>
              </a:rPr>
              <a:t>za </a:t>
            </a:r>
            <a:r>
              <a:rPr lang="cs-CZ" altLang="cs-CZ" dirty="0">
                <a:latin typeface="Verdana" panose="020B0604030504040204" pitchFamily="34" charset="0"/>
              </a:rPr>
              <a:t>jednotlivé země (kontinenty i svět)</a:t>
            </a:r>
            <a:r>
              <a:rPr lang="cs-CZ" altLang="cs-CZ" i="1" dirty="0">
                <a:latin typeface="Verdana" panose="020B0604030504040204" pitchFamily="34" charset="0"/>
              </a:rPr>
              <a:t> </a:t>
            </a:r>
            <a:r>
              <a:rPr lang="cs-CZ" altLang="cs-CZ" b="1" dirty="0">
                <a:latin typeface="Verdana" panose="020B0604030504040204" pitchFamily="34" charset="0"/>
              </a:rPr>
              <a:t>mohou být chápány pouze jako orientační,</a:t>
            </a:r>
            <a:r>
              <a:rPr lang="cs-CZ" altLang="cs-CZ" dirty="0">
                <a:latin typeface="Verdana" panose="020B0604030504040204" pitchFamily="34" charset="0"/>
              </a:rPr>
              <a:t> což se týká i výsledků za Českou republiku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…projekce totiž </a:t>
            </a:r>
            <a:r>
              <a:rPr lang="cs-CZ" altLang="cs-CZ" b="1" dirty="0">
                <a:latin typeface="Verdana" panose="020B0604030504040204" pitchFamily="34" charset="0"/>
              </a:rPr>
              <a:t>nezohledňuje velmi komplikovaný odhad migrace</a:t>
            </a:r>
            <a:r>
              <a:rPr lang="cs-CZ" altLang="cs-CZ" dirty="0">
                <a:latin typeface="Verdana" panose="020B0604030504040204" pitchFamily="34" charset="0"/>
              </a:rPr>
              <a:t> (netýká se celého světa) 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0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434109"/>
            <a:ext cx="10843927" cy="5692054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Při </a:t>
            </a:r>
            <a:r>
              <a:rPr lang="cs-CZ" altLang="cs-CZ" sz="2400" b="1" dirty="0">
                <a:latin typeface="Verdana" panose="020B0604030504040204" pitchFamily="34" charset="0"/>
              </a:rPr>
              <a:t>střední variantě</a:t>
            </a:r>
            <a:r>
              <a:rPr lang="cs-CZ" altLang="cs-CZ" sz="2400" dirty="0">
                <a:latin typeface="Verdana" panose="020B0604030504040204" pitchFamily="34" charset="0"/>
              </a:rPr>
              <a:t>, která by měla být nejpravděpodobnější, by Česká republika </a:t>
            </a:r>
            <a:r>
              <a:rPr lang="cs-CZ" altLang="cs-CZ" sz="2400" b="1" dirty="0">
                <a:latin typeface="Verdana" panose="020B0604030504040204" pitchFamily="34" charset="0"/>
              </a:rPr>
              <a:t>v roce 2050 dosáhla 8,55 milionů obyvatel</a:t>
            </a:r>
            <a:r>
              <a:rPr lang="cs-CZ" altLang="cs-CZ" sz="2400" b="1" dirty="0"/>
              <a:t>, </a:t>
            </a:r>
            <a:r>
              <a:rPr lang="cs-CZ" altLang="cs-CZ" sz="2400" b="1" dirty="0">
                <a:latin typeface="Verdana" panose="020B0604030504040204" pitchFamily="34" charset="0"/>
              </a:rPr>
              <a:t>tzn. pokles o více než dva miliony!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Do roku 2100 by podle této varianty následoval pokles počtu obyvatel na 6,65 milionů, do roku by 2300 naopak nárůst na 7,48 milionů obyvatel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Podle nízké varianty by měla v roce 2050 mít Česká republika 7,81 milionů obyvatel, podle vysoké varianty 9,37 milionů obyvatel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64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927" y="620713"/>
            <a:ext cx="10575637" cy="5505450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Verdana" panose="020B0604030504040204" pitchFamily="34" charset="0"/>
              </a:rPr>
              <a:t>Výsledky dlouhodobé projekce OSN</a:t>
            </a:r>
            <a:r>
              <a:rPr lang="cs-CZ" altLang="cs-CZ" dirty="0">
                <a:latin typeface="Verdana" panose="020B0604030504040204" pitchFamily="34" charset="0"/>
              </a:rPr>
              <a:t> za Českou republiku však nejsou a ani </a:t>
            </a:r>
            <a:r>
              <a:rPr lang="cs-CZ" altLang="cs-CZ" b="1" dirty="0">
                <a:latin typeface="Verdana" panose="020B0604030504040204" pitchFamily="34" charset="0"/>
              </a:rPr>
              <a:t>nemohou být rovnocennou variantou</a:t>
            </a:r>
            <a:r>
              <a:rPr lang="cs-CZ" altLang="cs-CZ" dirty="0">
                <a:latin typeface="Verdana" panose="020B0604030504040204" pitchFamily="34" charset="0"/>
              </a:rPr>
              <a:t> našich </a:t>
            </a:r>
            <a:r>
              <a:rPr lang="cs-CZ" altLang="cs-CZ" b="1" dirty="0">
                <a:latin typeface="Verdana" panose="020B0604030504040204" pitchFamily="34" charset="0"/>
              </a:rPr>
              <a:t>domácích projekcí a prognóz (většinou ČSÚ)</a:t>
            </a:r>
          </a:p>
          <a:p>
            <a:pPr eaLnBrk="1" hangingPunct="1"/>
            <a:endParaRPr lang="cs-CZ" altLang="cs-CZ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… ty jsou schopny daleko </a:t>
            </a:r>
            <a:r>
              <a:rPr lang="cs-CZ" altLang="cs-CZ" b="1" dirty="0">
                <a:latin typeface="Verdana" panose="020B0604030504040204" pitchFamily="34" charset="0"/>
              </a:rPr>
              <a:t>citlivěji reagovat na konkrétní podmínky a specifika</a:t>
            </a:r>
            <a:r>
              <a:rPr lang="cs-CZ" altLang="cs-CZ" dirty="0">
                <a:latin typeface="Verdana" panose="020B0604030504040204" pitchFamily="34" charset="0"/>
              </a:rPr>
              <a:t> naší republiky (ale stejně většinou nevychází..) 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84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37308" y="314037"/>
            <a:ext cx="11240655" cy="5812128"/>
          </a:xfrm>
        </p:spPr>
        <p:txBody>
          <a:bodyPr/>
          <a:lstStyle/>
          <a:p>
            <a:pPr eaLnBrk="1" hangingPunct="1"/>
            <a:r>
              <a:rPr lang="cs-CZ" altLang="cs-CZ" sz="2400" b="1" u="sng" dirty="0">
                <a:latin typeface="Verdana" panose="020B0604030504040204" pitchFamily="34" charset="0"/>
              </a:rPr>
              <a:t>Odhady – projekce dle Population Reference Bureau: </a:t>
            </a:r>
            <a:r>
              <a:rPr lang="cs-CZ" altLang="cs-CZ" sz="2400" b="1" u="sng" dirty="0" err="1">
                <a:latin typeface="Verdana" panose="020B0604030504040204" pitchFamily="34" charset="0"/>
              </a:rPr>
              <a:t>World</a:t>
            </a:r>
            <a:r>
              <a:rPr lang="cs-CZ" altLang="cs-CZ" sz="2400" b="1" u="sng" dirty="0">
                <a:latin typeface="Verdana" panose="020B0604030504040204" pitchFamily="34" charset="0"/>
              </a:rPr>
              <a:t> Population Data </a:t>
            </a:r>
            <a:r>
              <a:rPr lang="cs-CZ" altLang="cs-CZ" sz="2400" b="1" u="sng" dirty="0" err="1">
                <a:latin typeface="Verdana" panose="020B0604030504040204" pitchFamily="34" charset="0"/>
              </a:rPr>
              <a:t>Sheet</a:t>
            </a:r>
            <a:r>
              <a:rPr lang="cs-CZ" altLang="cs-CZ" sz="2400" b="1" u="sng" dirty="0">
                <a:latin typeface="Verdana" panose="020B0604030504040204" pitchFamily="34" charset="0"/>
              </a:rPr>
              <a:t> z roku 2017:</a:t>
            </a:r>
          </a:p>
          <a:p>
            <a:pPr eaLnBrk="1" hangingPunct="1"/>
            <a:endParaRPr lang="cs-CZ" altLang="cs-CZ" sz="2400" b="1" u="sng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Populace světa se do roku 2050 zvýší na 9,8 až 9,9 mld., z dnešních 7,8 mld., což bude přírůstek kolem 30 %! </a:t>
            </a:r>
            <a:r>
              <a:rPr lang="cs-CZ" altLang="cs-CZ" sz="2400" b="1" i="1" dirty="0">
                <a:latin typeface="Verdana" panose="020B0604030504040204" pitchFamily="34" charset="0"/>
              </a:rPr>
              <a:t>(reálnější odhad?)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47107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429000"/>
            <a:ext cx="59531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51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927" y="404814"/>
            <a:ext cx="11480800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u="sng" dirty="0">
                <a:latin typeface="Verdana" panose="020B0604030504040204" pitchFamily="34" charset="0"/>
              </a:rPr>
              <a:t>Odhady </a:t>
            </a:r>
            <a:r>
              <a:rPr lang="cs-CZ" altLang="cs-CZ" b="1" u="sng" dirty="0" err="1">
                <a:latin typeface="Verdana" panose="020B0604030504040204" pitchFamily="34" charset="0"/>
              </a:rPr>
              <a:t>World</a:t>
            </a:r>
            <a:r>
              <a:rPr lang="cs-CZ" altLang="cs-CZ" b="1" u="sng" dirty="0">
                <a:latin typeface="Verdana" panose="020B0604030504040204" pitchFamily="34" charset="0"/>
              </a:rPr>
              <a:t> Population Data </a:t>
            </a:r>
            <a:r>
              <a:rPr lang="cs-CZ" altLang="cs-CZ" b="1" u="sng" dirty="0" err="1">
                <a:latin typeface="Verdana" panose="020B0604030504040204" pitchFamily="34" charset="0"/>
              </a:rPr>
              <a:t>Sheet</a:t>
            </a:r>
            <a:r>
              <a:rPr lang="cs-CZ" altLang="cs-CZ" b="1" u="sng" dirty="0">
                <a:latin typeface="Verdana" panose="020B0604030504040204" pitchFamily="34" charset="0"/>
              </a:rPr>
              <a:t> (2017)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Evropa </a:t>
            </a:r>
            <a:r>
              <a:rPr lang="cs-CZ" altLang="cs-CZ" sz="2400" dirty="0">
                <a:latin typeface="Verdana" panose="020B0604030504040204" pitchFamily="34" charset="0"/>
              </a:rPr>
              <a:t>(včetně celého Ruska) </a:t>
            </a:r>
            <a:r>
              <a:rPr lang="cs-CZ" altLang="cs-CZ" sz="2400" b="1" dirty="0">
                <a:latin typeface="Verdana" panose="020B0604030504040204" pitchFamily="34" charset="0"/>
              </a:rPr>
              <a:t>se stane historicky prvním kontinentem</a:t>
            </a:r>
            <a:r>
              <a:rPr lang="cs-CZ" altLang="cs-CZ" sz="2400" dirty="0">
                <a:latin typeface="Verdana" panose="020B0604030504040204" pitchFamily="34" charset="0"/>
              </a:rPr>
              <a:t>, kde se v dlouhodobém vývoji </a:t>
            </a:r>
            <a:r>
              <a:rPr lang="cs-CZ" altLang="cs-CZ" sz="2400" b="1" dirty="0">
                <a:latin typeface="Verdana" panose="020B0604030504040204" pitchFamily="34" charset="0"/>
              </a:rPr>
              <a:t>sníží počet obyvatel</a:t>
            </a:r>
            <a:r>
              <a:rPr lang="cs-CZ" altLang="cs-CZ" sz="2400" dirty="0">
                <a:latin typeface="Verdana" panose="020B0604030504040204" pitchFamily="34" charset="0"/>
              </a:rPr>
              <a:t> (vyjma válečných excesů), zejména díky velmi </a:t>
            </a:r>
            <a:r>
              <a:rPr lang="cs-CZ" altLang="cs-CZ" sz="2400" b="1" dirty="0">
                <a:latin typeface="Verdana" panose="020B0604030504040204" pitchFamily="34" charset="0"/>
              </a:rPr>
              <a:t>nízké plodnosti žen ve střední a východní Evropě</a:t>
            </a:r>
            <a:r>
              <a:rPr lang="cs-CZ" altLang="cs-CZ" sz="2400" dirty="0">
                <a:latin typeface="Verdana" panose="020B0604030504040204" pitchFamily="34" charset="0"/>
              </a:rPr>
              <a:t> (dnes 745 mil. a 736 mil. v roce 2050)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Otázkou je, co udělá </a:t>
            </a:r>
            <a:r>
              <a:rPr lang="cs-CZ" altLang="cs-CZ" sz="2400" b="1" dirty="0">
                <a:latin typeface="Verdana" panose="020B0604030504040204" pitchFamily="34" charset="0"/>
              </a:rPr>
              <a:t>migrace..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Asie bude růst pomaleji než Afrika</a:t>
            </a:r>
            <a:r>
              <a:rPr lang="cs-CZ" altLang="cs-CZ" sz="2400" dirty="0">
                <a:latin typeface="Verdana" panose="020B0604030504040204" pitchFamily="34" charset="0"/>
              </a:rPr>
              <a:t>,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ale do roku 2050 zde stejně </a:t>
            </a:r>
            <a:r>
              <a:rPr lang="cs-CZ" altLang="cs-CZ" sz="2400" b="1" dirty="0">
                <a:latin typeface="Verdana" panose="020B0604030504040204" pitchFamily="34" charset="0"/>
              </a:rPr>
              <a:t>přibude 750 mil. obyvatel </a:t>
            </a:r>
            <a:r>
              <a:rPr lang="cs-CZ" altLang="cs-CZ" sz="2400" dirty="0">
                <a:latin typeface="Verdana" panose="020B0604030504040204" pitchFamily="34" charset="0"/>
              </a:rPr>
              <a:t>(ze 4,5 mld. dnes na 5,25 mld., největší vliv bude mít populační vývoj v Číně a Indii)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81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97164"/>
            <a:ext cx="11277600" cy="6460836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200" b="1" u="sng" dirty="0">
                <a:latin typeface="Verdana" panose="020B0604030504040204" pitchFamily="34" charset="0"/>
              </a:rPr>
              <a:t>Afrika zaznamená nejrychlejší a největší populační růst, přičemž se více než zdvojnásobí</a:t>
            </a:r>
            <a:r>
              <a:rPr lang="cs-CZ" altLang="cs-CZ" sz="2200" b="1" dirty="0"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latin typeface="Verdana" panose="020B0604030504040204" pitchFamily="34" charset="0"/>
              </a:rPr>
              <a:t>(z 1,25 na 2,6 mld.); její </a:t>
            </a:r>
            <a:r>
              <a:rPr lang="cs-CZ" altLang="cs-CZ" sz="2200" b="1" dirty="0">
                <a:latin typeface="Verdana" panose="020B0604030504040204" pitchFamily="34" charset="0"/>
              </a:rPr>
              <a:t>populační přírůstek bude tvořit 57 % přírůstku celého světa! </a:t>
            </a:r>
          </a:p>
          <a:p>
            <a:pPr eaLnBrk="1" hangingPunct="1">
              <a:lnSpc>
                <a:spcPct val="120000"/>
              </a:lnSpc>
            </a:pPr>
            <a:endParaRPr lang="cs-CZ" altLang="cs-CZ" sz="22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b="1" dirty="0">
                <a:latin typeface="Verdana" panose="020B0604030504040204" pitchFamily="34" charset="0"/>
              </a:rPr>
              <a:t>Relativně nejpomalejší růst do roku 2050 je očekáván v Latinské Americe</a:t>
            </a:r>
            <a:r>
              <a:rPr lang="cs-CZ" altLang="cs-CZ" sz="2200" dirty="0">
                <a:latin typeface="Verdana" panose="020B0604030504040204" pitchFamily="34" charset="0"/>
              </a:rPr>
              <a:t> (z 643 na 783 mil.), zejména vzhledem ke </a:t>
            </a:r>
            <a:r>
              <a:rPr lang="cs-CZ" altLang="cs-CZ" sz="2200" b="1" dirty="0">
                <a:latin typeface="Verdana" panose="020B0604030504040204" pitchFamily="34" charset="0"/>
              </a:rPr>
              <a:t>snížení plodnosti</a:t>
            </a:r>
            <a:r>
              <a:rPr lang="cs-CZ" altLang="cs-CZ" sz="2200" dirty="0">
                <a:latin typeface="Verdana" panose="020B0604030504040204" pitchFamily="34" charset="0"/>
              </a:rPr>
              <a:t> žen velkých států jako Mexiko a Brazílie.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2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>
                <a:latin typeface="Verdana" panose="020B0604030504040204" pitchFamily="34" charset="0"/>
              </a:rPr>
              <a:t>V </a:t>
            </a:r>
            <a:r>
              <a:rPr lang="cs-CZ" altLang="cs-CZ" sz="2200" b="1" dirty="0">
                <a:latin typeface="Verdana" panose="020B0604030504040204" pitchFamily="34" charset="0"/>
              </a:rPr>
              <a:t>Severní Americe</a:t>
            </a:r>
            <a:r>
              <a:rPr lang="cs-CZ" altLang="cs-CZ" sz="2200" dirty="0">
                <a:latin typeface="Verdana" panose="020B0604030504040204" pitchFamily="34" charset="0"/>
              </a:rPr>
              <a:t> bude populační vývoj záviset na </a:t>
            </a:r>
            <a:r>
              <a:rPr lang="cs-CZ" altLang="cs-CZ" sz="2200" b="1" dirty="0">
                <a:latin typeface="Verdana" panose="020B0604030504040204" pitchFamily="34" charset="0"/>
              </a:rPr>
              <a:t>úhrnné plodnosti</a:t>
            </a:r>
            <a:r>
              <a:rPr lang="cs-CZ" altLang="cs-CZ" sz="2200" dirty="0">
                <a:latin typeface="Verdana" panose="020B0604030504040204" pitchFamily="34" charset="0"/>
              </a:rPr>
              <a:t> žen zejména </a:t>
            </a:r>
            <a:r>
              <a:rPr lang="cs-CZ" altLang="cs-CZ" sz="2200" b="1" dirty="0">
                <a:latin typeface="Verdana" panose="020B0604030504040204" pitchFamily="34" charset="0"/>
              </a:rPr>
              <a:t>v USA a silné migraci, především Hispánců</a:t>
            </a:r>
            <a:r>
              <a:rPr lang="cs-CZ" altLang="cs-CZ" sz="2200" dirty="0">
                <a:latin typeface="Verdana" panose="020B0604030504040204" pitchFamily="34" charset="0"/>
              </a:rPr>
              <a:t>, očekává se </a:t>
            </a:r>
            <a:r>
              <a:rPr lang="cs-CZ" altLang="cs-CZ" sz="2200" b="1" dirty="0">
                <a:latin typeface="Verdana" panose="020B0604030504040204" pitchFamily="34" charset="0"/>
              </a:rPr>
              <a:t>populační růst </a:t>
            </a:r>
            <a:r>
              <a:rPr lang="cs-CZ" altLang="cs-CZ" sz="2200" dirty="0">
                <a:latin typeface="Verdana" panose="020B0604030504040204" pitchFamily="34" charset="0"/>
              </a:rPr>
              <a:t>(z 362 na 444 mil.).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2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>
                <a:latin typeface="Verdana" panose="020B0604030504040204" pitchFamily="34" charset="0"/>
              </a:rPr>
              <a:t>Populace </a:t>
            </a:r>
            <a:r>
              <a:rPr lang="cs-CZ" altLang="cs-CZ" sz="2200" b="1" dirty="0">
                <a:latin typeface="Verdana" panose="020B0604030504040204" pitchFamily="34" charset="0"/>
              </a:rPr>
              <a:t>Oceánie </a:t>
            </a:r>
            <a:r>
              <a:rPr lang="cs-CZ" altLang="cs-CZ" sz="2200" dirty="0">
                <a:latin typeface="Verdana" panose="020B0604030504040204" pitchFamily="34" charset="0"/>
              </a:rPr>
              <a:t>by měla díky </a:t>
            </a:r>
            <a:r>
              <a:rPr lang="cs-CZ" altLang="cs-CZ" sz="2200" b="1" dirty="0">
                <a:latin typeface="Verdana" panose="020B0604030504040204" pitchFamily="34" charset="0"/>
              </a:rPr>
              <a:t>vysoké úhrnné plodnosti a migraci vzrůst</a:t>
            </a:r>
            <a:r>
              <a:rPr lang="cs-CZ" altLang="cs-CZ" sz="2200" dirty="0">
                <a:latin typeface="Verdana" panose="020B0604030504040204" pitchFamily="34" charset="0"/>
              </a:rPr>
              <a:t> ze současných 42 mil. na 63 mil. obyvatel do roku 2050, růst bude i Austrálie a Nový Zéland.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2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40"/>
            <a:ext cx="8229600" cy="663280"/>
          </a:xfrm>
        </p:spPr>
        <p:txBody>
          <a:bodyPr/>
          <a:lstStyle/>
          <a:p>
            <a:pPr algn="ctr" eaLnBrk="1" hangingPunct="1"/>
            <a:r>
              <a:rPr lang="cs-CZ" altLang="cs-CZ" sz="2400" dirty="0">
                <a:latin typeface="Verdana" panose="020B0604030504040204" pitchFamily="34" charset="0"/>
              </a:rPr>
              <a:t>Nejlidnatější země světa (2020, 2050)</a:t>
            </a: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2279650" y="5876926"/>
            <a:ext cx="796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USA se z pohledu demografické reprodukce chovají jako „rozvojová“ země…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2332038" y="5321301"/>
            <a:ext cx="675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Odhady pro rok 2050 se každoročně poměrně významně mění…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89" y="1477772"/>
            <a:ext cx="10652221" cy="36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6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30436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Populační prognóza </a:t>
            </a:r>
            <a:r>
              <a:rPr lang="cs-CZ" dirty="0" err="1"/>
              <a:t>Eurostatu</a:t>
            </a:r>
            <a:r>
              <a:rPr lang="cs-CZ" dirty="0"/>
              <a:t> 2018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7" y="1099127"/>
            <a:ext cx="11194473" cy="4922982"/>
          </a:xfrm>
        </p:spPr>
        <p:txBody>
          <a:bodyPr/>
          <a:lstStyle/>
          <a:p>
            <a:r>
              <a:rPr lang="cs-CZ" sz="2400" b="1" dirty="0" err="1"/>
              <a:t>Eurostat</a:t>
            </a:r>
            <a:r>
              <a:rPr lang="cs-CZ" sz="2400" dirty="0"/>
              <a:t>, statistický úřad Evropské unie, zveřejňuje v roční periodicitě prognózy obyvatelstva členských zemí EU a také některých dalších evropských zemí mimo EU. </a:t>
            </a:r>
          </a:p>
          <a:p>
            <a:r>
              <a:rPr lang="cs-CZ" sz="2400" b="1" dirty="0"/>
              <a:t>Poslední projekce byla publikována v červenci 2019, kdy prahem projekce do roku 2100 byl počet obyvatel v jednotlivých zemích k 1. lednu 2018</a:t>
            </a:r>
            <a:r>
              <a:rPr lang="cs-CZ" sz="2400" dirty="0"/>
              <a:t>, tedy v případě České republiky stejný počet, z kterého vycházela aktuální projekce ČSÚ 2018. </a:t>
            </a:r>
          </a:p>
          <a:p>
            <a:r>
              <a:rPr lang="cs-CZ" sz="2400" b="1" dirty="0"/>
              <a:t>Horizontem projekce </a:t>
            </a:r>
            <a:r>
              <a:rPr lang="cs-CZ" sz="2400" b="1" dirty="0" err="1"/>
              <a:t>Eurostatu</a:t>
            </a:r>
            <a:r>
              <a:rPr lang="cs-CZ" sz="2400" b="1" dirty="0"/>
              <a:t> byl konec roku 2100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53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452582"/>
            <a:ext cx="10863600" cy="5379418"/>
          </a:xfrm>
        </p:spPr>
        <p:txBody>
          <a:bodyPr/>
          <a:lstStyle/>
          <a:p>
            <a:r>
              <a:rPr lang="cs-CZ" sz="2400" b="1" dirty="0"/>
              <a:t>V zemích EU jsou poměrně velké rozdíly v úrovni jednotlivých demografických ukazatelů vstupujících do prognózy obyvatelstva.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Reálná data o </a:t>
            </a:r>
            <a:r>
              <a:rPr lang="cs-CZ" sz="2400" b="1" dirty="0"/>
              <a:t>úhrnné plodnosti </a:t>
            </a:r>
            <a:r>
              <a:rPr lang="cs-CZ" sz="2400" dirty="0"/>
              <a:t>v roce 2018 vypovídají, že nejvyšší plodnost ze souboru 28 zemí EU měla Francie (1,88) a za ní následovaly Švédsko, Irsko (obě země 1,76), Dánsko (1,73) a ČR (1,71). </a:t>
            </a:r>
          </a:p>
          <a:p>
            <a:r>
              <a:rPr lang="cs-CZ" sz="2400" dirty="0"/>
              <a:t>Naopak, velmi nízkou plodností se vyznačovaly některé země jižní Evropy, především Španělsko (1,26), Itálie (1,30) a Řecko (1,35) a z populačně malých zemí také Malta a Kypr. </a:t>
            </a:r>
          </a:p>
        </p:txBody>
      </p:sp>
    </p:spTree>
    <p:extLst>
      <p:ext uri="{BB962C8B-B14F-4D97-AF65-F5344CB8AC3E}">
        <p14:creationId xmlns:p14="http://schemas.microsoft.com/office/powerpoint/2010/main" val="256099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0000" y="692151"/>
            <a:ext cx="10973236" cy="5434013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Uplatnit princip abstrakce znamená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odhlédnout od nepodstatných nebo méně podstatných vlastností a souvislostí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vývoje sledovaného objektu, a přejít tak od reálného systému k jeho </a:t>
            </a:r>
            <a:r>
              <a:rPr lang="cs-CZ" altLang="cs-CZ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modelu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Přechod od reálného systému k modelu a od modelu zpět k realitě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pak označuje jako </a:t>
            </a:r>
            <a:r>
              <a:rPr lang="cs-CZ" altLang="cs-CZ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modelování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základní metoda studia a prognózování vývoje reálných systémů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65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6545" y="508000"/>
            <a:ext cx="10826655" cy="5324000"/>
          </a:xfrm>
        </p:spPr>
        <p:txBody>
          <a:bodyPr/>
          <a:lstStyle/>
          <a:p>
            <a:r>
              <a:rPr lang="cs-CZ" sz="2000" dirty="0"/>
              <a:t>Nejvyšší </a:t>
            </a:r>
            <a:r>
              <a:rPr lang="cs-CZ" sz="2000" b="1" dirty="0"/>
              <a:t>naděje dožití </a:t>
            </a:r>
            <a:r>
              <a:rPr lang="cs-CZ" sz="2000" dirty="0"/>
              <a:t>u mužů ze zemí EU v roce 2018 byla vykazována v </a:t>
            </a:r>
            <a:r>
              <a:rPr lang="cs-CZ" sz="2000" b="1" dirty="0"/>
              <a:t>Itálii (81,0 let)</a:t>
            </a:r>
            <a:r>
              <a:rPr lang="cs-CZ" sz="2000" dirty="0"/>
              <a:t>, ale ještě </a:t>
            </a:r>
            <a:r>
              <a:rPr lang="cs-CZ" sz="2000" b="1" dirty="0"/>
              <a:t>vyšší nadějí se prezentovaly vyspělé země mimo EU</a:t>
            </a:r>
            <a:r>
              <a:rPr lang="cs-CZ" sz="2000" dirty="0"/>
              <a:t>. Konkrétně šlo o </a:t>
            </a:r>
            <a:r>
              <a:rPr lang="cs-CZ" sz="2000" b="1" dirty="0"/>
              <a:t>Švýcarsko (81,6), Island (81,2) a Norsko (81,1 let).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b="1" dirty="0"/>
              <a:t>Nízkou nadějí dožití u mužů se vyznačovaly především tranzitivní ekonomiky střední a východní Evropy</a:t>
            </a:r>
            <a:r>
              <a:rPr lang="cs-CZ" sz="2000" dirty="0"/>
              <a:t> (nejnižší hodnota v Bulharsku - 71,6 let), ale ještě daleko nižší byla střední délka života mužů v Rusku, na Ukrajině a v Bělorusku. </a:t>
            </a:r>
          </a:p>
          <a:p>
            <a:endParaRPr lang="cs-CZ" sz="2000" dirty="0"/>
          </a:p>
          <a:p>
            <a:r>
              <a:rPr lang="cs-CZ" sz="2000" b="1" dirty="0"/>
              <a:t>Nejvyšší nadějí dožití žen při narození vynikalo v roce 2018 v Evropě Španělsko (86 let)</a:t>
            </a:r>
            <a:r>
              <a:rPr lang="cs-CZ" sz="2000" dirty="0"/>
              <a:t>, na druhé straně existovaly 4 státy EU, ve kterých střední délka života žen nedosahovala ani úrovně 80 let (Bulharsko 78,5 let, dále Rumunsko, Maďarsko a Lotyšsko).</a:t>
            </a:r>
          </a:p>
        </p:txBody>
      </p:sp>
    </p:spTree>
    <p:extLst>
      <p:ext uri="{BB962C8B-B14F-4D97-AF65-F5344CB8AC3E}">
        <p14:creationId xmlns:p14="http://schemas.microsoft.com/office/powerpoint/2010/main" val="283815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415636"/>
            <a:ext cx="10753200" cy="5416364"/>
          </a:xfrm>
        </p:spPr>
        <p:txBody>
          <a:bodyPr/>
          <a:lstStyle/>
          <a:p>
            <a:r>
              <a:rPr lang="cs-CZ" sz="2000" b="1" dirty="0"/>
              <a:t>V roce 2018 zaznamenala většina zemí EU kladnou migrační bilanci. </a:t>
            </a:r>
          </a:p>
          <a:p>
            <a:r>
              <a:rPr lang="cs-CZ" sz="2000" dirty="0"/>
              <a:t>Jednalo se o 22 zemí, z nichž ve třech bylo migrační saldo vyšší než 250 tisíc osob. Tato hranice byla překonána v Německu (354,5 tis.), Španělsku (332,4 tis.) a Velké Británii (258,4 tisíc osob). </a:t>
            </a:r>
          </a:p>
          <a:p>
            <a:r>
              <a:rPr lang="cs-CZ" sz="2000" b="1" dirty="0"/>
              <a:t>Vyšší migrační saldo než Česká republika (38,6 tisíc osob) měly v roce 2018 již jenom další 4 země EU</a:t>
            </a:r>
            <a:r>
              <a:rPr lang="cs-CZ" sz="2000" dirty="0"/>
              <a:t>, a to Švédsko, Nizozemsko, Itálie a Irsko. </a:t>
            </a:r>
          </a:p>
          <a:p>
            <a:endParaRPr lang="cs-CZ" sz="2000" dirty="0"/>
          </a:p>
          <a:p>
            <a:r>
              <a:rPr lang="cs-CZ" sz="2000" dirty="0"/>
              <a:t>Celkem </a:t>
            </a:r>
            <a:r>
              <a:rPr lang="cs-CZ" sz="2000" b="1" dirty="0"/>
              <a:t>6 zemí EU v tomto roce vykázalo zápornou migrační bilanci</a:t>
            </a:r>
            <a:r>
              <a:rPr lang="cs-CZ" sz="2000" dirty="0"/>
              <a:t>.  </a:t>
            </a:r>
          </a:p>
          <a:p>
            <a:r>
              <a:rPr lang="cs-CZ" sz="2000" dirty="0"/>
              <a:t>V absolutním vyjádření ubylo nejvíce obyvatel zahraniční migrací v Rumunsku (-53,7 tis.) a ve Francii (-42,6 tis.), zatímco záporné migrační saldo v případě Chorvatska, Litvy, Lotyšska a Bulharska bylo nižší než 10 tisíc osob. </a:t>
            </a:r>
          </a:p>
        </p:txBody>
      </p:sp>
    </p:spTree>
    <p:extLst>
      <p:ext uri="{BB962C8B-B14F-4D97-AF65-F5344CB8AC3E}">
        <p14:creationId xmlns:p14="http://schemas.microsoft.com/office/powerpoint/2010/main" val="258591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443345"/>
            <a:ext cx="10863600" cy="5388655"/>
          </a:xfrm>
        </p:spPr>
        <p:txBody>
          <a:bodyPr/>
          <a:lstStyle/>
          <a:p>
            <a:r>
              <a:rPr lang="cs-CZ" sz="2400" b="1" dirty="0"/>
              <a:t>V období </a:t>
            </a:r>
            <a:r>
              <a:rPr lang="cs-CZ" sz="2400" b="1" u="sng" dirty="0"/>
              <a:t>2018-2050 se očekává, že poklesne počet obyvatel v členských státech a bývalých socialistických zemích střední a východní Evropy</a:t>
            </a:r>
            <a:r>
              <a:rPr lang="cs-CZ" sz="2400" b="1" dirty="0"/>
              <a:t>. </a:t>
            </a:r>
          </a:p>
          <a:p>
            <a:r>
              <a:rPr lang="cs-CZ" sz="2400" b="1" dirty="0"/>
              <a:t>Jedinou výjimkou by měla být Česká republika, kde se populační stav mírně zvýší. </a:t>
            </a:r>
          </a:p>
          <a:p>
            <a:endParaRPr lang="cs-CZ" sz="2400" dirty="0"/>
          </a:p>
          <a:p>
            <a:r>
              <a:rPr lang="cs-CZ" sz="2400" b="1" dirty="0"/>
              <a:t>V Litvě a Bulharsku</a:t>
            </a:r>
            <a:r>
              <a:rPr lang="cs-CZ" sz="2400" dirty="0"/>
              <a:t> se předpokládá, že </a:t>
            </a:r>
            <a:r>
              <a:rPr lang="cs-CZ" sz="2400" b="1" dirty="0"/>
              <a:t>během 32 let se sníží počet obyvatel dokonce o více než 1/5</a:t>
            </a:r>
            <a:r>
              <a:rPr lang="cs-CZ" sz="2400" dirty="0"/>
              <a:t>. </a:t>
            </a:r>
          </a:p>
          <a:p>
            <a:r>
              <a:rPr lang="cs-CZ" sz="2400" dirty="0"/>
              <a:t>Očekává se, že ze souboru těchto zemí bude mít nejmenší absolutní i relativní úbytek obyvatelstva do roku 2050 Slovinsko.</a:t>
            </a:r>
          </a:p>
        </p:txBody>
      </p:sp>
    </p:spTree>
    <p:extLst>
      <p:ext uri="{BB962C8B-B14F-4D97-AF65-F5344CB8AC3E}">
        <p14:creationId xmlns:p14="http://schemas.microsoft.com/office/powerpoint/2010/main" val="375818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836" y="249093"/>
            <a:ext cx="6132945" cy="6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073" y="471055"/>
            <a:ext cx="10845127" cy="5360945"/>
          </a:xfrm>
        </p:spPr>
        <p:txBody>
          <a:bodyPr/>
          <a:lstStyle/>
          <a:p>
            <a:r>
              <a:rPr lang="cs-CZ" b="1" dirty="0"/>
              <a:t>Projekce </a:t>
            </a:r>
            <a:r>
              <a:rPr lang="cs-CZ" b="1" dirty="0" err="1"/>
              <a:t>Eurostatu</a:t>
            </a:r>
            <a:r>
              <a:rPr lang="cs-CZ" b="1" dirty="0"/>
              <a:t> 2018 předpokládá, že počet obyvatel Evropské unie v období 2018-2050 vzroste během 32 let o více než 11 milionů</a:t>
            </a:r>
            <a:r>
              <a:rPr lang="cs-CZ" dirty="0"/>
              <a:t>, ale v období 2050-2100 klesne o více než 30 milionů, takže v EU 28 v roce 2100 by nemělo žít ani 500 milionů obyvatel.</a:t>
            </a:r>
          </a:p>
          <a:p>
            <a:endParaRPr lang="cs-CZ" dirty="0"/>
          </a:p>
          <a:p>
            <a:r>
              <a:rPr lang="cs-CZ" dirty="0"/>
              <a:t>A to projekce očekává, že </a:t>
            </a:r>
            <a:r>
              <a:rPr lang="cs-CZ" b="1" dirty="0"/>
              <a:t>do konce století v období 2030-2100 bude všech 28 zemí EU migračně ziskových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8267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1" y="1376218"/>
            <a:ext cx="10070450" cy="42210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33601" y="646546"/>
            <a:ext cx="731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Projekce počtu obyvatel Evropské unie do roku 2100</a:t>
            </a:r>
          </a:p>
        </p:txBody>
      </p:sp>
    </p:spTree>
    <p:extLst>
      <p:ext uri="{BB962C8B-B14F-4D97-AF65-F5344CB8AC3E}">
        <p14:creationId xmlns:p14="http://schemas.microsoft.com/office/powerpoint/2010/main" val="188571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418" y="193526"/>
            <a:ext cx="10753200" cy="451576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Historie populačních projekcí na území ČR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582" y="1006764"/>
            <a:ext cx="11342254" cy="5662324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latin typeface="Verdana" panose="020B0604030504040204" pitchFamily="34" charset="0"/>
              </a:rPr>
              <a:t>První projekce</a:t>
            </a:r>
            <a:r>
              <a:rPr lang="cs-CZ" altLang="cs-CZ" sz="2000" dirty="0">
                <a:latin typeface="Verdana" panose="020B0604030504040204" pitchFamily="34" charset="0"/>
              </a:rPr>
              <a:t> z území ČR pocházejí z roku 1937. </a:t>
            </a:r>
            <a:r>
              <a:rPr lang="cs-CZ" altLang="cs-CZ" sz="2000" b="1" dirty="0">
                <a:latin typeface="Verdana" panose="020B0604030504040204" pitchFamily="34" charset="0"/>
              </a:rPr>
              <a:t>Byly založeny na hypotézách vycházejících z </a:t>
            </a:r>
            <a:r>
              <a:rPr lang="cs-CZ" altLang="cs-CZ" sz="2000" b="1" u="sng" dirty="0">
                <a:latin typeface="Verdana" panose="020B0604030504040204" pitchFamily="34" charset="0"/>
              </a:rPr>
              <a:t>konstantní úrovně úmrtnosti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a modifikovány pouze o </a:t>
            </a:r>
            <a:r>
              <a:rPr lang="cs-CZ" altLang="cs-CZ" sz="2000" b="1" u="sng" dirty="0">
                <a:latin typeface="Verdana" panose="020B0604030504040204" pitchFamily="34" charset="0"/>
              </a:rPr>
              <a:t>snižování úrovně kojenecké úmrtnosti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(plodnost se zatím neuvažovala).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b="1" dirty="0">
                <a:latin typeface="Verdana" panose="020B0604030504040204" pitchFamily="34" charset="0"/>
              </a:rPr>
              <a:t>Souvislá řada oficiálních populačních projekcí</a:t>
            </a:r>
            <a:r>
              <a:rPr lang="cs-CZ" altLang="cs-CZ" sz="2000" dirty="0">
                <a:latin typeface="Verdana" panose="020B0604030504040204" pitchFamily="34" charset="0"/>
              </a:rPr>
              <a:t> byla sestavována úředními statistickými orgány od počátku 50. let, jejich výsledky však byly publikovány </a:t>
            </a:r>
            <a:r>
              <a:rPr lang="cs-CZ" altLang="cs-CZ" sz="2000" b="1" dirty="0">
                <a:latin typeface="Verdana" panose="020B0604030504040204" pitchFamily="34" charset="0"/>
              </a:rPr>
              <a:t>až po roce 1958</a:t>
            </a:r>
            <a:r>
              <a:rPr lang="cs-CZ" altLang="cs-CZ" sz="20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Byly zpracovány </a:t>
            </a:r>
            <a:r>
              <a:rPr lang="cs-CZ" altLang="cs-CZ" sz="2000" b="1" dirty="0">
                <a:latin typeface="Verdana" panose="020B0604030504040204" pitchFamily="34" charset="0"/>
              </a:rPr>
              <a:t>komponentní metodou</a:t>
            </a:r>
            <a:r>
              <a:rPr lang="cs-CZ" altLang="cs-CZ" sz="2000" dirty="0">
                <a:latin typeface="Verdana" panose="020B0604030504040204" pitchFamily="34" charset="0"/>
              </a:rPr>
              <a:t>, většinou bez detailnějšího územního členění (tedy </a:t>
            </a:r>
            <a:r>
              <a:rPr lang="cs-CZ" altLang="cs-CZ" sz="2000" b="1" dirty="0">
                <a:latin typeface="Verdana" panose="020B0604030504040204" pitchFamily="34" charset="0"/>
              </a:rPr>
              <a:t>za ČR</a:t>
            </a:r>
            <a:r>
              <a:rPr lang="cs-CZ" altLang="cs-CZ" sz="2000" dirty="0">
                <a:latin typeface="Verdana" panose="020B0604030504040204" pitchFamily="34" charset="0"/>
              </a:rPr>
              <a:t>) </a:t>
            </a:r>
          </a:p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Výchozími údaji byly zpravidla </a:t>
            </a:r>
            <a:r>
              <a:rPr lang="cs-CZ" altLang="cs-CZ" sz="2000" b="1" dirty="0">
                <a:latin typeface="Verdana" panose="020B0604030504040204" pitchFamily="34" charset="0"/>
              </a:rPr>
              <a:t>výsledky SLDB</a:t>
            </a:r>
            <a:r>
              <a:rPr lang="cs-CZ" altLang="cs-CZ" sz="2000" dirty="0">
                <a:latin typeface="Verdana" panose="020B0604030504040204" pitchFamily="34" charset="0"/>
              </a:rPr>
              <a:t> a tyto projekce pak byly v </a:t>
            </a:r>
            <a:r>
              <a:rPr lang="cs-CZ" altLang="cs-CZ" sz="2000" dirty="0" err="1">
                <a:latin typeface="Verdana" panose="020B0604030504040204" pitchFamily="34" charset="0"/>
              </a:rPr>
              <a:t>intercenzálních</a:t>
            </a:r>
            <a:r>
              <a:rPr lang="cs-CZ" altLang="cs-CZ" sz="2000" dirty="0">
                <a:latin typeface="Verdana" panose="020B0604030504040204" pitchFamily="34" charset="0"/>
              </a:rPr>
              <a:t> obdobích revidovány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939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19999" y="496889"/>
            <a:ext cx="10788509" cy="5864225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80. léta 20. století</a:t>
            </a:r>
          </a:p>
          <a:p>
            <a:pPr marL="0" indent="0"/>
            <a:endParaRPr lang="cs-CZ" altLang="cs-CZ" sz="2400" b="1" dirty="0"/>
          </a:p>
          <a:p>
            <a:pPr marL="0" indent="0">
              <a:buNone/>
            </a:pP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Prognostický ústav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(původně "Kabinet prognóz ČSAV„) byl v letech 1984-1992 specializovaný odborný ústav, který byl součástí Československé akademie věd (ČSAV), tehdy nejvyšší československé vědecké instituce</a:t>
            </a:r>
          </a:p>
          <a:p>
            <a:pPr marL="0" indent="0">
              <a:buNone/>
            </a:pP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Bývalí členové:</a:t>
            </a:r>
          </a:p>
          <a:p>
            <a:pPr marL="0" indent="0">
              <a:buNone/>
            </a:pPr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 flipH="1">
            <a:off x="6024564" y="3644901"/>
            <a:ext cx="410368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>
                <a:hlinkClick r:id="rId2" tooltip="Vladimír Dlouhý (ekonom)"/>
              </a:rPr>
              <a:t>Vladimír Dlouhý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3" tooltip="Jiří Dolejš"/>
              </a:rPr>
              <a:t>Jiří Dolejš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4" tooltip="Karel Dyba"/>
              </a:rPr>
              <a:t>Karel Dyba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5" tooltip="Tomáš Ježek"/>
              </a:rPr>
              <a:t>Tomáš Ježek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6" tooltip="Václav Klaus"/>
              </a:rPr>
              <a:t>Václav Klaus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  <a:r>
              <a:rPr lang="cs-CZ" altLang="cs-CZ" sz="1800">
                <a:hlinkClick r:id="rId7" tooltip="Valtr Komárek"/>
              </a:rPr>
              <a:t>Valtr Komárek</a:t>
            </a:r>
            <a:r>
              <a:rPr lang="cs-CZ" altLang="cs-CZ" sz="1800"/>
              <a:t> – vedoucí ústavu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8" tooltip="Jan Mládek"/>
              </a:rPr>
              <a:t>Jan Mládek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9" tooltip="Miloslav Ransdorf"/>
              </a:rPr>
              <a:t>Miloslav Ransdorf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10" tooltip="Miroslav Singer"/>
              </a:rPr>
              <a:t>Miroslav Singer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hlinkClick r:id="rId11" tooltip="Miloš Zeman"/>
              </a:rPr>
              <a:t>Miloš Zeman</a:t>
            </a:r>
            <a:r>
              <a:rPr lang="cs-CZ" altLang="cs-CZ" sz="1800"/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1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4813"/>
            <a:ext cx="61563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781301"/>
            <a:ext cx="547211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Obráze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0"/>
            <a:ext cx="38306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4654551"/>
            <a:ext cx="39068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58140" y="2172643"/>
            <a:ext cx="440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Technický magazín (září, 1989)</a:t>
            </a:r>
          </a:p>
        </p:txBody>
      </p:sp>
    </p:spTree>
    <p:extLst>
      <p:ext uri="{BB962C8B-B14F-4D97-AF65-F5344CB8AC3E}">
        <p14:creationId xmlns:p14="http://schemas.microsoft.com/office/powerpoint/2010/main" val="341031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08001" y="260350"/>
            <a:ext cx="11212944" cy="6192838"/>
          </a:xfrm>
        </p:spPr>
        <p:txBody>
          <a:bodyPr/>
          <a:lstStyle/>
          <a:p>
            <a:r>
              <a:rPr lang="cs-CZ" altLang="cs-CZ" dirty="0"/>
              <a:t>Kritika minulých i stávajících poměrů – </a:t>
            </a:r>
            <a:r>
              <a:rPr lang="cs-CZ" altLang="cs-CZ" b="1" u="sng" dirty="0"/>
              <a:t>vysoká úmrtnost, znečištění ŽP </a:t>
            </a:r>
            <a:r>
              <a:rPr lang="cs-CZ" altLang="cs-CZ" dirty="0"/>
              <a:t>(na špici Evropy)…</a:t>
            </a:r>
          </a:p>
          <a:p>
            <a:r>
              <a:rPr lang="cs-CZ" altLang="cs-CZ" dirty="0"/>
              <a:t>propad v oblasti </a:t>
            </a:r>
            <a:r>
              <a:rPr lang="cs-CZ" altLang="cs-CZ" b="1" dirty="0"/>
              <a:t>produktivity práce, životní úrovně, kvalifikace, objemu a struktury volného času, sociální struktury a kultur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zaostávání v některých směrech </a:t>
            </a:r>
            <a:r>
              <a:rPr lang="cs-CZ" altLang="cs-CZ" b="1" dirty="0"/>
              <a:t>vědeckotechnického rozvoje </a:t>
            </a:r>
            <a:r>
              <a:rPr lang="cs-CZ" altLang="cs-CZ" dirty="0"/>
              <a:t>již ani nelze vnímat..</a:t>
            </a:r>
          </a:p>
          <a:p>
            <a:endParaRPr lang="cs-CZ" altLang="cs-CZ" dirty="0"/>
          </a:p>
          <a:p>
            <a:r>
              <a:rPr lang="cs-CZ" altLang="cs-CZ" dirty="0"/>
              <a:t>Tyto skutečnosti byly tehdy (červenec 1989!) už uznávány dokonce i v oficiálních prognózách…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84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764" y="274640"/>
            <a:ext cx="10326254" cy="556634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POPULAČNÍ ODHADY, PROJEKCE A PROGNÓZY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938043"/>
            <a:ext cx="10927055" cy="5183187"/>
          </a:xfrm>
        </p:spPr>
        <p:txBody>
          <a:bodyPr/>
          <a:lstStyle/>
          <a:p>
            <a:pPr eaLnBrk="1" hangingPunct="1"/>
            <a:r>
              <a:rPr lang="cs-CZ" altLang="cs-CZ" sz="2400" b="1" i="1" dirty="0">
                <a:latin typeface="Verdana" panose="020B0604030504040204" pitchFamily="34" charset="0"/>
              </a:rPr>
              <a:t>Populačními odhady</a:t>
            </a:r>
            <a:r>
              <a:rPr lang="cs-CZ" altLang="cs-CZ" sz="2400" dirty="0">
                <a:latin typeface="Verdana" panose="020B0604030504040204" pitchFamily="34" charset="0"/>
              </a:rPr>
              <a:t> v širokém slova smyslu jsou chápány </a:t>
            </a:r>
            <a:r>
              <a:rPr lang="cs-CZ" altLang="cs-CZ" sz="2400" b="1" dirty="0">
                <a:latin typeface="Verdana" panose="020B0604030504040204" pitchFamily="34" charset="0"/>
              </a:rPr>
              <a:t>veškeré odhady počtu obyvatel a jeho struktur do budoucnosti i do minulosti</a:t>
            </a:r>
            <a:r>
              <a:rPr lang="cs-CZ" altLang="cs-CZ" sz="2400" dirty="0">
                <a:latin typeface="Verdana" panose="020B0604030504040204" pitchFamily="34" charset="0"/>
              </a:rPr>
              <a:t>.., 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..tj. ty které </a:t>
            </a:r>
            <a:r>
              <a:rPr lang="cs-CZ" altLang="cs-CZ" sz="2400" b="1" dirty="0">
                <a:latin typeface="Verdana" panose="020B0604030504040204" pitchFamily="34" charset="0"/>
              </a:rPr>
              <a:t>nejsou přímým výsledkem statistického šetření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Patří sem nejen odhady </a:t>
            </a:r>
            <a:r>
              <a:rPr lang="cs-CZ" altLang="cs-CZ" sz="2400" b="1" dirty="0">
                <a:latin typeface="Verdana" panose="020B0604030504040204" pitchFamily="34" charset="0"/>
              </a:rPr>
              <a:t>celkového počtu obyvatel</a:t>
            </a:r>
            <a:r>
              <a:rPr lang="cs-CZ" altLang="cs-CZ" sz="2400" dirty="0">
                <a:latin typeface="Verdana" panose="020B0604030504040204" pitchFamily="34" charset="0"/>
              </a:rPr>
              <a:t>, ale také jeho pohlavní, věkové, národnostní </a:t>
            </a:r>
            <a:r>
              <a:rPr lang="cs-CZ" altLang="cs-CZ" sz="2400" b="1" dirty="0">
                <a:latin typeface="Verdana" panose="020B0604030504040204" pitchFamily="34" charset="0"/>
              </a:rPr>
              <a:t>struktury</a:t>
            </a:r>
            <a:r>
              <a:rPr lang="cs-CZ" altLang="cs-CZ" sz="2400" dirty="0">
                <a:latin typeface="Verdana" panose="020B0604030504040204" pitchFamily="34" charset="0"/>
              </a:rPr>
              <a:t>, resp. odhady </a:t>
            </a:r>
            <a:r>
              <a:rPr lang="cs-CZ" altLang="cs-CZ" sz="2400" b="1" dirty="0">
                <a:latin typeface="Verdana" panose="020B0604030504040204" pitchFamily="34" charset="0"/>
              </a:rPr>
              <a:t>velikosti</a:t>
            </a:r>
            <a:r>
              <a:rPr lang="cs-CZ" altLang="cs-CZ" sz="2400" dirty="0">
                <a:latin typeface="Verdana" panose="020B0604030504040204" pitchFamily="34" charset="0"/>
              </a:rPr>
              <a:t> různých ekonomických a sociálních skupin</a:t>
            </a:r>
          </a:p>
          <a:p>
            <a:pPr eaLnBrk="1" hangingPunct="1"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...(zejména počty ekonomicky aktivních obyvatel, dětí, důchodců)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975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5149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15888"/>
            <a:ext cx="37560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Obráze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3582988"/>
            <a:ext cx="3590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Obrázek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6" y="2482850"/>
            <a:ext cx="3146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Obrázek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700464"/>
            <a:ext cx="2286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94199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8776"/>
            <a:ext cx="584041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Obráze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539750"/>
            <a:ext cx="31734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Obráze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860800"/>
            <a:ext cx="333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933825"/>
            <a:ext cx="47164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74821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7AB115-614E-4367-93D0-BCDFC450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7" y="620714"/>
            <a:ext cx="10492508" cy="5184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/>
              <a:t>Scénáře: </a:t>
            </a:r>
          </a:p>
          <a:p>
            <a:pPr>
              <a:defRPr/>
            </a:pPr>
            <a:r>
              <a:rPr lang="cs-CZ" b="1" u="sng" dirty="0"/>
              <a:t>1. katastrofický</a:t>
            </a:r>
            <a:r>
              <a:rPr lang="cs-CZ" dirty="0"/>
              <a:t> – zachování dosavadního vývoje</a:t>
            </a:r>
          </a:p>
          <a:p>
            <a:pPr>
              <a:defRPr/>
            </a:pPr>
            <a:r>
              <a:rPr lang="cs-CZ" b="1" u="sng" dirty="0"/>
              <a:t>2. Exogenní </a:t>
            </a:r>
            <a:r>
              <a:rPr lang="cs-CZ" dirty="0"/>
              <a:t>– změna vnějšího prostředí</a:t>
            </a:r>
          </a:p>
          <a:p>
            <a:pPr>
              <a:defRPr/>
            </a:pPr>
            <a:r>
              <a:rPr lang="cs-CZ" b="1" u="sng" dirty="0"/>
              <a:t>3. Evoluční </a:t>
            </a:r>
            <a:r>
              <a:rPr lang="cs-CZ" dirty="0"/>
              <a:t>- </a:t>
            </a:r>
            <a:r>
              <a:rPr lang="cs-CZ" b="1" u="sng" dirty="0"/>
              <a:t>změna systému společenského řízení</a:t>
            </a:r>
            <a:r>
              <a:rPr lang="cs-CZ" dirty="0"/>
              <a:t>, která je založena na postupném obnovování kontrolních mechanismů zpětné vazby</a:t>
            </a:r>
          </a:p>
          <a:p>
            <a:pPr>
              <a:defRPr/>
            </a:pPr>
            <a:r>
              <a:rPr lang="cs-CZ" dirty="0"/>
              <a:t>… listopad 1989…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39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527" y="620714"/>
            <a:ext cx="11203709" cy="58324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Po roce 1990</a:t>
            </a:r>
            <a:r>
              <a:rPr lang="cs-CZ" altLang="cs-CZ" sz="2400" dirty="0">
                <a:latin typeface="Verdana" panose="020B0604030504040204" pitchFamily="34" charset="0"/>
              </a:rPr>
              <a:t> se </a:t>
            </a:r>
            <a:r>
              <a:rPr lang="cs-CZ" altLang="cs-CZ" sz="2400" b="1" dirty="0">
                <a:latin typeface="Verdana" panose="020B0604030504040204" pitchFamily="34" charset="0"/>
              </a:rPr>
              <a:t>spektrum populačních prognóz</a:t>
            </a:r>
            <a:r>
              <a:rPr lang="cs-CZ" altLang="cs-CZ" sz="2400" dirty="0">
                <a:latin typeface="Verdana" panose="020B0604030504040204" pitchFamily="34" charset="0"/>
              </a:rPr>
              <a:t> značně </a:t>
            </a:r>
            <a:r>
              <a:rPr lang="cs-CZ" altLang="cs-CZ" sz="2400" b="1" dirty="0">
                <a:latin typeface="Verdana" panose="020B0604030504040204" pitchFamily="34" charset="0"/>
              </a:rPr>
              <a:t>rozšířilo 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Častěji než v dřívějších obdobích byly </a:t>
            </a:r>
            <a:r>
              <a:rPr lang="cs-CZ" altLang="cs-CZ" sz="2400" b="1" dirty="0">
                <a:latin typeface="Verdana" panose="020B0604030504040204" pitchFamily="34" charset="0"/>
              </a:rPr>
              <a:t>sestavovány</a:t>
            </a:r>
            <a:r>
              <a:rPr lang="cs-CZ" altLang="cs-CZ" sz="2400" dirty="0">
                <a:latin typeface="Verdana" panose="020B0604030504040204" pitchFamily="34" charset="0"/>
              </a:rPr>
              <a:t> prognózy </a:t>
            </a:r>
            <a:r>
              <a:rPr lang="cs-CZ" altLang="cs-CZ" sz="2400" b="1" dirty="0">
                <a:latin typeface="Verdana" panose="020B0604030504040204" pitchFamily="34" charset="0"/>
              </a:rPr>
              <a:t>i jinými autory než pracovníky statistických orgánů</a:t>
            </a:r>
            <a:r>
              <a:rPr lang="cs-CZ" altLang="cs-CZ" sz="2400" dirty="0">
                <a:latin typeface="Verdana" panose="020B0604030504040204" pitchFamily="34" charset="0"/>
              </a:rPr>
              <a:t> (např. katedry demografie </a:t>
            </a:r>
            <a:r>
              <a:rPr lang="cs-CZ" altLang="cs-CZ" sz="2400" dirty="0" err="1">
                <a:latin typeface="Verdana" panose="020B0604030504040204" pitchFamily="34" charset="0"/>
              </a:rPr>
              <a:t>PřF</a:t>
            </a:r>
            <a:r>
              <a:rPr lang="cs-CZ" altLang="cs-CZ" sz="2400" dirty="0">
                <a:latin typeface="Verdana" panose="020B0604030504040204" pitchFamily="34" charset="0"/>
              </a:rPr>
              <a:t> UK, VŠE, </a:t>
            </a:r>
            <a:r>
              <a:rPr lang="cs-CZ" altLang="cs-CZ" sz="2400" dirty="0" err="1">
                <a:latin typeface="Verdana" panose="020B0604030504040204" pitchFamily="34" charset="0"/>
              </a:rPr>
              <a:t>Terplanu</a:t>
            </a:r>
            <a:r>
              <a:rPr lang="cs-CZ" altLang="cs-CZ" sz="2400" dirty="0">
                <a:latin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Příčinou byly </a:t>
            </a:r>
            <a:r>
              <a:rPr lang="cs-CZ" altLang="cs-CZ" sz="2400" b="1" dirty="0">
                <a:latin typeface="Verdana" panose="020B0604030504040204" pitchFamily="34" charset="0"/>
              </a:rPr>
              <a:t>významné změny dosavadních trendů reprodukce obyvatelstva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Od roku 1993 měl ČSÚ záměr vydávat projekce </a:t>
            </a:r>
            <a:r>
              <a:rPr lang="cs-CZ" altLang="cs-CZ" sz="2400" b="1" dirty="0">
                <a:latin typeface="Verdana" panose="020B0604030504040204" pitchFamily="34" charset="0"/>
              </a:rPr>
              <a:t>za ČR v dvouletých intervalech</a:t>
            </a:r>
            <a:r>
              <a:rPr lang="cs-CZ" altLang="cs-CZ" sz="2400" dirty="0">
                <a:latin typeface="Verdana" panose="020B0604030504040204" pitchFamily="34" charset="0"/>
              </a:rPr>
              <a:t> (publikovány byly v r. 1993, 1995, 1997, 1999, 2003 (kvůli sčítání lidu a 2009) a </a:t>
            </a:r>
            <a:r>
              <a:rPr lang="cs-CZ" altLang="cs-CZ" sz="2400" b="1" dirty="0">
                <a:latin typeface="Verdana" panose="020B0604030504040204" pitchFamily="34" charset="0"/>
              </a:rPr>
              <a:t>do úrovně okresů v čtyřletých intervalech (1993 a 1997) </a:t>
            </a:r>
            <a:r>
              <a:rPr lang="cs-CZ" altLang="cs-CZ" sz="2400" dirty="0">
                <a:latin typeface="Verdana" panose="020B0604030504040204" pitchFamily="34" charset="0"/>
              </a:rPr>
              <a:t>– nepodařilo se udržet ani jedno…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808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0" y="549275"/>
            <a:ext cx="11010181" cy="5576888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dirty="0">
                <a:latin typeface="Verdana" panose="020B0604030504040204" pitchFamily="34" charset="0"/>
              </a:rPr>
              <a:t>V ČR existují celkem </a:t>
            </a:r>
            <a:r>
              <a:rPr lang="cs-CZ" altLang="cs-CZ" b="1" dirty="0">
                <a:latin typeface="Verdana" panose="020B0604030504040204" pitchFamily="34" charset="0"/>
              </a:rPr>
              <a:t>tři prognostická pracoviště:</a:t>
            </a:r>
          </a:p>
          <a:p>
            <a:pPr marL="609600" indent="-609600">
              <a:buNone/>
            </a:pPr>
            <a:r>
              <a:rPr lang="cs-CZ" altLang="cs-CZ" b="1" dirty="0">
                <a:latin typeface="Verdana" panose="020B0604030504040204" pitchFamily="34" charset="0"/>
              </a:rPr>
              <a:t> </a:t>
            </a:r>
          </a:p>
          <a:p>
            <a:pPr marL="609600" indent="-609600">
              <a:buFontTx/>
              <a:buAutoNum type="arabicParenR"/>
            </a:pPr>
            <a:r>
              <a:rPr lang="cs-CZ" altLang="cs-CZ" b="1" dirty="0">
                <a:latin typeface="Verdana" panose="020B0604030504040204" pitchFamily="34" charset="0"/>
              </a:rPr>
              <a:t>Český statistický úřad (ČSÚ),</a:t>
            </a:r>
            <a:r>
              <a:rPr lang="cs-CZ" altLang="cs-CZ" dirty="0">
                <a:latin typeface="Verdana" panose="020B0604030504040204" pitchFamily="34" charset="0"/>
              </a:rPr>
              <a:t> který je nositelem více než padesátileté tradice oficiálního populačního prognózování u nás </a:t>
            </a:r>
          </a:p>
          <a:p>
            <a:pPr marL="609600" indent="-609600">
              <a:buFontTx/>
              <a:buAutoNum type="arabicParenR"/>
            </a:pPr>
            <a:r>
              <a:rPr lang="cs-CZ" altLang="cs-CZ" b="1" dirty="0">
                <a:latin typeface="Verdana" panose="020B0604030504040204" pitchFamily="34" charset="0"/>
              </a:rPr>
              <a:t>katedra demografie Přírodovědecké</a:t>
            </a:r>
          </a:p>
          <a:p>
            <a:pPr marL="609600" indent="-609600">
              <a:buNone/>
            </a:pPr>
            <a:r>
              <a:rPr lang="cs-CZ" altLang="cs-CZ" b="1" dirty="0">
                <a:latin typeface="Verdana" panose="020B0604030504040204" pitchFamily="34" charset="0"/>
              </a:rPr>
              <a:t>     fakulty Univerzity Karlovy v Praze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</a:p>
          <a:p>
            <a:pPr marL="609600" indent="-609600">
              <a:buNone/>
            </a:pPr>
            <a:r>
              <a:rPr lang="cs-CZ" altLang="cs-CZ" b="1" dirty="0">
                <a:latin typeface="Verdana" panose="020B0604030504040204" pitchFamily="34" charset="0"/>
              </a:rPr>
              <a:t>3)</a:t>
            </a:r>
            <a:r>
              <a:rPr lang="cs-CZ" altLang="cs-CZ" dirty="0">
                <a:latin typeface="Verdana" panose="020B0604030504040204" pitchFamily="34" charset="0"/>
              </a:rPr>
              <a:t>  </a:t>
            </a:r>
            <a:r>
              <a:rPr lang="cs-CZ" altLang="cs-CZ" b="1" dirty="0">
                <a:latin typeface="Verdana" panose="020B0604030504040204" pitchFamily="34" charset="0"/>
              </a:rPr>
              <a:t>Fakulta informatiky a statistiky Vysoké školy ekonomické v Praze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769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1" y="618836"/>
            <a:ext cx="10862400" cy="56091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u="sng" dirty="0">
                <a:latin typeface="Verdana" panose="020B0604030504040204" pitchFamily="34" charset="0"/>
              </a:rPr>
              <a:t>Projekce 1993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Byla vypočtena </a:t>
            </a:r>
            <a:r>
              <a:rPr lang="cs-CZ" altLang="cs-CZ" sz="2400" b="1" dirty="0">
                <a:latin typeface="Verdana" panose="020B0604030504040204" pitchFamily="34" charset="0"/>
              </a:rPr>
              <a:t>komponentní metodou</a:t>
            </a:r>
            <a:r>
              <a:rPr lang="cs-CZ" altLang="cs-CZ" sz="2400" dirty="0">
                <a:latin typeface="Verdana" panose="020B0604030504040204" pitchFamily="34" charset="0"/>
              </a:rPr>
              <a:t> podle jednotek věku </a:t>
            </a:r>
            <a:r>
              <a:rPr lang="cs-CZ" altLang="cs-CZ" sz="2400" b="1" dirty="0">
                <a:latin typeface="Verdana" panose="020B0604030504040204" pitchFamily="34" charset="0"/>
              </a:rPr>
              <a:t>v jednoletém kroku projekce</a:t>
            </a:r>
            <a:r>
              <a:rPr lang="cs-CZ" altLang="cs-CZ" sz="2400" dirty="0">
                <a:latin typeface="Verdana" panose="020B0604030504040204" pitchFamily="34" charset="0"/>
              </a:rPr>
              <a:t> za </a:t>
            </a:r>
            <a:r>
              <a:rPr lang="cs-CZ" altLang="cs-CZ" sz="2400" b="1" dirty="0">
                <a:latin typeface="Verdana" panose="020B0604030504040204" pitchFamily="34" charset="0"/>
              </a:rPr>
              <a:t>každý okres ČR a Prahu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Výsledky za ČR byly součtem okresních projekcí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Nebyl uvažován vliv migrace</a:t>
            </a:r>
            <a:r>
              <a:rPr lang="cs-CZ" altLang="cs-CZ" sz="2400" dirty="0">
                <a:latin typeface="Verdana" panose="020B0604030504040204" pitchFamily="34" charset="0"/>
              </a:rPr>
              <a:t>, protože při jejím odhadu </a:t>
            </a:r>
            <a:r>
              <a:rPr lang="cs-CZ" altLang="cs-CZ" sz="2400" b="1" dirty="0">
                <a:latin typeface="Verdana" panose="020B0604030504040204" pitchFamily="34" charset="0"/>
              </a:rPr>
              <a:t>nešlo vycházet z předchozích trendů</a:t>
            </a:r>
            <a:r>
              <a:rPr lang="cs-CZ" altLang="cs-CZ" sz="2400" dirty="0">
                <a:latin typeface="Verdana" panose="020B0604030504040204" pitchFamily="34" charset="0"/>
              </a:rPr>
              <a:t> a vývoj byl prakticky nepředvídatelný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04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117600"/>
            <a:ext cx="10753200" cy="471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b="1" dirty="0">
                <a:latin typeface="Verdana" panose="020B0604030504040204" pitchFamily="34" charset="0"/>
              </a:rPr>
              <a:t>Autoři předpokládali</a:t>
            </a:r>
            <a:r>
              <a:rPr lang="cs-CZ" altLang="cs-CZ" dirty="0">
                <a:latin typeface="Verdana" panose="020B0604030504040204" pitchFamily="34" charset="0"/>
              </a:rPr>
              <a:t> během celého prognózovaného období 1991-2020 </a:t>
            </a:r>
            <a:r>
              <a:rPr lang="cs-CZ" altLang="cs-CZ" b="1" dirty="0">
                <a:latin typeface="Verdana" panose="020B0604030504040204" pitchFamily="34" charset="0"/>
              </a:rPr>
              <a:t>konstantní úroveň úhrnné plodnosti 1,89 dítěte na jednu ženu</a:t>
            </a:r>
            <a:r>
              <a:rPr lang="cs-CZ" altLang="cs-CZ" dirty="0">
                <a:latin typeface="Verdana" panose="020B0604030504040204" pitchFamily="34" charset="0"/>
              </a:rPr>
              <a:t> a jen mírné prodloužení naděje dožití do roku 1995 u mužů na 68,7 let a u žen na 76,6 let</a:t>
            </a:r>
          </a:p>
          <a:p>
            <a:pPr>
              <a:lnSpc>
                <a:spcPct val="120000"/>
              </a:lnSpc>
            </a:pPr>
            <a:endParaRPr lang="cs-CZ" altLang="cs-CZ" dirty="0"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altLang="cs-CZ" b="1" i="1" u="sng" dirty="0">
                <a:latin typeface="Verdana" panose="020B0604030504040204" pitchFamily="34" charset="0"/>
              </a:rPr>
              <a:t>Uvedené hodnoty se tedy se skutečností naprosto rozcházely..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77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09" y="620713"/>
            <a:ext cx="11259127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u="sng" dirty="0">
                <a:latin typeface="Verdana" panose="020B0604030504040204" pitchFamily="34" charset="0"/>
              </a:rPr>
              <a:t>Projekce 2009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Důvodem vzniku byl </a:t>
            </a:r>
            <a:r>
              <a:rPr lang="cs-CZ" altLang="cs-CZ" sz="2400" b="1" dirty="0">
                <a:latin typeface="Verdana" panose="020B0604030504040204" pitchFamily="34" charset="0"/>
              </a:rPr>
              <a:t>skutečný demografický vývoj České republiky</a:t>
            </a:r>
            <a:r>
              <a:rPr lang="cs-CZ" altLang="cs-CZ" sz="2400" dirty="0">
                <a:latin typeface="Verdana" panose="020B0604030504040204" pitchFamily="34" charset="0"/>
              </a:rPr>
              <a:t>, na rozdíl od prognózovaného </a:t>
            </a:r>
            <a:r>
              <a:rPr lang="cs-CZ" altLang="cs-CZ" sz="2400" b="1" dirty="0">
                <a:latin typeface="Verdana" panose="020B0604030504040204" pitchFamily="34" charset="0"/>
              </a:rPr>
              <a:t>a dlouhý časový interval</a:t>
            </a:r>
            <a:r>
              <a:rPr lang="cs-CZ" altLang="cs-CZ" sz="2400" dirty="0">
                <a:latin typeface="Verdana" panose="020B0604030504040204" pitchFamily="34" charset="0"/>
              </a:rPr>
              <a:t> od vzniku předchozí projekce (6 let)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Do celkového počtu obyvatel byli kromě občanů ČR a cizinců s trvalým pobytem započteni i cizinci s přechodným (EU) nebo dlouhodobým pobytem (třetí země)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Horizontem projekce je 2065 a je uvažována migrace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65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5" t="28703" r="35425" b="56606"/>
          <a:stretch>
            <a:fillRect/>
          </a:stretch>
        </p:blipFill>
        <p:spPr bwMode="auto">
          <a:xfrm>
            <a:off x="781237" y="1764145"/>
            <a:ext cx="10486416" cy="3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914504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4" t="47592" r="35417" b="34213"/>
          <a:stretch>
            <a:fillRect/>
          </a:stretch>
        </p:blipFill>
        <p:spPr bwMode="auto">
          <a:xfrm>
            <a:off x="979056" y="1241774"/>
            <a:ext cx="10363200" cy="40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51596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1" y="549275"/>
            <a:ext cx="10825454" cy="5576888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Z časového hlediska lze populační odhady uvažovat </a:t>
            </a:r>
            <a:r>
              <a:rPr lang="cs-CZ" altLang="cs-CZ" b="1" dirty="0">
                <a:latin typeface="Verdana" panose="020B0604030504040204" pitchFamily="34" charset="0"/>
              </a:rPr>
              <a:t>do minulosti</a:t>
            </a:r>
            <a:r>
              <a:rPr lang="cs-CZ" altLang="cs-CZ" dirty="0">
                <a:latin typeface="Verdana" panose="020B0604030504040204" pitchFamily="34" charset="0"/>
              </a:rPr>
              <a:t>, kdy obvykle jde o </a:t>
            </a:r>
            <a:r>
              <a:rPr lang="cs-CZ" altLang="cs-CZ" b="1" i="1" dirty="0" err="1">
                <a:latin typeface="Verdana" panose="020B0604030504040204" pitchFamily="34" charset="0"/>
              </a:rPr>
              <a:t>intercenzální</a:t>
            </a:r>
            <a:r>
              <a:rPr lang="cs-CZ" altLang="cs-CZ" b="1" i="1" dirty="0">
                <a:latin typeface="Verdana" panose="020B0604030504040204" pitchFamily="34" charset="0"/>
              </a:rPr>
              <a:t> odhady </a:t>
            </a:r>
            <a:r>
              <a:rPr lang="cs-CZ" altLang="cs-CZ" dirty="0">
                <a:latin typeface="Verdana" panose="020B0604030504040204" pitchFamily="34" charset="0"/>
              </a:rPr>
              <a:t>pomocí </a:t>
            </a:r>
            <a:r>
              <a:rPr lang="cs-CZ" altLang="cs-CZ" b="1" dirty="0">
                <a:latin typeface="Verdana" panose="020B0604030504040204" pitchFamily="34" charset="0"/>
              </a:rPr>
              <a:t>interpolace…</a:t>
            </a:r>
            <a:r>
              <a:rPr lang="cs-CZ" altLang="cs-CZ" dirty="0">
                <a:latin typeface="Verdana" panose="020B0604030504040204" pitchFamily="34" charset="0"/>
              </a:rPr>
              <a:t>, 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dirty="0">
                <a:latin typeface="Verdana" panose="020B0604030504040204" pitchFamily="34" charset="0"/>
              </a:rPr>
              <a:t>nebo </a:t>
            </a:r>
            <a:r>
              <a:rPr lang="cs-CZ" altLang="cs-CZ" b="1" dirty="0">
                <a:latin typeface="Verdana" panose="020B0604030504040204" pitchFamily="34" charset="0"/>
              </a:rPr>
              <a:t>do budoucnosti</a:t>
            </a:r>
            <a:r>
              <a:rPr lang="cs-CZ" altLang="cs-CZ" dirty="0">
                <a:latin typeface="Verdana" panose="020B0604030504040204" pitchFamily="34" charset="0"/>
              </a:rPr>
              <a:t>, kdy se počítají </a:t>
            </a:r>
            <a:r>
              <a:rPr lang="cs-CZ" altLang="cs-CZ" b="1" i="1" dirty="0">
                <a:latin typeface="Verdana" panose="020B0604030504040204" pitchFamily="34" charset="0"/>
              </a:rPr>
              <a:t>demografické projekce</a:t>
            </a:r>
            <a:r>
              <a:rPr lang="cs-CZ" altLang="cs-CZ" dirty="0">
                <a:latin typeface="Verdana" panose="020B0604030504040204" pitchFamily="34" charset="0"/>
              </a:rPr>
              <a:t>, většinou </a:t>
            </a:r>
            <a:r>
              <a:rPr lang="cs-CZ" altLang="cs-CZ" b="1" dirty="0">
                <a:latin typeface="Verdana" panose="020B0604030504040204" pitchFamily="34" charset="0"/>
              </a:rPr>
              <a:t>extrapolací</a:t>
            </a:r>
            <a:r>
              <a:rPr lang="cs-CZ" altLang="cs-CZ" dirty="0">
                <a:latin typeface="Verdana" panose="020B0604030504040204" pitchFamily="34" charset="0"/>
              </a:rPr>
              <a:t> současných populačních trendů – to je ovšem (výrazně) </a:t>
            </a:r>
            <a:r>
              <a:rPr lang="cs-CZ" altLang="cs-CZ" b="1" dirty="0">
                <a:latin typeface="Verdana" panose="020B0604030504040204" pitchFamily="34" charset="0"/>
              </a:rPr>
              <a:t>méně spolehlivé…</a:t>
            </a:r>
          </a:p>
          <a:p>
            <a:pPr eaLnBrk="1" hangingPunct="1"/>
            <a:endParaRPr lang="cs-CZ" altLang="cs-CZ" b="1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03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5" t="38503" r="35425" b="43997"/>
          <a:stretch>
            <a:fillRect/>
          </a:stretch>
        </p:blipFill>
        <p:spPr bwMode="auto">
          <a:xfrm>
            <a:off x="1847850" y="188913"/>
            <a:ext cx="8497888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5" t="55170" r="35825" b="26620"/>
          <a:stretch>
            <a:fillRect/>
          </a:stretch>
        </p:blipFill>
        <p:spPr bwMode="auto">
          <a:xfrm>
            <a:off x="2208214" y="3500438"/>
            <a:ext cx="7920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866433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63419" y="637309"/>
            <a:ext cx="11388436" cy="5599979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Projekce obyvatelstva České republiky (Projekce 2013) </a:t>
            </a: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Základními vstupními údaji nové projekce (Projekce 2013) jsou </a:t>
            </a: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počty obyvatel České republiky podle pohlaví a jednotek věku 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1. 1. 2013 (práh projekce), které navazují na výsledky Sčítání lidu, domů a bytů 2011.</a:t>
            </a:r>
          </a:p>
          <a:p>
            <a:pPr marL="0" indent="0"/>
            <a:endParaRPr lang="cs-CZ" alt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Oproti předchozí projekci je v Projekci 2013 prodlouženo projektované období o dalších 35 let na </a:t>
            </a: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 2100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109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35709" y="406401"/>
            <a:ext cx="11139055" cy="5719764"/>
          </a:xfrm>
        </p:spPr>
        <p:txBody>
          <a:bodyPr/>
          <a:lstStyle/>
          <a:p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Projekce zachycuje </a:t>
            </a: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úplnou historii prakticky všech dnes žijících generací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Projekce je zpracována </a:t>
            </a: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tradičních třech variantách 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(nízké, střední a vysoké), </a:t>
            </a: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komponentní metodou podle jednotek věku v jednoletém kroku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Střední varianta je považována jako nejpravděpodobnější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nicméně výsledky je třeba interpretovat spíše ve smyslu vymezení očekávaného vývoje danými krajními variantami.</a:t>
            </a:r>
          </a:p>
          <a:p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416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47601" r="20070" b="20200"/>
          <a:stretch>
            <a:fillRect/>
          </a:stretch>
        </p:blipFill>
        <p:spPr bwMode="auto">
          <a:xfrm>
            <a:off x="672563" y="1366404"/>
            <a:ext cx="10602241" cy="31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391752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27299" r="27943" b="21062"/>
          <a:stretch>
            <a:fillRect/>
          </a:stretch>
        </p:blipFill>
        <p:spPr bwMode="auto">
          <a:xfrm>
            <a:off x="1992314" y="692151"/>
            <a:ext cx="8135937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482186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37799" r="20609" b="11597"/>
          <a:stretch>
            <a:fillRect/>
          </a:stretch>
        </p:blipFill>
        <p:spPr bwMode="auto">
          <a:xfrm>
            <a:off x="1543050" y="765175"/>
            <a:ext cx="87137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ovéPole 2"/>
          <p:cNvSpPr txBox="1">
            <a:spLocks noChangeArrowheads="1"/>
          </p:cNvSpPr>
          <p:nvPr/>
        </p:nvSpPr>
        <p:spPr bwMode="auto">
          <a:xfrm>
            <a:off x="1630362" y="5045988"/>
            <a:ext cx="89312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 horizontu projekce 1. 1. 2101 bude počet obyvatel České republiky o 13-42 % nižší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než na prahu projekce. Ze současných 10,52 mil. to znamená pokles na 6,1-9,1 mil.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Nejvýraznější úbytky jsou očekávány v období 2050-2080.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785268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35001" r="27448" b="12611"/>
          <a:stretch>
            <a:fillRect/>
          </a:stretch>
        </p:blipFill>
        <p:spPr bwMode="auto">
          <a:xfrm>
            <a:off x="2063750" y="476251"/>
            <a:ext cx="82804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3891915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3977" r="27344" b="11661"/>
          <a:stretch>
            <a:fillRect/>
          </a:stretch>
        </p:blipFill>
        <p:spPr bwMode="auto">
          <a:xfrm>
            <a:off x="2135188" y="692151"/>
            <a:ext cx="80645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4015076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25752" r="28262" b="20291"/>
          <a:stretch>
            <a:fillRect/>
          </a:stretch>
        </p:blipFill>
        <p:spPr bwMode="auto">
          <a:xfrm>
            <a:off x="1992314" y="620714"/>
            <a:ext cx="79771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510147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895927" y="765176"/>
            <a:ext cx="10520218" cy="5216525"/>
          </a:xfrm>
        </p:spPr>
        <p:txBody>
          <a:bodyPr/>
          <a:lstStyle/>
          <a:p>
            <a:r>
              <a:rPr lang="cs-CZ" altLang="cs-CZ" b="1" dirty="0"/>
              <a:t>Stárnutí populace je dobře zřetelné i z vývoje ukazatele průměrného věku </a:t>
            </a:r>
            <a:r>
              <a:rPr lang="cs-CZ" altLang="cs-CZ" dirty="0"/>
              <a:t>obyvatel České republiky. </a:t>
            </a:r>
          </a:p>
          <a:p>
            <a:endParaRPr lang="cs-CZ" altLang="cs-CZ" dirty="0"/>
          </a:p>
          <a:p>
            <a:r>
              <a:rPr lang="cs-CZ" altLang="cs-CZ" dirty="0"/>
              <a:t>Ten na </a:t>
            </a:r>
            <a:r>
              <a:rPr lang="cs-CZ" altLang="cs-CZ" b="1" dirty="0"/>
              <a:t>prahu projekce činil 41,3 let</a:t>
            </a:r>
            <a:r>
              <a:rPr lang="cs-CZ" altLang="cs-CZ" dirty="0"/>
              <a:t>, v následujících pěti desetiletích podle všech variant výrazně poroste. </a:t>
            </a:r>
          </a:p>
          <a:p>
            <a:endParaRPr lang="cs-CZ" altLang="cs-CZ" b="1" dirty="0"/>
          </a:p>
          <a:p>
            <a:r>
              <a:rPr lang="cs-CZ" altLang="cs-CZ" b="1" dirty="0"/>
              <a:t>Na konci století by se měl průměrný věk obyvatele České republiky pohybovat na úrovni 50 let.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98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549276"/>
            <a:ext cx="37941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20714"/>
            <a:ext cx="338455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ovéPole 6"/>
          <p:cNvSpPr txBox="1">
            <a:spLocks noChangeArrowheads="1"/>
          </p:cNvSpPr>
          <p:nvPr/>
        </p:nvSpPr>
        <p:spPr bwMode="auto">
          <a:xfrm>
            <a:off x="2782888" y="250825"/>
            <a:ext cx="258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Interpolace polynomem</a:t>
            </a:r>
          </a:p>
        </p:txBody>
      </p:sp>
      <p:sp>
        <p:nvSpPr>
          <p:cNvPr id="11269" name="TextovéPole 7"/>
          <p:cNvSpPr txBox="1">
            <a:spLocks noChangeArrowheads="1"/>
          </p:cNvSpPr>
          <p:nvPr/>
        </p:nvSpPr>
        <p:spPr bwMode="auto">
          <a:xfrm>
            <a:off x="6816725" y="254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Lineární interpolace</a:t>
            </a:r>
          </a:p>
        </p:txBody>
      </p:sp>
      <p:pic>
        <p:nvPicPr>
          <p:cNvPr id="11270" name="Obrázek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582989"/>
            <a:ext cx="421798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388548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3367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Projekce ČR 2018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182255"/>
            <a:ext cx="10753200" cy="4649745"/>
          </a:xfrm>
        </p:spPr>
        <p:txBody>
          <a:bodyPr/>
          <a:lstStyle/>
          <a:p>
            <a:r>
              <a:rPr lang="cs-CZ" sz="2400" b="1" dirty="0"/>
              <a:t>Poslední projekce ČSÚ 2018</a:t>
            </a:r>
            <a:r>
              <a:rPr lang="cs-CZ" sz="2400" dirty="0"/>
              <a:t> byla sestavena autorským týmem z oddělení demografické statistiky, který byl doplněn o externí odborníky, především z Vysoké školy ekonomické v Praze. </a:t>
            </a:r>
          </a:p>
          <a:p>
            <a:r>
              <a:rPr lang="cs-CZ" sz="2400" b="1" dirty="0"/>
              <a:t>Cílem projekce</a:t>
            </a:r>
            <a:r>
              <a:rPr lang="cs-CZ" sz="2400" dirty="0"/>
              <a:t>, podobně jako v předchozích projekcích, bylo </a:t>
            </a:r>
            <a:r>
              <a:rPr lang="cs-CZ" sz="2400" b="1" dirty="0"/>
              <a:t>v</a:t>
            </a:r>
            <a:r>
              <a:rPr lang="cs-CZ" sz="2400" dirty="0"/>
              <a:t> </a:t>
            </a:r>
            <a:r>
              <a:rPr lang="cs-CZ" sz="2400" b="1" dirty="0"/>
              <a:t>dlouhodobém pohledu nastínit směr budoucího populačního vývoje</a:t>
            </a:r>
            <a:r>
              <a:rPr lang="cs-CZ" sz="2400" dirty="0"/>
              <a:t>. </a:t>
            </a:r>
          </a:p>
          <a:p>
            <a:r>
              <a:rPr lang="cs-CZ" sz="2400" dirty="0"/>
              <a:t>Dále pak ukázat na možné </a:t>
            </a:r>
            <a:r>
              <a:rPr lang="cs-CZ" sz="2400" b="1" dirty="0"/>
              <a:t>změny v početním stavu a věkovém složení populace</a:t>
            </a:r>
            <a:r>
              <a:rPr lang="cs-CZ" sz="2400" dirty="0"/>
              <a:t> při splnění vložených předpokladů budoucího </a:t>
            </a:r>
            <a:r>
              <a:rPr lang="cs-CZ" sz="2400" b="1" dirty="0"/>
              <a:t>vývoje přirozené změny (resp. plodnosti a úmrtnosti) a migrace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9492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8836" y="443345"/>
            <a:ext cx="10854364" cy="5388655"/>
          </a:xfrm>
        </p:spPr>
        <p:txBody>
          <a:bodyPr/>
          <a:lstStyle/>
          <a:p>
            <a:r>
              <a:rPr lang="cs-CZ" sz="2400" dirty="0"/>
              <a:t>Projekce ČSÚ 2018 je deterministická, </a:t>
            </a:r>
            <a:r>
              <a:rPr lang="cs-CZ" sz="2400" b="1" dirty="0"/>
              <a:t>zpracovaná ve třech variantách: střední, nízká a vysoká. Střední varianta představuje z pohledu autorů nejpravděpodobnější scénář budoucího vývoje populace. </a:t>
            </a:r>
          </a:p>
          <a:p>
            <a:endParaRPr lang="cs-CZ" sz="2400" dirty="0"/>
          </a:p>
          <a:p>
            <a:r>
              <a:rPr lang="cs-CZ" sz="2400" dirty="0"/>
              <a:t>Projekce obyvatelstva byla zpracována </a:t>
            </a:r>
            <a:r>
              <a:rPr lang="cs-CZ" sz="2400" b="1" dirty="0"/>
              <a:t>komponentní metodou po jednotkách věku a v jednoletém kroku</a:t>
            </a:r>
            <a:r>
              <a:rPr lang="cs-CZ" sz="2400" dirty="0"/>
              <a:t>. </a:t>
            </a:r>
          </a:p>
          <a:p>
            <a:r>
              <a:rPr lang="cs-CZ" sz="2400" dirty="0"/>
              <a:t>U všech osob vstupujících do projekce se předpokládalo</a:t>
            </a:r>
            <a:r>
              <a:rPr lang="cs-CZ" sz="2400" b="1" dirty="0"/>
              <a:t> jednotné reprodukční chování a režim úmrtnosti, odpovídající danému pohlaví a věku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749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6545" y="471055"/>
            <a:ext cx="10826655" cy="5360945"/>
          </a:xfrm>
        </p:spPr>
        <p:txBody>
          <a:bodyPr/>
          <a:lstStyle/>
          <a:p>
            <a:r>
              <a:rPr lang="cs-CZ" sz="2400" b="1" dirty="0"/>
              <a:t>Základními vstupními údaji projekce, tzv. prahem projekce, byly počty obyvatel České republiky podle pohlaví a věku k 1. 1. 2018, které vycházely z výsledků sčítání lidu, domů a bytů 2011 a navazujících bilancí demografických událostí obyvatel ČR. </a:t>
            </a:r>
          </a:p>
          <a:p>
            <a:endParaRPr lang="cs-CZ" sz="2400" dirty="0"/>
          </a:p>
          <a:p>
            <a:r>
              <a:rPr lang="cs-CZ" sz="2400" b="1" dirty="0"/>
              <a:t>Projektován byl vývoj populace v období let 2018–2100</a:t>
            </a:r>
            <a:r>
              <a:rPr lang="cs-CZ" sz="2400" dirty="0"/>
              <a:t>. Horizontem projekce, tj. nejzazším výstupním údajem, je stav populace k 31. 12. 2100, resp. demografické události a relativní a analytické ukazatele plodnosti, úmrtnosti a migrace roku 2100. </a:t>
            </a:r>
          </a:p>
          <a:p>
            <a:r>
              <a:rPr lang="cs-CZ" sz="2400" dirty="0"/>
              <a:t>Projekce tak zachycuje úplnou či téměř úplnou historii dnes žijících generací.</a:t>
            </a:r>
            <a:endParaRPr lang="cs-CZ" sz="2400" cap="al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301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7236" y="415636"/>
            <a:ext cx="10955964" cy="5416364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Plodnost</a:t>
            </a:r>
          </a:p>
          <a:p>
            <a:r>
              <a:rPr lang="cs-CZ" sz="2400" dirty="0"/>
              <a:t>Úhrnná plodnost v roce 2050 by se měla pohybovat v intervalu 1,40 (nízká varianta projekce) až 1,90 (vysoká varianta projekce).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6" y="2604654"/>
            <a:ext cx="11161268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623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4498" y="134145"/>
            <a:ext cx="11299501" cy="5407127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Úmrtnost</a:t>
            </a:r>
          </a:p>
          <a:p>
            <a:r>
              <a:rPr lang="cs-CZ" sz="2000" dirty="0"/>
              <a:t>Prognózované míry úmrtnosti se odráží v trendu nepřetržitě rostoucí naděje dožití při narození. Meziroční nárůst naděje dožití by se přitom v čase měl postupně zpomalovat. </a:t>
            </a:r>
          </a:p>
          <a:p>
            <a:r>
              <a:rPr lang="cs-CZ" sz="2000" dirty="0"/>
              <a:t>V roce 2018 by naděje dožití při narození měla podle prognózy dosáhnout 76,2 let pro muže a 82,0 let pro ženy. </a:t>
            </a:r>
          </a:p>
          <a:p>
            <a:r>
              <a:rPr lang="cs-CZ" sz="2000" dirty="0"/>
              <a:t>Do roku 2050 se očekává růst naděje dožití u mužů o 6,1 roku na 82,1 let a u žen o 4,9 roku na 86,7 let.</a:t>
            </a:r>
          </a:p>
          <a:p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0" y="3897746"/>
            <a:ext cx="10711216" cy="21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57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34109" y="369455"/>
            <a:ext cx="11351491" cy="5462545"/>
          </a:xfrm>
        </p:spPr>
        <p:txBody>
          <a:bodyPr/>
          <a:lstStyle/>
          <a:p>
            <a:r>
              <a:rPr lang="cs-CZ" sz="2000" b="1" dirty="0"/>
              <a:t>Zakomponování migrace do populačních projekcí je považováno obecně za problematické. </a:t>
            </a:r>
          </a:p>
          <a:p>
            <a:r>
              <a:rPr lang="cs-CZ" sz="2000" dirty="0"/>
              <a:t>Nerovnoměrnost minulého vývoje počtu a struktury přistěhovalých a vystěhovalých osob neumožňuje použití standardních statistických metod pro odhad migrace v dlouhodobém horizontu. </a:t>
            </a:r>
          </a:p>
          <a:p>
            <a:r>
              <a:rPr lang="cs-CZ" sz="2000" dirty="0"/>
              <a:t>Objem a pohlavně-věková struktura zahraničního stěhování je závislá na mnoha faktorech, které se mohou v relativně krátkých intervalech měnit. </a:t>
            </a:r>
          </a:p>
          <a:p>
            <a:r>
              <a:rPr lang="cs-CZ" sz="2000" dirty="0"/>
              <a:t>Změna je patrná především v závislosti na vývoji hospodářského cyklu, legislativních opatřeních (podpora či restrikce vstupu cizinců do ČR), situaci na trhu práce, ekonomické, sociální a demografické situaci zdrojových a cílových zemí apod. </a:t>
            </a:r>
          </a:p>
          <a:p>
            <a:r>
              <a:rPr lang="cs-CZ" sz="2000" dirty="0"/>
              <a:t>Statistika migrace je zatížena i určitou (ale jen obtížně specifikovatelnou) mírou chyby v důsledku částečného neodhlašování se z evidence při dlouhodobém pobytu v zahraničí/při návratu cizince zpět do vlasti, dobrovolnosti přihlášení se k pobytu v ČR u občanů EU, či možných administrativních zásahů do evidencí.</a:t>
            </a:r>
          </a:p>
        </p:txBody>
      </p:sp>
    </p:spTree>
    <p:extLst>
      <p:ext uri="{BB962C8B-B14F-4D97-AF65-F5344CB8AC3E}">
        <p14:creationId xmlns:p14="http://schemas.microsoft.com/office/powerpoint/2010/main" val="38769092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Prognózy a projekce obyvatelstva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341745"/>
            <a:ext cx="10919018" cy="5490255"/>
          </a:xfrm>
        </p:spPr>
        <p:txBody>
          <a:bodyPr/>
          <a:lstStyle/>
          <a:p>
            <a:r>
              <a:rPr lang="cs-CZ" sz="2000" b="1" dirty="0"/>
              <a:t>Základní premisou budoucího vývoje založenou do prognózy je pokračující migrační atraktivita ČR, tedy kladné saldo stěhování se zahraničím</a:t>
            </a:r>
            <a:r>
              <a:rPr lang="cs-CZ" sz="2000" dirty="0"/>
              <a:t>. Do střední varianty je od roku 2019 zakomponováno roční saldo migrace na úrovni 26 tisíc osob, pro rok 2018 se počítalo se saldem vyšším ve výši 38 tisíc osob. V nízké variantě projekce se počítalo s ročním migračním přírůstkem ze zahraničí ve výši 18 tisíc obyvatel a ve vysoké variantě mělo postupně docházet k mírnému poklesu migračního přírůstku až k úrovni 28,9 tis. v roce 2050.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0" y="3613562"/>
            <a:ext cx="9980681" cy="20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2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369455"/>
            <a:ext cx="10900545" cy="5462545"/>
          </a:xfrm>
        </p:spPr>
        <p:txBody>
          <a:bodyPr/>
          <a:lstStyle/>
          <a:p>
            <a:r>
              <a:rPr lang="cs-CZ" sz="2400" b="1" dirty="0"/>
              <a:t>Naplní-li se předpoklady budoucího vývoje</a:t>
            </a:r>
            <a:r>
              <a:rPr lang="cs-CZ" sz="2400" dirty="0"/>
              <a:t> plodnosti, úmrtnosti a migrace vložené do střední varianty, počet obyvatel České republiky </a:t>
            </a:r>
            <a:r>
              <a:rPr lang="cs-CZ" sz="2400" b="1" dirty="0"/>
              <a:t>bude v blízké budoucnosti, resp. v prvních jedenácti prognózovaných letech, pokračovat v růstu. </a:t>
            </a:r>
          </a:p>
          <a:p>
            <a:r>
              <a:rPr lang="cs-CZ" sz="2400" dirty="0"/>
              <a:t>Na konci dvacátých let dosáhne k 10,784 milionu, zatímco na prahu projekce činil 10,610 milionu. </a:t>
            </a:r>
          </a:p>
          <a:p>
            <a:r>
              <a:rPr lang="cs-CZ" sz="2400" dirty="0"/>
              <a:t>Poté, od 30. let, by měla mít početnost populace mírně klesající trend, přerušený v druhé polovině 40. let stagnací. </a:t>
            </a:r>
          </a:p>
          <a:p>
            <a:r>
              <a:rPr lang="cs-CZ" sz="2400" dirty="0"/>
              <a:t>Na konci roku 2050 by měl počet obyvatel dle střední varianty projekce dosahovat 10,736 mil.</a:t>
            </a:r>
          </a:p>
        </p:txBody>
      </p:sp>
    </p:spTree>
    <p:extLst>
      <p:ext uri="{BB962C8B-B14F-4D97-AF65-F5344CB8AC3E}">
        <p14:creationId xmlns:p14="http://schemas.microsoft.com/office/powerpoint/2010/main" val="3045393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387927"/>
            <a:ext cx="11098126" cy="5444073"/>
          </a:xfrm>
        </p:spPr>
        <p:txBody>
          <a:bodyPr/>
          <a:lstStyle/>
          <a:p>
            <a:r>
              <a:rPr lang="cs-CZ" sz="2200" dirty="0"/>
              <a:t>Při rozložení prognózovaného přírůstku obyvatel na složku přirozené měny a složku migrace je zřejmé, že </a:t>
            </a:r>
            <a:r>
              <a:rPr lang="cs-CZ" sz="2200" b="1" dirty="0"/>
              <a:t>s výjimkou roku 2018 bude růst počtu obyvatel zajišťovat výhradně kladné saldo zahraniční migrace</a:t>
            </a:r>
            <a:r>
              <a:rPr lang="cs-CZ" sz="2200" dirty="0"/>
              <a:t>, které dokáže </a:t>
            </a:r>
            <a:r>
              <a:rPr lang="cs-CZ" sz="2200" b="1" dirty="0"/>
              <a:t>vykompenzovat (a převýšit) očekávané záporné saldo přirozené měny</a:t>
            </a:r>
            <a:r>
              <a:rPr lang="cs-CZ" sz="2200" dirty="0"/>
              <a:t>. Ztráty přirozenou změnou přitom nebudou malé.</a:t>
            </a:r>
          </a:p>
          <a:p>
            <a:r>
              <a:rPr lang="cs-CZ" sz="2200" b="1" dirty="0"/>
              <a:t>Již od roku 2025 až do konce století by měl každoročně počet zemřelých převažovat nad počtem živě narozených </a:t>
            </a:r>
            <a:r>
              <a:rPr lang="cs-CZ" sz="2200" dirty="0"/>
              <a:t>o více než 15 tisíc osob. Úbytek přirozenou změnou by měl kulminovat až po roce 2050, a to v polovině 60. let 21. století, kdy se očekává roční ztráta téměř 45 tisíc osob.</a:t>
            </a:r>
          </a:p>
          <a:p>
            <a:endParaRPr lang="cs-CZ" sz="2200" dirty="0"/>
          </a:p>
          <a:p>
            <a:r>
              <a:rPr lang="cs-CZ" sz="2200" b="1" dirty="0"/>
              <a:t>A to se nic nevědělo o </a:t>
            </a:r>
            <a:r>
              <a:rPr lang="cs-CZ" sz="2200" b="1" dirty="0" err="1"/>
              <a:t>covidu</a:t>
            </a:r>
            <a:r>
              <a:rPr lang="cs-CZ" sz="2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2621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03" y="2235201"/>
            <a:ext cx="10493213" cy="24199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19200" y="775855"/>
            <a:ext cx="958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Očekávaný vývoj počtu obyvatel a bilance měny ve vybraných letech </a:t>
            </a:r>
          </a:p>
          <a:p>
            <a:pPr algn="ctr"/>
            <a:r>
              <a:rPr lang="cs-CZ" dirty="0"/>
              <a:t>období 2017-2020, střední varianta projekce 2018</a:t>
            </a:r>
          </a:p>
        </p:txBody>
      </p:sp>
    </p:spTree>
    <p:extLst>
      <p:ext uri="{BB962C8B-B14F-4D97-AF65-F5344CB8AC3E}">
        <p14:creationId xmlns:p14="http://schemas.microsoft.com/office/powerpoint/2010/main" val="1296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0" y="404813"/>
            <a:ext cx="10733091" cy="6119812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Pod pojmem </a:t>
            </a:r>
            <a:r>
              <a:rPr lang="cs-CZ" altLang="cs-CZ" sz="2400" b="1" i="1" dirty="0">
                <a:latin typeface="Verdana" panose="020B0604030504040204" pitchFamily="34" charset="0"/>
              </a:rPr>
              <a:t>demografická projekce</a:t>
            </a:r>
            <a:r>
              <a:rPr lang="cs-CZ" altLang="cs-CZ" sz="2400" dirty="0">
                <a:latin typeface="Verdana" panose="020B0604030504040204" pitchFamily="34" charset="0"/>
              </a:rPr>
              <a:t> se obvykle rozumí </a:t>
            </a:r>
            <a:r>
              <a:rPr lang="cs-CZ" altLang="cs-CZ" sz="2400" b="1" dirty="0">
                <a:latin typeface="Verdana" panose="020B0604030504040204" pitchFamily="34" charset="0"/>
              </a:rPr>
              <a:t>souhrn výpočtů</a:t>
            </a:r>
            <a:r>
              <a:rPr lang="cs-CZ" altLang="cs-CZ" sz="2400" dirty="0">
                <a:latin typeface="Verdana" panose="020B0604030504040204" pitchFamily="34" charset="0"/>
              </a:rPr>
              <a:t>, jimiž se </a:t>
            </a:r>
            <a:r>
              <a:rPr lang="cs-CZ" altLang="cs-CZ" sz="2400" b="1" dirty="0">
                <a:latin typeface="Verdana" panose="020B0604030504040204" pitchFamily="34" charset="0"/>
              </a:rPr>
              <a:t>odhaduje další vývoj populace do budoucna 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Jsou založeny na </a:t>
            </a:r>
            <a:r>
              <a:rPr lang="cs-CZ" altLang="cs-CZ" sz="2400" b="1" dirty="0">
                <a:latin typeface="Verdana" panose="020B0604030504040204" pitchFamily="34" charset="0"/>
              </a:rPr>
              <a:t>třech</a:t>
            </a:r>
            <a:r>
              <a:rPr lang="cs-CZ" altLang="cs-CZ" sz="2400" dirty="0">
                <a:latin typeface="Verdana" panose="020B0604030504040204" pitchFamily="34" charset="0"/>
              </a:rPr>
              <a:t> základních demografických </a:t>
            </a:r>
            <a:r>
              <a:rPr lang="cs-CZ" altLang="cs-CZ" sz="2400" b="1" dirty="0">
                <a:latin typeface="Verdana" panose="020B0604030504040204" pitchFamily="34" charset="0"/>
              </a:rPr>
              <a:t>ukazatelích</a:t>
            </a:r>
            <a:r>
              <a:rPr lang="cs-CZ" altLang="cs-CZ" sz="2400" dirty="0">
                <a:latin typeface="Verdana" panose="020B0604030504040204" pitchFamily="34" charset="0"/>
              </a:rPr>
              <a:t>: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plodnosti, úmrtnosti a migraci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Projekce</a:t>
            </a:r>
            <a:r>
              <a:rPr lang="cs-CZ" altLang="cs-CZ" sz="2400" dirty="0">
                <a:latin typeface="Verdana" panose="020B0604030504040204" pitchFamily="34" charset="0"/>
              </a:rPr>
              <a:t> mohou, ale také </a:t>
            </a:r>
            <a:r>
              <a:rPr lang="cs-CZ" altLang="cs-CZ" sz="2400" b="1" dirty="0">
                <a:latin typeface="Verdana" panose="020B0604030504040204" pitchFamily="34" charset="0"/>
              </a:rPr>
              <a:t>nemusí sloužit pouze k předpovědím budoucího populačního vývoje</a:t>
            </a:r>
            <a:r>
              <a:rPr lang="cs-CZ" altLang="cs-CZ" sz="2400" dirty="0">
                <a:latin typeface="Verdana" panose="020B0604030504040204" pitchFamily="34" charset="0"/>
              </a:rPr>
              <a:t> – někdy může být jejich smyslem </a:t>
            </a:r>
            <a:r>
              <a:rPr lang="cs-CZ" altLang="cs-CZ" sz="2400" b="1" dirty="0">
                <a:latin typeface="Verdana" panose="020B0604030504040204" pitchFamily="34" charset="0"/>
              </a:rPr>
              <a:t>analýza současného stavu </a:t>
            </a:r>
            <a:r>
              <a:rPr lang="cs-CZ" altLang="cs-CZ" sz="2400" dirty="0">
                <a:latin typeface="Verdana" panose="020B0604030504040204" pitchFamily="34" charset="0"/>
              </a:rPr>
              <a:t>populační reprodukce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191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83" y="2050472"/>
            <a:ext cx="10286402" cy="34359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0624" y="680800"/>
            <a:ext cx="11704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Očekávaný počet obyvatel včetně věkové struktury ve vybraných letech </a:t>
            </a:r>
          </a:p>
          <a:p>
            <a:pPr algn="ctr"/>
            <a:r>
              <a:rPr lang="cs-CZ" dirty="0"/>
              <a:t>období 2020-2050 podle střední varianty projekce obyvatelstva České republiky 2018</a:t>
            </a:r>
          </a:p>
        </p:txBody>
      </p:sp>
    </p:spTree>
    <p:extLst>
      <p:ext uri="{BB962C8B-B14F-4D97-AF65-F5344CB8AC3E}">
        <p14:creationId xmlns:p14="http://schemas.microsoft.com/office/powerpoint/2010/main" val="3635126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0364" y="424873"/>
            <a:ext cx="10872836" cy="5407127"/>
          </a:xfrm>
        </p:spPr>
        <p:txBody>
          <a:bodyPr/>
          <a:lstStyle/>
          <a:p>
            <a:r>
              <a:rPr lang="cs-CZ" sz="2000" b="1" dirty="0"/>
              <a:t>Nejvýraznějším rysem demografického vývoje následujících desetiletí bude zvyšující se počet obyvatel ve věku 65 a více let</a:t>
            </a:r>
            <a:r>
              <a:rPr lang="cs-CZ" sz="2000" dirty="0"/>
              <a:t>. </a:t>
            </a:r>
          </a:p>
          <a:p>
            <a:r>
              <a:rPr lang="cs-CZ" sz="2000" dirty="0"/>
              <a:t>Intenzita meziročního růstu se sice sníží oproti aktuálním o 3 % ročně, ale zastavení, resp. přerušení rostoucího trendu se očekává až na konci 50. let tohoto století, tedy již v období za horizontem 2050.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20" y="2889167"/>
            <a:ext cx="9753580" cy="32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8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Prognózy a projekce obyvatelstva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5" y="2687782"/>
            <a:ext cx="11391134" cy="23829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73018" y="1115047"/>
            <a:ext cx="9494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Očekávaný počet obyvatel ve vybraných letech v období 2020–2050 </a:t>
            </a:r>
          </a:p>
          <a:p>
            <a:pPr algn="ctr"/>
            <a:r>
              <a:rPr lang="cs-CZ" dirty="0"/>
              <a:t>podle variant projekce obyvatelstva České republiky 2018</a:t>
            </a:r>
          </a:p>
        </p:txBody>
      </p:sp>
    </p:spTree>
    <p:extLst>
      <p:ext uri="{BB962C8B-B14F-4D97-AF65-F5344CB8AC3E}">
        <p14:creationId xmlns:p14="http://schemas.microsoft.com/office/powerpoint/2010/main" val="3820783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341309"/>
            <a:ext cx="10753200" cy="451576"/>
          </a:xfrm>
        </p:spPr>
        <p:txBody>
          <a:bodyPr/>
          <a:lstStyle/>
          <a:p>
            <a:pPr algn="ctr"/>
            <a:r>
              <a:rPr lang="cs-CZ" altLang="cs-CZ" sz="2800" dirty="0">
                <a:latin typeface="Verdana" panose="020B0604030504040204" pitchFamily="34" charset="0"/>
              </a:rPr>
              <a:t>ČAS V DEMOGRAFII, DEMOGRAFICKÁ SÍŤ</a:t>
            </a:r>
            <a:br>
              <a:rPr lang="cs-CZ" altLang="cs-CZ" u="sng" dirty="0">
                <a:latin typeface="Verdana" panose="020B0604030504040204" pitchFamily="34" charset="0"/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228436"/>
            <a:ext cx="10863600" cy="4603564"/>
          </a:xfrm>
        </p:spPr>
        <p:txBody>
          <a:bodyPr/>
          <a:lstStyle/>
          <a:p>
            <a:pPr marL="609600" indent="-609600"/>
            <a:r>
              <a:rPr lang="cs-CZ" altLang="cs-CZ" b="1" dirty="0">
                <a:latin typeface="Verdana" panose="020B0604030504040204" pitchFamily="34" charset="0"/>
              </a:rPr>
              <a:t>Čas je základním rozměrem existence lidských populací a jejich reprodukce</a:t>
            </a:r>
          </a:p>
          <a:p>
            <a:pPr marL="609600" indent="-609600"/>
            <a:endParaRPr lang="cs-CZ" altLang="cs-CZ" dirty="0">
              <a:latin typeface="Verdana" panose="020B0604030504040204" pitchFamily="34" charset="0"/>
            </a:endParaRPr>
          </a:p>
          <a:p>
            <a:pPr marL="609600" indent="-609600"/>
            <a:r>
              <a:rPr lang="cs-CZ" altLang="cs-CZ" u="sng" dirty="0">
                <a:latin typeface="Verdana" panose="020B0604030504040204" pitchFamily="34" charset="0"/>
              </a:rPr>
              <a:t>Rozlišuje se: </a:t>
            </a:r>
          </a:p>
          <a:p>
            <a:pPr marL="609600" indent="-609600">
              <a:buFontTx/>
              <a:buAutoNum type="arabicParenR"/>
            </a:pPr>
            <a:r>
              <a:rPr lang="cs-CZ" altLang="cs-CZ" b="1" dirty="0">
                <a:latin typeface="Verdana" panose="020B0604030504040204" pitchFamily="34" charset="0"/>
              </a:rPr>
              <a:t>kalendářní čas</a:t>
            </a:r>
            <a:r>
              <a:rPr lang="cs-CZ" altLang="cs-CZ" dirty="0">
                <a:latin typeface="Verdana" panose="020B0604030504040204" pitchFamily="34" charset="0"/>
              </a:rPr>
              <a:t> (objektivní)</a:t>
            </a:r>
          </a:p>
          <a:p>
            <a:pPr marL="609600" indent="-609600">
              <a:buFontTx/>
              <a:buAutoNum type="arabicParenR"/>
            </a:pPr>
            <a:r>
              <a:rPr lang="cs-CZ" altLang="cs-CZ" b="1" dirty="0">
                <a:latin typeface="Verdana" panose="020B0604030504040204" pitchFamily="34" charset="0"/>
              </a:rPr>
              <a:t>Čas vztahující se k věku</a:t>
            </a:r>
            <a:r>
              <a:rPr lang="cs-CZ" altLang="cs-CZ" dirty="0">
                <a:latin typeface="Verdana" panose="020B0604030504040204" pitchFamily="34" charset="0"/>
              </a:rPr>
              <a:t> jedince či jinak pojímané doby trvání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989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6691" y="692151"/>
            <a:ext cx="10372436" cy="54340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Demografická síť je </a:t>
            </a:r>
            <a:r>
              <a:rPr lang="cs-CZ" altLang="cs-CZ" sz="2400" b="1" dirty="0">
                <a:latin typeface="Verdana" panose="020B0604030504040204" pitchFamily="34" charset="0"/>
              </a:rPr>
              <a:t>pravoúhlý</a:t>
            </a:r>
            <a:r>
              <a:rPr lang="cs-CZ" altLang="cs-CZ" sz="2400" dirty="0">
                <a:latin typeface="Verdana" panose="020B0604030504040204" pitchFamily="34" charset="0"/>
              </a:rPr>
              <a:t>, příp. jiný souřadný </a:t>
            </a:r>
            <a:r>
              <a:rPr lang="cs-CZ" altLang="cs-CZ" sz="2400" b="1" dirty="0">
                <a:latin typeface="Verdana" panose="020B0604030504040204" pitchFamily="34" charset="0"/>
              </a:rPr>
              <a:t>systém</a:t>
            </a:r>
            <a:r>
              <a:rPr lang="cs-CZ" altLang="cs-CZ" sz="2400" dirty="0">
                <a:latin typeface="Verdana" panose="020B0604030504040204" pitchFamily="34" charset="0"/>
              </a:rPr>
              <a:t>, kde se na jednu osu (v pravoúhlém systému na </a:t>
            </a:r>
            <a:r>
              <a:rPr lang="cs-CZ" altLang="cs-CZ" sz="2400" b="1" dirty="0">
                <a:latin typeface="Verdana" panose="020B0604030504040204" pitchFamily="34" charset="0"/>
              </a:rPr>
              <a:t>osu „y“</a:t>
            </a:r>
            <a:r>
              <a:rPr lang="cs-CZ" altLang="cs-CZ" sz="2400" dirty="0">
                <a:latin typeface="Verdana" panose="020B0604030504040204" pitchFamily="34" charset="0"/>
              </a:rPr>
              <a:t>) vynáší </a:t>
            </a:r>
            <a:r>
              <a:rPr lang="cs-CZ" altLang="cs-CZ" sz="2400" b="1" i="1" dirty="0">
                <a:latin typeface="Verdana" panose="020B0604030504040204" pitchFamily="34" charset="0"/>
              </a:rPr>
              <a:t>věk</a:t>
            </a:r>
            <a:r>
              <a:rPr lang="cs-CZ" altLang="cs-CZ" sz="2400" dirty="0">
                <a:latin typeface="Verdana" panose="020B0604030504040204" pitchFamily="34" charset="0"/>
              </a:rPr>
              <a:t> nebo </a:t>
            </a:r>
            <a:r>
              <a:rPr lang="cs-CZ" altLang="cs-CZ" sz="2400" b="1" dirty="0">
                <a:latin typeface="Verdana" panose="020B0604030504040204" pitchFamily="34" charset="0"/>
              </a:rPr>
              <a:t>doba uplynulá od předchozí události.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V případě dožití se, úmrtí a řady dalších událostí je onou předcházející událostí obvykle narození, při rozvodu uzavření jemu předcházejícího sňatku..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Na </a:t>
            </a:r>
            <a:r>
              <a:rPr lang="cs-CZ" altLang="cs-CZ" sz="2400" b="1" dirty="0">
                <a:latin typeface="Verdana" panose="020B0604030504040204" pitchFamily="34" charset="0"/>
              </a:rPr>
              <a:t>osu „x“</a:t>
            </a:r>
            <a:r>
              <a:rPr lang="cs-CZ" altLang="cs-CZ" sz="2400" dirty="0">
                <a:latin typeface="Verdana" panose="020B0604030504040204" pitchFamily="34" charset="0"/>
              </a:rPr>
              <a:t> se pak nejčastěji vynáší </a:t>
            </a:r>
            <a:r>
              <a:rPr lang="cs-CZ" altLang="cs-CZ" sz="2400" b="1" i="1" dirty="0">
                <a:latin typeface="Verdana" panose="020B0604030504040204" pitchFamily="34" charset="0"/>
              </a:rPr>
              <a:t>kalendářní čas.</a:t>
            </a: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4265506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620714"/>
            <a:ext cx="5435600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424114" y="188913"/>
            <a:ext cx="759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Demografická síť (</a:t>
            </a:r>
            <a:r>
              <a:rPr lang="cs-CZ" altLang="cs-CZ" sz="1800" dirty="0" err="1"/>
              <a:t>Lexisův</a:t>
            </a:r>
            <a:r>
              <a:rPr lang="cs-CZ" altLang="cs-CZ" sz="1800" dirty="0"/>
              <a:t> diagram) a dvojí pohled na realitu v demografii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651604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0" y="508000"/>
            <a:ext cx="10668436" cy="56181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Takto uspořádaný časový prostor umožňuje sledovat </a:t>
            </a:r>
            <a:r>
              <a:rPr lang="cs-CZ" altLang="cs-CZ" sz="2400" b="1" dirty="0">
                <a:latin typeface="Verdana" panose="020B0604030504040204" pitchFamily="34" charset="0"/>
              </a:rPr>
              <a:t>životní pouť každého jedince</a:t>
            </a:r>
            <a:r>
              <a:rPr lang="cs-CZ" altLang="cs-CZ" sz="2400" dirty="0">
                <a:latin typeface="Verdana" panose="020B0604030504040204" pitchFamily="34" charset="0"/>
              </a:rPr>
              <a:t>, příslušníka dané </a:t>
            </a:r>
            <a:r>
              <a:rPr lang="cs-CZ" altLang="cs-CZ" sz="2400" b="1" i="1" dirty="0">
                <a:latin typeface="Verdana" panose="020B0604030504040204" pitchFamily="34" charset="0"/>
              </a:rPr>
              <a:t>populace</a:t>
            </a:r>
          </a:p>
          <a:p>
            <a:pPr eaLnBrk="1" hangingPunct="1">
              <a:lnSpc>
                <a:spcPct val="15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Lidská existence v něm má podobu </a:t>
            </a:r>
            <a:r>
              <a:rPr lang="cs-CZ" altLang="cs-CZ" sz="2400" b="1" dirty="0">
                <a:latin typeface="Verdana" panose="020B0604030504040204" pitchFamily="34" charset="0"/>
              </a:rPr>
              <a:t>plynule se prodlužující </a:t>
            </a:r>
            <a:r>
              <a:rPr lang="cs-CZ" altLang="cs-CZ" sz="2400" b="1" u="sng" dirty="0">
                <a:latin typeface="Verdana" panose="020B0604030504040204" pitchFamily="34" charset="0"/>
              </a:rPr>
              <a:t>polopřímky nazývané čára nebo linie života</a:t>
            </a:r>
          </a:p>
          <a:p>
            <a:pPr eaLnBrk="1" hangingPunct="1">
              <a:lnSpc>
                <a:spcPct val="15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Tato polopřímka se </a:t>
            </a:r>
            <a:r>
              <a:rPr lang="cs-CZ" altLang="cs-CZ" sz="2400" b="1" u="sng" dirty="0">
                <a:latin typeface="Verdana" panose="020B0604030504040204" pitchFamily="34" charset="0"/>
              </a:rPr>
              <a:t>změní v úsečku při výstupu z pole pozorování</a:t>
            </a:r>
            <a:r>
              <a:rPr lang="cs-CZ" altLang="cs-CZ" sz="2400" dirty="0">
                <a:latin typeface="Verdana" panose="020B0604030504040204" pitchFamily="34" charset="0"/>
              </a:rPr>
              <a:t>, tedy z populační skupiny nebo celé populace. K výstupu může dojít </a:t>
            </a:r>
            <a:r>
              <a:rPr lang="cs-CZ" altLang="cs-CZ" sz="2400" b="1" i="1" dirty="0">
                <a:latin typeface="Verdana" panose="020B0604030504040204" pitchFamily="34" charset="0"/>
              </a:rPr>
              <a:t>úmrtím, vystěhováním</a:t>
            </a:r>
            <a:r>
              <a:rPr lang="cs-CZ" altLang="cs-CZ" sz="2400" dirty="0">
                <a:latin typeface="Verdana" panose="020B0604030504040204" pitchFamily="34" charset="0"/>
              </a:rPr>
              <a:t>, ale také např. </a:t>
            </a:r>
            <a:r>
              <a:rPr lang="cs-CZ" altLang="cs-CZ" sz="2400" b="1" i="1" dirty="0">
                <a:latin typeface="Verdana" panose="020B0604030504040204" pitchFamily="34" charset="0"/>
              </a:rPr>
              <a:t>uzavřením sňatku</a:t>
            </a:r>
            <a:r>
              <a:rPr lang="cs-CZ" altLang="cs-CZ" sz="2400" dirty="0">
                <a:latin typeface="Verdana" panose="020B0604030504040204" pitchFamily="34" charset="0"/>
              </a:rPr>
              <a:t>, pokud se sleduje populace svobodných..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3626065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9055" y="620713"/>
            <a:ext cx="10298545" cy="5505450"/>
          </a:xfrm>
        </p:spPr>
        <p:txBody>
          <a:bodyPr/>
          <a:lstStyle/>
          <a:p>
            <a:pPr eaLnBrk="1" hangingPunct="1"/>
            <a:endParaRPr lang="cs-CZ" altLang="cs-CZ" b="1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b="1" dirty="0">
                <a:latin typeface="Verdana" panose="020B0604030504040204" pitchFamily="34" charset="0"/>
              </a:rPr>
              <a:t>- Předmětem zájmu demografie se pak stává frekvence </a:t>
            </a:r>
            <a:r>
              <a:rPr lang="cs-CZ" altLang="cs-CZ" b="1" i="1" dirty="0">
                <a:latin typeface="Verdana" panose="020B0604030504040204" pitchFamily="34" charset="0"/>
              </a:rPr>
              <a:t>demografických událostí</a:t>
            </a:r>
            <a:r>
              <a:rPr lang="cs-CZ" altLang="cs-CZ" dirty="0">
                <a:latin typeface="Verdana" panose="020B0604030504040204" pitchFamily="34" charset="0"/>
              </a:rPr>
              <a:t> (na linii života) jednoho druhu </a:t>
            </a:r>
            <a:r>
              <a:rPr lang="cs-CZ" altLang="cs-CZ" b="1" dirty="0">
                <a:latin typeface="Verdana" panose="020B0604030504040204" pitchFamily="34" charset="0"/>
              </a:rPr>
              <a:t>u souboru osob tvořících sledovanou populaci</a:t>
            </a:r>
            <a:r>
              <a:rPr lang="cs-CZ" altLang="cs-CZ" dirty="0">
                <a:latin typeface="Verdana" panose="020B0604030504040204" pitchFamily="34" charset="0"/>
              </a:rPr>
              <a:t>, ve zvolených časových rámcích..</a:t>
            </a:r>
          </a:p>
          <a:p>
            <a:pPr eaLnBrk="1" hangingPunct="1">
              <a:buFontTx/>
              <a:buNone/>
            </a:pPr>
            <a:endParaRPr lang="cs-CZ" altLang="cs-CZ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Verdana" panose="020B0604030504040204" pitchFamily="34" charset="0"/>
              </a:rPr>
              <a:t>            (např. </a:t>
            </a:r>
            <a:r>
              <a:rPr lang="cs-CZ" altLang="cs-CZ" i="1" dirty="0">
                <a:latin typeface="Verdana" panose="020B0604030504040204" pitchFamily="34" charset="0"/>
              </a:rPr>
              <a:t>úmrtí osob v daném věku v příslušném kalendářním roce</a:t>
            </a:r>
            <a:r>
              <a:rPr lang="cs-CZ" altLang="cs-CZ" dirty="0">
                <a:latin typeface="Verdana" panose="020B0604030504040204" pitchFamily="34" charset="0"/>
              </a:rPr>
              <a:t>)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sp>
        <p:nvSpPr>
          <p:cNvPr id="97283" name="AutoShape 4"/>
          <p:cNvSpPr>
            <a:spLocks noChangeArrowheads="1"/>
          </p:cNvSpPr>
          <p:nvPr/>
        </p:nvSpPr>
        <p:spPr bwMode="auto">
          <a:xfrm>
            <a:off x="1270434" y="313055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5518468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8982" y="333376"/>
            <a:ext cx="10160000" cy="6119813"/>
          </a:xfrm>
        </p:spPr>
        <p:txBody>
          <a:bodyPr/>
          <a:lstStyle/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>
                <a:latin typeface="Verdana" panose="020B0604030504040204" pitchFamily="34" charset="0"/>
              </a:rPr>
              <a:t>- Další významnou ryze časovou demografickou dimenzí je </a:t>
            </a:r>
            <a:r>
              <a:rPr lang="cs-CZ" altLang="cs-CZ" b="1" i="1" dirty="0">
                <a:latin typeface="Verdana" panose="020B0604030504040204" pitchFamily="34" charset="0"/>
              </a:rPr>
              <a:t>generace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b="1" i="1" dirty="0">
                <a:latin typeface="Verdana" panose="020B0604030504040204" pitchFamily="34" charset="0"/>
              </a:rPr>
              <a:t>(kohorta)</a:t>
            </a:r>
            <a:r>
              <a:rPr lang="cs-CZ" altLang="cs-CZ" dirty="0">
                <a:latin typeface="Verdana" panose="020B0604030504040204" pitchFamily="34" charset="0"/>
              </a:rPr>
              <a:t>, která je </a:t>
            </a:r>
            <a:r>
              <a:rPr lang="cs-CZ" altLang="cs-CZ" b="1" dirty="0">
                <a:latin typeface="Verdana" panose="020B0604030504040204" pitchFamily="34" charset="0"/>
              </a:rPr>
              <a:t>určena příslušnou počáteční událostí, přesnou dobou trvání a určitým kalendářním obdobím.</a:t>
            </a:r>
          </a:p>
          <a:p>
            <a:pPr eaLnBrk="1" hangingPunct="1">
              <a:buFontTx/>
              <a:buNone/>
            </a:pPr>
            <a:endParaRPr lang="cs-CZ" altLang="cs-CZ" b="1" i="1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b="1" i="1" dirty="0">
                <a:solidFill>
                  <a:srgbClr val="FF3300"/>
                </a:solidFill>
                <a:latin typeface="Verdana" panose="020B0604030504040204" pitchFamily="34" charset="0"/>
              </a:rPr>
              <a:t>(Co si představíte pod pojmem generace?)</a:t>
            </a:r>
          </a:p>
          <a:p>
            <a:pPr eaLnBrk="1" hangingPunct="1"/>
            <a:endParaRPr lang="cs-CZ" altLang="cs-CZ" b="1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8858343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476251"/>
            <a:ext cx="10511418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V nejčastějším a nejjednodušším případě se hovoří o </a:t>
            </a:r>
            <a:r>
              <a:rPr lang="cs-CZ" altLang="cs-CZ" sz="2400" b="1" dirty="0">
                <a:latin typeface="Verdana" panose="020B0604030504040204" pitchFamily="34" charset="0"/>
              </a:rPr>
              <a:t>generaci narozených ve stejném období</a:t>
            </a:r>
            <a:r>
              <a:rPr lang="cs-CZ" altLang="cs-CZ" sz="2400" dirty="0">
                <a:latin typeface="Verdana" panose="020B0604030504040204" pitchFamily="34" charset="0"/>
              </a:rPr>
              <a:t>, obvykle v průběhu jednoho kalendářního roku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(viz obrázek) - pozorování ve směru čar života, tedy ve směru jednotlivých generací se nazývá </a:t>
            </a:r>
            <a:r>
              <a:rPr lang="cs-CZ" altLang="cs-CZ" sz="2400" b="1" dirty="0">
                <a:latin typeface="Verdana" panose="020B0604030504040204" pitchFamily="34" charset="0"/>
              </a:rPr>
              <a:t>generačním </a:t>
            </a:r>
            <a:r>
              <a:rPr lang="cs-CZ" altLang="cs-CZ" sz="2400" dirty="0">
                <a:latin typeface="Verdana" panose="020B0604030504040204" pitchFamily="34" charset="0"/>
              </a:rPr>
              <a:t>(</a:t>
            </a:r>
            <a:r>
              <a:rPr lang="cs-CZ" altLang="cs-CZ" sz="2400" b="1" dirty="0">
                <a:latin typeface="Verdana" panose="020B0604030504040204" pitchFamily="34" charset="0"/>
              </a:rPr>
              <a:t>longitudinálním</a:t>
            </a:r>
            <a:r>
              <a:rPr lang="cs-CZ" altLang="cs-CZ" sz="2400" dirty="0">
                <a:latin typeface="Verdana" panose="020B0604030504040204" pitchFamily="34" charset="0"/>
              </a:rPr>
              <a:t>, podélným) pohledem, …na rozdíl od častějšího, ale méně dokonalého pohledu </a:t>
            </a:r>
            <a:r>
              <a:rPr lang="cs-CZ" altLang="cs-CZ" sz="2400" b="1" dirty="0">
                <a:latin typeface="Verdana" panose="020B0604030504040204" pitchFamily="34" charset="0"/>
              </a:rPr>
              <a:t>průřezového </a:t>
            </a:r>
            <a:r>
              <a:rPr lang="cs-CZ" altLang="cs-CZ" sz="2400" dirty="0">
                <a:latin typeface="Verdana" panose="020B0604030504040204" pitchFamily="34" charset="0"/>
              </a:rPr>
              <a:t>(</a:t>
            </a:r>
            <a:r>
              <a:rPr lang="cs-CZ" altLang="cs-CZ" sz="2400" b="1" dirty="0">
                <a:latin typeface="Verdana" panose="020B0604030504040204" pitchFamily="34" charset="0"/>
              </a:rPr>
              <a:t>transverzálního</a:t>
            </a:r>
            <a:r>
              <a:rPr lang="cs-CZ" altLang="cs-CZ" sz="2400" dirty="0">
                <a:latin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101379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17" y="3370987"/>
            <a:ext cx="3078545" cy="338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0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764" y="242021"/>
            <a:ext cx="11397672" cy="5505450"/>
          </a:xfrm>
        </p:spPr>
        <p:txBody>
          <a:bodyPr/>
          <a:lstStyle/>
          <a:p>
            <a:pPr eaLnBrk="1" hangingPunct="1"/>
            <a:r>
              <a:rPr lang="cs-CZ" altLang="cs-CZ" sz="2400" b="1" i="1" dirty="0">
                <a:latin typeface="Verdana" panose="020B0604030504040204" pitchFamily="34" charset="0"/>
              </a:rPr>
              <a:t>Populační projekce</a:t>
            </a:r>
            <a:r>
              <a:rPr lang="cs-CZ" altLang="cs-CZ" sz="2400" dirty="0">
                <a:latin typeface="Verdana" panose="020B0604030504040204" pitchFamily="34" charset="0"/>
              </a:rPr>
              <a:t>, které se snaží poskytnout pokud možno </a:t>
            </a:r>
            <a:r>
              <a:rPr lang="cs-CZ" altLang="cs-CZ" sz="2400" b="1" dirty="0">
                <a:latin typeface="Verdana" panose="020B0604030504040204" pitchFamily="34" charset="0"/>
              </a:rPr>
              <a:t>nejspolehlivější předpověď budoucího demografického vývoje</a:t>
            </a:r>
            <a:r>
              <a:rPr lang="cs-CZ" altLang="cs-CZ" sz="2400" dirty="0">
                <a:latin typeface="Verdana" panose="020B0604030504040204" pitchFamily="34" charset="0"/>
              </a:rPr>
              <a:t> se také někdy označují jako </a:t>
            </a:r>
            <a:r>
              <a:rPr lang="cs-CZ" altLang="cs-CZ" sz="2400" b="1" i="1" dirty="0">
                <a:latin typeface="Verdana" panose="020B0604030504040204" pitchFamily="34" charset="0"/>
              </a:rPr>
              <a:t>populační prognózy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Terminologie</a:t>
            </a:r>
            <a:r>
              <a:rPr lang="cs-CZ" altLang="cs-CZ" sz="2400" dirty="0">
                <a:latin typeface="Verdana" panose="020B0604030504040204" pitchFamily="34" charset="0"/>
              </a:rPr>
              <a:t> však </a:t>
            </a:r>
            <a:r>
              <a:rPr lang="cs-CZ" altLang="cs-CZ" sz="2400" b="1" dirty="0">
                <a:latin typeface="Verdana" panose="020B0604030504040204" pitchFamily="34" charset="0"/>
              </a:rPr>
              <a:t>není zcela jednoznačná</a:t>
            </a:r>
            <a:r>
              <a:rPr lang="cs-CZ" altLang="cs-CZ" sz="2400" dirty="0">
                <a:latin typeface="Verdana" panose="020B0604030504040204" pitchFamily="34" charset="0"/>
              </a:rPr>
              <a:t>, termíny </a:t>
            </a:r>
            <a:r>
              <a:rPr lang="cs-CZ" altLang="cs-CZ" sz="2400" b="1" dirty="0">
                <a:latin typeface="Verdana" panose="020B0604030504040204" pitchFamily="34" charset="0"/>
              </a:rPr>
              <a:t>projekce a prognóza</a:t>
            </a:r>
            <a:r>
              <a:rPr lang="cs-CZ" altLang="cs-CZ" sz="2400" dirty="0">
                <a:latin typeface="Verdana" panose="020B0604030504040204" pitchFamily="34" charset="0"/>
              </a:rPr>
              <a:t> se mohou často </a:t>
            </a:r>
            <a:r>
              <a:rPr lang="cs-CZ" altLang="cs-CZ" sz="2400" b="1" dirty="0">
                <a:latin typeface="Verdana" panose="020B0604030504040204" pitchFamily="34" charset="0"/>
              </a:rPr>
              <a:t>zaměňovat</a:t>
            </a:r>
            <a:r>
              <a:rPr lang="cs-CZ" altLang="cs-CZ" sz="2400" dirty="0">
                <a:latin typeface="Verdana" panose="020B0604030504040204" pitchFamily="34" charset="0"/>
              </a:rPr>
              <a:t>, resp. lze také mezi ně dát rovnítko (viz např. Projekce OSN)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Spolehlivost populační prognózy</a:t>
            </a:r>
            <a:r>
              <a:rPr lang="cs-CZ" altLang="cs-CZ" sz="2400" dirty="0">
                <a:latin typeface="Verdana" panose="020B0604030504040204" pitchFamily="34" charset="0"/>
              </a:rPr>
              <a:t> je téměř výhradně </a:t>
            </a:r>
            <a:r>
              <a:rPr lang="cs-CZ" altLang="cs-CZ" sz="2400" b="1" dirty="0">
                <a:latin typeface="Verdana" panose="020B0604030504040204" pitchFamily="34" charset="0"/>
              </a:rPr>
              <a:t>závislá na správnosti předpokladů </a:t>
            </a:r>
            <a:r>
              <a:rPr lang="cs-CZ" altLang="cs-CZ" sz="2400" b="1" u="sng" dirty="0">
                <a:latin typeface="Verdana" panose="020B0604030504040204" pitchFamily="34" charset="0"/>
              </a:rPr>
              <a:t>budoucího vývoje reprodukce</a:t>
            </a:r>
            <a:r>
              <a:rPr lang="cs-CZ" altLang="cs-CZ" sz="2400" dirty="0">
                <a:latin typeface="Verdana" panose="020B0604030504040204" pitchFamily="34" charset="0"/>
              </a:rPr>
              <a:t>, což je však jeden z </a:t>
            </a:r>
            <a:r>
              <a:rPr lang="cs-CZ" altLang="cs-CZ" sz="2400" b="1" u="sng" dirty="0">
                <a:latin typeface="Verdana" panose="020B0604030504040204" pitchFamily="34" charset="0"/>
              </a:rPr>
              <a:t>nejobtížnějších úkolů demografické analýzy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91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181" y="314035"/>
            <a:ext cx="11314545" cy="61659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200" b="1" u="sng" dirty="0">
                <a:latin typeface="Verdana" panose="020B0604030504040204" pitchFamily="34" charset="0"/>
              </a:rPr>
              <a:t>Rozdíl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200" b="1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>
                <a:latin typeface="Verdana" panose="020B0604030504040204" pitchFamily="34" charset="0"/>
              </a:rPr>
              <a:t>1) V </a:t>
            </a:r>
            <a:r>
              <a:rPr lang="cs-CZ" altLang="cs-CZ" sz="2200" b="1" u="sng" dirty="0">
                <a:latin typeface="Verdana" panose="020B0604030504040204" pitchFamily="34" charset="0"/>
              </a:rPr>
              <a:t>generačním pohledu</a:t>
            </a:r>
            <a:r>
              <a:rPr lang="cs-CZ" altLang="cs-CZ" sz="2200" u="sng" dirty="0"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latin typeface="Verdana" panose="020B0604030504040204" pitchFamily="34" charset="0"/>
              </a:rPr>
              <a:t>existuje pomyslná </a:t>
            </a:r>
            <a:r>
              <a:rPr lang="cs-CZ" altLang="cs-CZ" sz="2200" b="1" u="sng" dirty="0">
                <a:latin typeface="Verdana" panose="020B0604030504040204" pitchFamily="34" charset="0"/>
              </a:rPr>
              <a:t>rovnováha</a:t>
            </a:r>
            <a:r>
              <a:rPr lang="cs-CZ" altLang="cs-CZ" sz="2200" dirty="0">
                <a:latin typeface="Verdana" panose="020B0604030504040204" pitchFamily="34" charset="0"/>
              </a:rPr>
              <a:t> a přirozená proporcionalita </a:t>
            </a:r>
            <a:r>
              <a:rPr lang="cs-CZ" altLang="cs-CZ" sz="2200" b="1" u="sng" dirty="0">
                <a:latin typeface="Verdana" panose="020B0604030504040204" pitchFamily="34" charset="0"/>
              </a:rPr>
              <a:t>mezi během</a:t>
            </a:r>
            <a:r>
              <a:rPr lang="cs-CZ" altLang="cs-CZ" sz="2200" b="1" i="1" u="sng" dirty="0">
                <a:latin typeface="Verdana" panose="020B0604030504040204" pitchFamily="34" charset="0"/>
              </a:rPr>
              <a:t> kalendářního času a věku</a:t>
            </a:r>
            <a:r>
              <a:rPr lang="cs-CZ" altLang="cs-CZ" sz="2200" u="sng" dirty="0">
                <a:latin typeface="Verdana" panose="020B0604030504040204" pitchFamily="34" charset="0"/>
              </a:rPr>
              <a:t>…</a:t>
            </a:r>
          </a:p>
          <a:p>
            <a:pPr eaLnBrk="1" hangingPunct="1">
              <a:lnSpc>
                <a:spcPct val="120000"/>
              </a:lnSpc>
            </a:pPr>
            <a:endParaRPr lang="cs-CZ" altLang="cs-CZ" sz="22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>
                <a:latin typeface="Verdana" panose="020B0604030504040204" pitchFamily="34" charset="0"/>
              </a:rPr>
              <a:t>2) u </a:t>
            </a:r>
            <a:r>
              <a:rPr lang="cs-CZ" altLang="cs-CZ" sz="2200" b="1" u="sng" dirty="0">
                <a:latin typeface="Verdana" panose="020B0604030504040204" pitchFamily="34" charset="0"/>
              </a:rPr>
              <a:t>přístupu</a:t>
            </a:r>
            <a:r>
              <a:rPr lang="cs-CZ" altLang="cs-CZ" sz="2200" u="sng" dirty="0">
                <a:latin typeface="Verdana" panose="020B0604030504040204" pitchFamily="34" charset="0"/>
              </a:rPr>
              <a:t> </a:t>
            </a:r>
            <a:r>
              <a:rPr lang="cs-CZ" altLang="cs-CZ" sz="2200" b="1" u="sng" dirty="0">
                <a:latin typeface="Verdana" panose="020B0604030504040204" pitchFamily="34" charset="0"/>
              </a:rPr>
              <a:t>průřezového</a:t>
            </a:r>
            <a:r>
              <a:rPr lang="cs-CZ" altLang="cs-CZ" sz="2200" u="sng" dirty="0"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latin typeface="Verdana" panose="020B0604030504040204" pitchFamily="34" charset="0"/>
              </a:rPr>
              <a:t>je jediným a rozhodujícím kritériem </a:t>
            </a:r>
            <a:r>
              <a:rPr lang="cs-CZ" altLang="cs-CZ" sz="2200" b="1" i="1" u="sng" dirty="0">
                <a:latin typeface="Verdana" panose="020B0604030504040204" pitchFamily="34" charset="0"/>
              </a:rPr>
              <a:t>čas kalendářní</a:t>
            </a:r>
            <a:endParaRPr lang="cs-CZ" altLang="cs-CZ" sz="22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sz="22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200" dirty="0">
                <a:latin typeface="Verdana" panose="020B0604030504040204" pitchFamily="34" charset="0"/>
              </a:rPr>
              <a:t>- Ve druhém případě (průřezovém) se tedy </a:t>
            </a:r>
            <a:r>
              <a:rPr lang="cs-CZ" altLang="cs-CZ" sz="2200" b="1" dirty="0">
                <a:latin typeface="Verdana" panose="020B0604030504040204" pitchFamily="34" charset="0"/>
              </a:rPr>
              <a:t>pozorování odvíjí pouze ve směru věku</a:t>
            </a:r>
            <a:r>
              <a:rPr lang="cs-CZ" altLang="cs-CZ" sz="2200" dirty="0">
                <a:latin typeface="Verdana" panose="020B0604030504040204" pitchFamily="34" charset="0"/>
              </a:rPr>
              <a:t>, </a:t>
            </a:r>
            <a:r>
              <a:rPr lang="cs-CZ" altLang="cs-CZ" sz="2200" b="1" dirty="0">
                <a:latin typeface="Verdana" panose="020B0604030504040204" pitchFamily="34" charset="0"/>
              </a:rPr>
              <a:t>napříč jednotlivými generacemi</a:t>
            </a:r>
            <a:r>
              <a:rPr lang="cs-CZ" altLang="cs-CZ" sz="2200" dirty="0">
                <a:latin typeface="Verdana" panose="020B0604030504040204" pitchFamily="34" charset="0"/>
              </a:rPr>
              <a:t>,</a:t>
            </a:r>
            <a:r>
              <a:rPr lang="cs-CZ" altLang="cs-CZ" sz="2200" b="1" dirty="0"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latin typeface="Verdana" panose="020B0604030504040204" pitchFamily="34" charset="0"/>
              </a:rPr>
              <a:t>které se tak směšují..(generace osob v určitém věku, svobodných, rozvedených, přistěhovalých apod.) </a:t>
            </a:r>
          </a:p>
          <a:p>
            <a:pPr eaLnBrk="1" hangingPunct="1">
              <a:lnSpc>
                <a:spcPct val="120000"/>
              </a:lnSpc>
            </a:pPr>
            <a:endParaRPr lang="cs-CZ" altLang="cs-CZ" sz="22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200" dirty="0">
                <a:latin typeface="Verdana" panose="020B0604030504040204" pitchFamily="34" charset="0"/>
              </a:rPr>
              <a:t>…(druhý případ – </a:t>
            </a:r>
            <a:r>
              <a:rPr lang="cs-CZ" altLang="cs-CZ" sz="2200" b="1" dirty="0">
                <a:latin typeface="Verdana" panose="020B0604030504040204" pitchFamily="34" charset="0"/>
              </a:rPr>
              <a:t>průřezový</a:t>
            </a:r>
            <a:r>
              <a:rPr lang="cs-CZ" altLang="cs-CZ" sz="2200" dirty="0">
                <a:latin typeface="Verdana" panose="020B0604030504040204" pitchFamily="34" charset="0"/>
              </a:rPr>
              <a:t> -je v demografii logicky </a:t>
            </a:r>
            <a:r>
              <a:rPr lang="cs-CZ" altLang="cs-CZ" sz="2200" b="1" dirty="0">
                <a:latin typeface="Verdana" panose="020B0604030504040204" pitchFamily="34" charset="0"/>
              </a:rPr>
              <a:t>častější </a:t>
            </a:r>
            <a:r>
              <a:rPr lang="cs-CZ" altLang="cs-CZ" sz="2200" dirty="0">
                <a:latin typeface="Verdana" panose="020B0604030504040204" pitchFamily="34" charset="0"/>
              </a:rPr>
              <a:t>– důvodem je </a:t>
            </a:r>
            <a:r>
              <a:rPr lang="cs-CZ" altLang="cs-CZ" sz="2200" b="1" i="1" dirty="0">
                <a:latin typeface="Verdana" panose="020B0604030504040204" pitchFamily="34" charset="0"/>
              </a:rPr>
              <a:t>oficiální demografická statistika</a:t>
            </a:r>
            <a:r>
              <a:rPr lang="cs-CZ" altLang="cs-CZ" sz="2200" dirty="0">
                <a:latin typeface="Verdana" panose="020B0604030504040204" pitchFamily="34" charset="0"/>
              </a:rPr>
              <a:t> sledující téměř výhradně průřezové údaje – kalendářní roky)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2709054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6691" y="476251"/>
            <a:ext cx="10446327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>
                <a:latin typeface="Verdana" panose="020B0604030504040204" pitchFamily="34" charset="0"/>
              </a:rPr>
              <a:t>Kritika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Nevýhodou průřezového pohledu je to, že ve větší či menší míře </a:t>
            </a:r>
            <a:r>
              <a:rPr lang="cs-CZ" altLang="cs-CZ" sz="2400" b="1" u="sng" dirty="0">
                <a:latin typeface="Verdana" panose="020B0604030504040204" pitchFamily="34" charset="0"/>
              </a:rPr>
              <a:t>směšuje demografické chování různých generací</a:t>
            </a:r>
            <a:r>
              <a:rPr lang="cs-CZ" altLang="cs-CZ" sz="2400" dirty="0">
                <a:latin typeface="Verdana" panose="020B0604030504040204" pitchFamily="34" charset="0"/>
              </a:rPr>
              <a:t>, tedy skupin </a:t>
            </a:r>
            <a:r>
              <a:rPr lang="cs-CZ" altLang="cs-CZ" sz="2400" b="1" u="sng" dirty="0">
                <a:latin typeface="Verdana" panose="020B0604030504040204" pitchFamily="34" charset="0"/>
              </a:rPr>
              <a:t>lidí s různou životní zkušeností</a:t>
            </a:r>
            <a:r>
              <a:rPr lang="cs-CZ" altLang="cs-CZ" sz="2400" dirty="0">
                <a:latin typeface="Verdana" panose="020B0604030504040204" pitchFamily="34" charset="0"/>
              </a:rPr>
              <a:t>, která demografické chování významně ovlivňuje.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- Příslušníci každé konkrétní generace</a:t>
            </a:r>
            <a:r>
              <a:rPr lang="cs-CZ" altLang="cs-CZ" sz="2400" dirty="0">
                <a:latin typeface="Verdana" panose="020B0604030504040204" pitchFamily="34" charset="0"/>
              </a:rPr>
              <a:t> totiž </a:t>
            </a:r>
            <a:r>
              <a:rPr lang="cs-CZ" altLang="cs-CZ" sz="2400" b="1" u="sng" dirty="0">
                <a:latin typeface="Verdana" panose="020B0604030504040204" pitchFamily="34" charset="0"/>
              </a:rPr>
              <a:t>prožívají jednotlivé historické události v životě dané společnosti přibližně ve stejné fázi životního cyklu</a:t>
            </a:r>
            <a:r>
              <a:rPr lang="cs-CZ" altLang="cs-CZ" sz="2400" dirty="0">
                <a:latin typeface="Verdana" panose="020B0604030504040204" pitchFamily="34" charset="0"/>
              </a:rPr>
              <a:t>, což jejich následující chování většinou významně ovlivní ve stejném směru.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32925614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2873" y="549275"/>
            <a:ext cx="10252363" cy="5576888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Verdana" panose="020B0604030504040204" pitchFamily="34" charset="0"/>
              </a:rPr>
              <a:t>Význam </a:t>
            </a:r>
            <a:r>
              <a:rPr lang="cs-CZ" altLang="cs-CZ" sz="2400" b="1" dirty="0">
                <a:latin typeface="Verdana" panose="020B0604030504040204" pitchFamily="34" charset="0"/>
              </a:rPr>
              <a:t>správného vnímání časové dimenze</a:t>
            </a:r>
            <a:r>
              <a:rPr lang="cs-CZ" altLang="cs-CZ" sz="2400" dirty="0">
                <a:latin typeface="Verdana" panose="020B0604030504040204" pitchFamily="34" charset="0"/>
              </a:rPr>
              <a:t> v demografii lze doložit na příkladu určení </a:t>
            </a:r>
            <a:r>
              <a:rPr lang="cs-CZ" altLang="cs-CZ" sz="2400" b="1" u="sng" dirty="0">
                <a:latin typeface="Verdana" panose="020B0604030504040204" pitchFamily="34" charset="0"/>
              </a:rPr>
              <a:t>pravděpodobné délky života jedince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(</a:t>
            </a:r>
            <a:r>
              <a:rPr lang="cs-CZ" altLang="cs-CZ" sz="2400" i="1" dirty="0">
                <a:latin typeface="Verdana" panose="020B0604030504040204" pitchFamily="34" charset="0"/>
              </a:rPr>
              <a:t>střední délka života, naděje dožití</a:t>
            </a:r>
            <a:r>
              <a:rPr lang="cs-CZ" altLang="cs-CZ" sz="2400" dirty="0">
                <a:latin typeface="Verdana" panose="020B0604030504040204" pitchFamily="34" charset="0"/>
              </a:rPr>
              <a:t>)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Verdana" panose="020B0604030504040204" pitchFamily="34" charset="0"/>
              </a:rPr>
              <a:t>Střední délka života je důležitým ukazatelem, k němuž se váže otázka </a:t>
            </a:r>
            <a:r>
              <a:rPr lang="cs-CZ" altLang="cs-CZ" sz="2400" b="1" dirty="0">
                <a:latin typeface="Verdana" panose="020B0604030504040204" pitchFamily="34" charset="0"/>
              </a:rPr>
              <a:t>trvalé udržitelnosti řady systémů</a:t>
            </a:r>
            <a:r>
              <a:rPr lang="cs-CZ" altLang="cs-CZ" sz="2400" dirty="0">
                <a:latin typeface="Verdana" panose="020B0604030504040204" pitchFamily="34" charset="0"/>
              </a:rPr>
              <a:t> bezprostředně napojených na </a:t>
            </a:r>
            <a:r>
              <a:rPr lang="cs-CZ" altLang="cs-CZ" sz="2400" b="1" dirty="0">
                <a:latin typeface="Verdana" panose="020B0604030504040204" pitchFamily="34" charset="0"/>
              </a:rPr>
              <a:t>veřejné rozpočty</a:t>
            </a:r>
            <a:r>
              <a:rPr lang="cs-CZ" altLang="cs-CZ" sz="2400" dirty="0">
                <a:latin typeface="Verdana" panose="020B0604030504040204" pitchFamily="34" charset="0"/>
              </a:rPr>
              <a:t> (důchodový systém, sociální služby, zdravotnictví)…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Verdana" panose="020B0604030504040204" pitchFamily="34" charset="0"/>
              </a:rPr>
              <a:t>Je zde spojitost i s finančními bilancemi </a:t>
            </a:r>
            <a:r>
              <a:rPr lang="cs-CZ" altLang="cs-CZ" sz="2400" b="1" dirty="0">
                <a:latin typeface="Verdana" panose="020B0604030504040204" pitchFamily="34" charset="0"/>
              </a:rPr>
              <a:t>komerčních organizací</a:t>
            </a:r>
            <a:r>
              <a:rPr lang="cs-CZ" altLang="cs-CZ" sz="2400" dirty="0">
                <a:latin typeface="Verdana" panose="020B0604030504040204" pitchFamily="34" charset="0"/>
              </a:rPr>
              <a:t> (životní pojištění, důchodové připojištění)</a:t>
            </a:r>
          </a:p>
          <a:p>
            <a:pPr eaLnBrk="1" hangingPunct="1">
              <a:buFontTx/>
              <a:buNone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12823740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8983" y="406400"/>
            <a:ext cx="10686472" cy="619125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</a:t>
            </a:r>
            <a:r>
              <a:rPr lang="cs-CZ" altLang="cs-CZ" sz="2400" b="1" dirty="0">
                <a:latin typeface="Verdana" panose="020B0604030504040204" pitchFamily="34" charset="0"/>
              </a:rPr>
              <a:t> Výpočet střední délky života pro penzijní fondy</a:t>
            </a:r>
            <a:r>
              <a:rPr lang="cs-CZ" altLang="cs-CZ" sz="2400" dirty="0">
                <a:latin typeface="Verdana" panose="020B0604030504040204" pitchFamily="34" charset="0"/>
              </a:rPr>
              <a:t> vychází dle požadavků Ministerstva financí ČR z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úmrtnostních tabulek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publikovaných každoročně ČSÚ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Tyto </a:t>
            </a:r>
            <a:r>
              <a:rPr lang="cs-CZ" altLang="cs-CZ" sz="2400" b="1" u="sng" dirty="0">
                <a:latin typeface="Verdana" panose="020B0604030504040204" pitchFamily="34" charset="0"/>
              </a:rPr>
              <a:t>tabulky jsou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ovšem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průřezové</a:t>
            </a:r>
            <a:r>
              <a:rPr lang="cs-CZ" altLang="cs-CZ" sz="2400" dirty="0">
                <a:latin typeface="Verdana" panose="020B0604030504040204" pitchFamily="34" charset="0"/>
              </a:rPr>
              <a:t> a zachycují </a:t>
            </a:r>
            <a:r>
              <a:rPr lang="cs-CZ" altLang="cs-CZ" sz="2400" b="1" u="sng" dirty="0">
                <a:latin typeface="Verdana" panose="020B0604030504040204" pitchFamily="34" charset="0"/>
              </a:rPr>
              <a:t>úroveň úmrtnosti v příslušném kalendářním roce</a:t>
            </a:r>
            <a:r>
              <a:rPr lang="cs-CZ" altLang="cs-CZ" sz="2400" u="sng" dirty="0">
                <a:latin typeface="Verdana" panose="020B0604030504040204" pitchFamily="34" charset="0"/>
              </a:rPr>
              <a:t>, </a:t>
            </a:r>
            <a:r>
              <a:rPr lang="cs-CZ" altLang="cs-CZ" sz="2400" b="1" u="sng" dirty="0">
                <a:latin typeface="Verdana" panose="020B0604030504040204" pitchFamily="34" charset="0"/>
              </a:rPr>
              <a:t>ve fiktivní generaci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tvořené osobami narozenými v uplynulých přibližně sto letech a </a:t>
            </a:r>
            <a:r>
              <a:rPr lang="cs-CZ" altLang="cs-CZ" sz="2400" b="1" u="sng" dirty="0">
                <a:latin typeface="Verdana" panose="020B0604030504040204" pitchFamily="34" charset="0"/>
              </a:rPr>
              <a:t>nikoliv v konkrétní skutečné generaci v daném roce narozených mužů nebo žen v ČR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Hlavním problémem</a:t>
            </a:r>
            <a:r>
              <a:rPr lang="cs-CZ" altLang="cs-CZ" sz="2400" b="1" i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je reálně postupně se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prodlužující průměrný věk a naděje dožití budoucích generací </a:t>
            </a:r>
            <a:r>
              <a:rPr lang="cs-CZ" altLang="cs-CZ" sz="2400" dirty="0">
                <a:latin typeface="Verdana" panose="020B0604030504040204" pitchFamily="34" charset="0"/>
              </a:rPr>
              <a:t>se kterým průřezové tabulky nepočítají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38579074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073" y="476250"/>
            <a:ext cx="11139054" cy="61928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V době, kdy dynamicky </a:t>
            </a:r>
            <a:r>
              <a:rPr lang="cs-CZ" altLang="cs-CZ" sz="2400" b="1" u="sng" dirty="0">
                <a:latin typeface="Verdana" panose="020B0604030504040204" pitchFamily="34" charset="0"/>
              </a:rPr>
              <a:t>klesá úmrtnost</a:t>
            </a:r>
            <a:r>
              <a:rPr lang="cs-CZ" altLang="cs-CZ" sz="2400" u="sng" dirty="0">
                <a:latin typeface="Verdana" panose="020B0604030504040204" pitchFamily="34" charset="0"/>
              </a:rPr>
              <a:t> (ve světě) a </a:t>
            </a:r>
            <a:r>
              <a:rPr lang="cs-CZ" altLang="cs-CZ" sz="2400" b="1" u="sng" dirty="0">
                <a:latin typeface="Verdana" panose="020B0604030504040204" pitchFamily="34" charset="0"/>
              </a:rPr>
              <a:t>roste naděje dožití</a:t>
            </a:r>
            <a:r>
              <a:rPr lang="cs-CZ" altLang="cs-CZ" sz="2400" dirty="0">
                <a:latin typeface="Verdana" panose="020B0604030504040204" pitchFamily="34" charset="0"/>
              </a:rPr>
              <a:t> může podle odborníků činit konečný </a:t>
            </a:r>
            <a:r>
              <a:rPr lang="cs-CZ" altLang="cs-CZ" sz="2400" b="1" u="sng" dirty="0">
                <a:latin typeface="Verdana" panose="020B0604030504040204" pitchFamily="34" charset="0"/>
              </a:rPr>
              <a:t>rozdíl v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naději dožití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při narození podle úmrtnostních tabulek za rok např. 2010 a pro generaci narozených v roce 2010 (generační tabulky) </a:t>
            </a:r>
            <a:r>
              <a:rPr lang="cs-CZ" altLang="cs-CZ" sz="2400" b="1" u="sng" dirty="0">
                <a:latin typeface="Verdana" panose="020B0604030504040204" pitchFamily="34" charset="0"/>
              </a:rPr>
              <a:t>10 - 15 let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b="1" u="sng" dirty="0">
                <a:latin typeface="Verdana" panose="020B0604030504040204" pitchFamily="34" charset="0"/>
              </a:rPr>
              <a:t>- Generační tabulky </a:t>
            </a:r>
            <a:r>
              <a:rPr lang="cs-CZ" altLang="cs-CZ" sz="2400" dirty="0">
                <a:latin typeface="Verdana" panose="020B0604030504040204" pitchFamily="34" charset="0"/>
              </a:rPr>
              <a:t>jsou tedy daleko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reálnější - </a:t>
            </a:r>
            <a:r>
              <a:rPr lang="cs-CZ" altLang="cs-CZ" sz="2400" dirty="0">
                <a:latin typeface="Verdana" panose="020B0604030504040204" pitchFamily="34" charset="0"/>
              </a:rPr>
              <a:t>vstupuje do nich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prognóza vývoje úmrtnosti </a:t>
            </a:r>
            <a:r>
              <a:rPr lang="cs-CZ" altLang="cs-CZ" sz="2400" dirty="0">
                <a:latin typeface="Verdana" panose="020B0604030504040204" pitchFamily="34" charset="0"/>
              </a:rPr>
              <a:t>(ovšem velmi obtížně se počítají..)</a:t>
            </a: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- Důsledky </a:t>
            </a:r>
            <a:r>
              <a:rPr lang="cs-CZ" altLang="cs-CZ" sz="2400" b="1" dirty="0">
                <a:latin typeface="Verdana" panose="020B0604030504040204" pitchFamily="34" charset="0"/>
              </a:rPr>
              <a:t>přehlédnutí této skutečnosti</a:t>
            </a:r>
            <a:r>
              <a:rPr lang="cs-CZ" altLang="cs-CZ" sz="2400" dirty="0">
                <a:latin typeface="Verdana" panose="020B0604030504040204" pitchFamily="34" charset="0"/>
              </a:rPr>
              <a:t> při plánování a přijímání strategických rozhodnutí mohou být pro fungování sociálních a zdravotních systémů a komerčních organizací (životní pojištění a důchodové připojištění) </a:t>
            </a:r>
            <a:r>
              <a:rPr lang="cs-CZ" altLang="cs-CZ" sz="2400" b="1" dirty="0">
                <a:latin typeface="Verdana" panose="020B0604030504040204" pitchFamily="34" charset="0"/>
              </a:rPr>
              <a:t>velmi závažné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6531122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62000"/>
            <a:ext cx="6337300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1784350" y="333376"/>
            <a:ext cx="8840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Rozdíl mezi úrovní úmrtnosti v daném roce (stav) a v dané generaci (prognóza)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Prognózy a projekce obyvatelstva</a:t>
            </a:r>
          </a:p>
        </p:txBody>
      </p:sp>
    </p:spTree>
    <p:extLst>
      <p:ext uri="{BB962C8B-B14F-4D97-AF65-F5344CB8AC3E}">
        <p14:creationId xmlns:p14="http://schemas.microsoft.com/office/powerpoint/2010/main" val="219090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1127" y="401493"/>
            <a:ext cx="11139055" cy="5576888"/>
          </a:xfrm>
        </p:spPr>
        <p:txBody>
          <a:bodyPr/>
          <a:lstStyle/>
          <a:p>
            <a:pPr eaLnBrk="1" hangingPunct="1"/>
            <a:r>
              <a:rPr lang="cs-CZ" altLang="cs-CZ" sz="2400" b="1" i="1" dirty="0" err="1">
                <a:latin typeface="Verdana" panose="020B0604030504040204" pitchFamily="34" charset="0"/>
              </a:rPr>
              <a:t>Intercensální</a:t>
            </a:r>
            <a:r>
              <a:rPr lang="cs-CZ" altLang="cs-CZ" sz="2400" b="1" i="1" dirty="0">
                <a:latin typeface="Verdana" panose="020B0604030504040204" pitchFamily="34" charset="0"/>
              </a:rPr>
              <a:t> odhady</a:t>
            </a:r>
            <a:r>
              <a:rPr lang="cs-CZ" altLang="cs-CZ" sz="2400" dirty="0">
                <a:latin typeface="Verdana" panose="020B0604030504040204" pitchFamily="34" charset="0"/>
              </a:rPr>
              <a:t> jsou veškeré </a:t>
            </a:r>
            <a:r>
              <a:rPr lang="cs-CZ" altLang="cs-CZ" sz="2400" b="1" dirty="0">
                <a:latin typeface="Verdana" panose="020B0604030504040204" pitchFamily="34" charset="0"/>
              </a:rPr>
              <a:t>odhady počtu obyvatel a jeho struktur mezi sčítáními lidu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V praxi se nejčastěji omezují na </a:t>
            </a:r>
            <a:r>
              <a:rPr lang="cs-CZ" altLang="cs-CZ" sz="2400" b="1" dirty="0">
                <a:latin typeface="Verdana" panose="020B0604030504040204" pitchFamily="34" charset="0"/>
              </a:rPr>
              <a:t>odhad celkového počtu obyvatel a jeho věkového složení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Přesnost prognózy</a:t>
            </a:r>
            <a:r>
              <a:rPr lang="cs-CZ" altLang="cs-CZ" sz="2400" dirty="0">
                <a:latin typeface="Verdana" panose="020B0604030504040204" pitchFamily="34" charset="0"/>
              </a:rPr>
              <a:t> v průměru </a:t>
            </a:r>
            <a:r>
              <a:rPr lang="cs-CZ" altLang="cs-CZ" sz="2400" b="1" dirty="0">
                <a:latin typeface="Verdana" panose="020B0604030504040204" pitchFamily="34" charset="0"/>
              </a:rPr>
              <a:t>klesá s narůstajícím časovým horizontem od vzniku prognózy</a:t>
            </a:r>
            <a:r>
              <a:rPr lang="cs-CZ" altLang="cs-CZ" sz="2400" dirty="0">
                <a:latin typeface="Verdana" panose="020B0604030504040204" pitchFamily="34" charset="0"/>
              </a:rPr>
              <a:t>, neboť rostoucí časová vzdálenost směrem do budoucnosti poskytuje větší prostor pro vznik </a:t>
            </a:r>
            <a:r>
              <a:rPr lang="cs-CZ" altLang="cs-CZ" sz="2400" b="1" dirty="0">
                <a:latin typeface="Verdana" panose="020B0604030504040204" pitchFamily="34" charset="0"/>
              </a:rPr>
              <a:t>nepředvídaných událostí a faktorů</a:t>
            </a:r>
            <a:r>
              <a:rPr lang="cs-CZ" altLang="cs-CZ" sz="2400" dirty="0">
                <a:latin typeface="Verdana" panose="020B0604030504040204" pitchFamily="34" charset="0"/>
              </a:rPr>
              <a:t>, jež </a:t>
            </a:r>
            <a:r>
              <a:rPr lang="cs-CZ" altLang="cs-CZ" sz="2400" b="1" dirty="0">
                <a:latin typeface="Verdana" panose="020B0604030504040204" pitchFamily="34" charset="0"/>
              </a:rPr>
              <a:t>odchýlí populační růst</a:t>
            </a:r>
            <a:r>
              <a:rPr lang="cs-CZ" altLang="cs-CZ" sz="2400" dirty="0">
                <a:latin typeface="Verdana" panose="020B0604030504040204" pitchFamily="34" charset="0"/>
              </a:rPr>
              <a:t> od predikovaného trendu</a:t>
            </a:r>
            <a:r>
              <a:rPr lang="cs-CZ" altLang="cs-CZ" dirty="0"/>
              <a:t>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Prognózy a projekce obyvatelstva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5920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šablona-nový vizuál</Template>
  <TotalTime>7054</TotalTime>
  <Words>5000</Words>
  <Application>Microsoft Office PowerPoint</Application>
  <PresentationFormat>Širokoúhlá obrazovka</PresentationFormat>
  <Paragraphs>464</Paragraphs>
  <Slides>85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0" baseType="lpstr">
      <vt:lpstr>Arial</vt:lpstr>
      <vt:lpstr>Tahoma</vt:lpstr>
      <vt:lpstr>Verdana</vt:lpstr>
      <vt:lpstr>Wingdings</vt:lpstr>
      <vt:lpstr>Prezentace_MU_CZ</vt:lpstr>
      <vt:lpstr>Přednáška č. 12 </vt:lpstr>
      <vt:lpstr>Prezentace aplikace PowerPoint</vt:lpstr>
      <vt:lpstr>Prezentace aplikace PowerPoint</vt:lpstr>
      <vt:lpstr>POPULAČNÍ ODHADY, PROJEKCE A PROGNÓZY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DRUHY POPULAČNÍCH PROJEKCÍ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Populační projekce ve světě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Nejlidnatější země světa (2020, 2050)</vt:lpstr>
      <vt:lpstr>Populační prognóza Eurostatu 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Historie populačních projekcí na území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Projekce ČR 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ČAS V DEMOGRAFII, DEMOGRAFICKÁ SÍŤ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Kunc</dc:creator>
  <cp:lastModifiedBy>Kunc Josef</cp:lastModifiedBy>
  <cp:revision>224</cp:revision>
  <cp:lastPrinted>1601-01-01T00:00:00Z</cp:lastPrinted>
  <dcterms:created xsi:type="dcterms:W3CDTF">2019-09-26T15:38:03Z</dcterms:created>
  <dcterms:modified xsi:type="dcterms:W3CDTF">2021-05-19T15:27:47Z</dcterms:modified>
</cp:coreProperties>
</file>