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106"/>
  </p:notesMasterIdLst>
  <p:handoutMasterIdLst>
    <p:handoutMasterId r:id="rId107"/>
  </p:handoutMasterIdLst>
  <p:sldIdLst>
    <p:sldId id="256" r:id="rId2"/>
    <p:sldId id="436" r:id="rId3"/>
    <p:sldId id="437" r:id="rId4"/>
    <p:sldId id="438" r:id="rId5"/>
    <p:sldId id="439" r:id="rId6"/>
    <p:sldId id="440" r:id="rId7"/>
    <p:sldId id="441" r:id="rId8"/>
    <p:sldId id="442" r:id="rId9"/>
    <p:sldId id="443" r:id="rId10"/>
    <p:sldId id="444" r:id="rId11"/>
    <p:sldId id="445" r:id="rId12"/>
    <p:sldId id="446" r:id="rId13"/>
    <p:sldId id="447" r:id="rId14"/>
    <p:sldId id="448" r:id="rId15"/>
    <p:sldId id="449" r:id="rId16"/>
    <p:sldId id="450" r:id="rId17"/>
    <p:sldId id="451" r:id="rId18"/>
    <p:sldId id="452" r:id="rId19"/>
    <p:sldId id="453" r:id="rId20"/>
    <p:sldId id="454" r:id="rId21"/>
    <p:sldId id="455" r:id="rId22"/>
    <p:sldId id="456" r:id="rId23"/>
    <p:sldId id="457" r:id="rId24"/>
    <p:sldId id="458" r:id="rId25"/>
    <p:sldId id="459" r:id="rId26"/>
    <p:sldId id="460" r:id="rId27"/>
    <p:sldId id="461" r:id="rId28"/>
    <p:sldId id="462" r:id="rId29"/>
    <p:sldId id="463" r:id="rId30"/>
    <p:sldId id="464" r:id="rId31"/>
    <p:sldId id="465" r:id="rId32"/>
    <p:sldId id="466" r:id="rId33"/>
    <p:sldId id="467" r:id="rId34"/>
    <p:sldId id="468" r:id="rId35"/>
    <p:sldId id="473" r:id="rId36"/>
    <p:sldId id="469" r:id="rId37"/>
    <p:sldId id="470" r:id="rId38"/>
    <p:sldId id="471" r:id="rId39"/>
    <p:sldId id="472" r:id="rId40"/>
    <p:sldId id="372" r:id="rId41"/>
    <p:sldId id="371" r:id="rId42"/>
    <p:sldId id="373" r:id="rId43"/>
    <p:sldId id="374" r:id="rId44"/>
    <p:sldId id="375" r:id="rId45"/>
    <p:sldId id="376" r:id="rId46"/>
    <p:sldId id="377" r:id="rId47"/>
    <p:sldId id="378" r:id="rId48"/>
    <p:sldId id="379" r:id="rId49"/>
    <p:sldId id="380" r:id="rId50"/>
    <p:sldId id="381" r:id="rId51"/>
    <p:sldId id="382" r:id="rId52"/>
    <p:sldId id="383" r:id="rId53"/>
    <p:sldId id="384" r:id="rId54"/>
    <p:sldId id="385" r:id="rId55"/>
    <p:sldId id="386" r:id="rId56"/>
    <p:sldId id="387" r:id="rId57"/>
    <p:sldId id="388" r:id="rId58"/>
    <p:sldId id="390" r:id="rId59"/>
    <p:sldId id="389" r:id="rId60"/>
    <p:sldId id="391" r:id="rId61"/>
    <p:sldId id="271" r:id="rId62"/>
    <p:sldId id="272" r:id="rId63"/>
    <p:sldId id="273" r:id="rId64"/>
    <p:sldId id="274" r:id="rId65"/>
    <p:sldId id="275" r:id="rId66"/>
    <p:sldId id="276" r:id="rId67"/>
    <p:sldId id="277" r:id="rId68"/>
    <p:sldId id="278" r:id="rId69"/>
    <p:sldId id="279" r:id="rId70"/>
    <p:sldId id="280" r:id="rId71"/>
    <p:sldId id="281" r:id="rId72"/>
    <p:sldId id="282" r:id="rId73"/>
    <p:sldId id="392" r:id="rId74"/>
    <p:sldId id="283" r:id="rId75"/>
    <p:sldId id="393" r:id="rId76"/>
    <p:sldId id="287" r:id="rId77"/>
    <p:sldId id="288" r:id="rId78"/>
    <p:sldId id="289" r:id="rId79"/>
    <p:sldId id="290" r:id="rId80"/>
    <p:sldId id="291" r:id="rId81"/>
    <p:sldId id="394" r:id="rId82"/>
    <p:sldId id="395" r:id="rId83"/>
    <p:sldId id="295" r:id="rId84"/>
    <p:sldId id="296" r:id="rId85"/>
    <p:sldId id="297" r:id="rId86"/>
    <p:sldId id="298" r:id="rId87"/>
    <p:sldId id="396" r:id="rId88"/>
    <p:sldId id="397" r:id="rId89"/>
    <p:sldId id="301" r:id="rId90"/>
    <p:sldId id="398" r:id="rId91"/>
    <p:sldId id="399" r:id="rId92"/>
    <p:sldId id="302" r:id="rId93"/>
    <p:sldId id="304" r:id="rId94"/>
    <p:sldId id="400" r:id="rId95"/>
    <p:sldId id="401" r:id="rId96"/>
    <p:sldId id="306" r:id="rId97"/>
    <p:sldId id="307" r:id="rId98"/>
    <p:sldId id="310" r:id="rId99"/>
    <p:sldId id="311" r:id="rId100"/>
    <p:sldId id="312" r:id="rId101"/>
    <p:sldId id="314" r:id="rId102"/>
    <p:sldId id="315" r:id="rId103"/>
    <p:sldId id="316" r:id="rId104"/>
    <p:sldId id="402" r:id="rId10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006E"/>
    <a:srgbClr val="4BC8FF"/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33" autoAdjust="0"/>
    <p:restoredTop sz="96754" autoAdjust="0"/>
  </p:normalViewPr>
  <p:slideViewPr>
    <p:cSldViewPr snapToGrid="0">
      <p:cViewPr varScale="1">
        <p:scale>
          <a:sx n="114" d="100"/>
          <a:sy n="114" d="100"/>
        </p:scale>
        <p:origin x="540" y="10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handoutMaster" Target="handoutMasters/handout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0AD8ED20-C2C2-4789-BDB4-25BEECEEC3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B6F0A1C2-C72B-4C0A-A3C6-008F301315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0321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0F2A39EC-F74B-437B-AFBE-638083D670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ED921F85-D96E-4874-B8D4-048483125C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8831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062A2551-A946-47F9-99B4-6163A38463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4DE10330-2617-465A-A039-73C5787C05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3341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F279810E-FEC0-4C5C-8916-F9AFE4CF33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707C6480-9145-4E8D-9801-8233E68C7A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1689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2E964448-E75B-481A-ADA8-1221FE0389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66AC402B-5D9E-4837-B9E1-2819114CA1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5037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DE80C425-A7FE-4202-938F-5F458E533C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8ABE9E1F-5330-42A9-B714-89955D4023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873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77567B82-AA4E-417A-BA62-491648D8F2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1A44803E-9B7D-4587-ACFA-2ACAA8BA72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9120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671B10A8-EEBC-48B1-8387-DBEF5C992C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EBE1D444-D2E8-4712-8D30-C567CF9A6B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8658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C6B409B2-859A-4FB8-8606-BF66E4F1BD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B7B0F42D-D85B-42F2-9669-96FE340AF6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2852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E1514E7C-5A32-4E36-A863-158A38982C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12F49C5C-2743-4320-B636-85E4D8BA7F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5709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59D6C6D7-B045-4EAF-921A-EFD23A2FB3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D062E904-0D33-46F3-9B8A-D3F9C67494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379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5CB70E26-C0E6-4151-A9E1-440E1CD1B2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74CBC72F-E008-4709-BE21-151F1B598E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3599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A947B451-0533-4C21-849C-78E7B2713B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4A9AC327-C1D2-4E46-A908-31D942146E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6578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id="{3423B5CF-7FC7-4AA8-9BCF-54890A88F3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119946CB-E355-4607-99CE-757A32A265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7409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2765F0EF-8077-4ACD-B58D-9ED2D9ACB7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5BA53E4E-1139-4C0F-9832-72F94249DE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4011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8DD0A642-561B-4338-BD2D-5724D18570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736DA1D3-936D-4CA6-9A7E-497835A817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3866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29FCA80A-A030-47E8-A8D5-ACAE60E9FC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B9D8C7A3-85E0-42D6-92B2-6A3AE73099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9476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>
            <a:extLst>
              <a:ext uri="{FF2B5EF4-FFF2-40B4-BE49-F238E27FC236}">
                <a16:creationId xmlns:a16="http://schemas.microsoft.com/office/drawing/2014/main" id="{C19E1A4F-C512-42CA-96DF-B7D38F6432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F17B4D9F-87B9-4470-8ED5-163DAA5E0C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3248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CB9164EB-C28A-4EEE-A000-37DF322FA0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4125560D-CB0A-4BDF-91D6-F5F0FB766F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6956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6FEB4D55-E911-4B95-8280-3076D546EB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B8348659-4C75-4C1B-BA73-E77E12AFF8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7860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>
            <a:extLst>
              <a:ext uri="{FF2B5EF4-FFF2-40B4-BE49-F238E27FC236}">
                <a16:creationId xmlns:a16="http://schemas.microsoft.com/office/drawing/2014/main" id="{BAAF021A-0B45-4B54-9FE9-84B381CCA3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6D64F52F-DB8C-447E-AFF0-E959868B7E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6365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>
            <a:extLst>
              <a:ext uri="{FF2B5EF4-FFF2-40B4-BE49-F238E27FC236}">
                <a16:creationId xmlns:a16="http://schemas.microsoft.com/office/drawing/2014/main" id="{FD051839-9599-4A25-AD60-DF8B2F7FFC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4AC23907-8C0E-4539-A6F5-67EE2C6352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224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91AF12DB-ED7F-4ED0-8AD0-F3D90BE857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7FC87246-4AA9-4D03-A5BB-3218876FD1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3346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>
            <a:extLst>
              <a:ext uri="{FF2B5EF4-FFF2-40B4-BE49-F238E27FC236}">
                <a16:creationId xmlns:a16="http://schemas.microsoft.com/office/drawing/2014/main" id="{945E374E-18E6-4C73-AFBA-DA29E3FCFC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49434D8F-8E9D-4740-827D-C4EAEEDD31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1295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4800A89-DAFE-4B90-A66E-B1D6D79D695A}" type="slidenum">
              <a:rPr lang="cs-CZ" altLang="cs-CZ" smtClean="0"/>
              <a:pPr>
                <a:spcBef>
                  <a:spcPct val="0"/>
                </a:spcBef>
              </a:pPr>
              <a:t>83</a:t>
            </a:fld>
            <a:endParaRPr lang="cs-CZ" altLang="cs-CZ"/>
          </a:p>
        </p:txBody>
      </p:sp>
      <p:sp>
        <p:nvSpPr>
          <p:cNvPr id="58371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Zástupný symbol pro poznámky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58373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3FB9149-D583-49A0-A71D-27DACA32B2AC}" type="slidenum">
              <a:rPr lang="cs-CZ" altLang="cs-CZ">
                <a:latin typeface="Times New Roman" panose="02020603050405020304" pitchFamily="18" charset="0"/>
              </a:rPr>
              <a:pPr algn="r" eaLnBrk="1" hangingPunct="1">
                <a:spcBef>
                  <a:spcPct val="0"/>
                </a:spcBef>
              </a:pPr>
              <a:t>83</a:t>
            </a:fld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8572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9429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6076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2418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7778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6771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238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3031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492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55C170D2-2575-4C24-9136-0A33C45724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C0E31EAA-126C-427D-8492-61A1BF3E47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733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2947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013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D05114F1-91A4-43AE-8A46-9B8A73F7E9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A2DF72EF-E024-47DF-A6F9-C62704AB74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348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762F24B0-1FF4-452E-9A16-870715B711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473BB1DC-3EEF-457B-885C-2D2B207B3A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098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4060840C-8359-4661-AA17-2A34F541C0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02D33081-3CA5-4B6F-89DF-4FDC4446E8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798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9B0D4B7A-02C2-4D07-96EB-ABF24D9F9D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37032E4D-AD90-49D1-AD4B-03E353FE68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116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B301710D-CDE2-467D-83B2-EA7E737BE8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87ABEBDE-3D47-4D41-B2F2-4D6CB7E389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427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49B9B08F-DEFC-41F5-A90C-7ED8ADA130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31624" cy="103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Data o obyvatelstvu českých zemí_sčítání lidu_struktura obyvatelstva I.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F3FD241E-C136-47D8-959E-BB3B67B34C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Data o obyvatelstvu českých zemí_sčítání lidu_struktura obyvatelstva I.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47E0891-B72B-451F-A5CC-18CC27B9DF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F60899B-36F3-4125-A4D2-BF77A443E5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426" y="6050485"/>
            <a:ext cx="883410" cy="59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ECON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F35F32C-C513-46D5-A31A-1C8F92EC97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135" y="2019299"/>
            <a:ext cx="4199887" cy="2841099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B9006E"/>
                </a:solidFill>
              </a:defRPr>
            </a:lvl1pPr>
          </a:lstStyle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B9006E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208" y="2434288"/>
            <a:ext cx="7673489" cy="1989423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F7D96717-61A6-4CA4-8435-E0D536EBA6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599CB6BE-5475-43A1-B06C-8E7566E446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FA0310E-721B-417F-88D8-219A9F68AA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36FFBFF-4A52-4E6E-85C9-B459B59B11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Data o obyvatelstvu českých zemí_sčítání lidu_struktura obyvatelstva I.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6BF6CB0-A6CD-4DEA-B2C9-04EA4B1D0B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4A5C9-A091-40C2-824D-7385D75EEE3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3438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E00E847-80B3-4CCA-A625-6785A7EF08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A2D5337-C607-4767-9675-2A7AE5CC3A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20782" cy="102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F1866C0-9E4A-449F-8756-70AFEADAD4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Data o obyvatelstvu českých zemí_sčítání lidu_struktura obyvatelstva I.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DEA7DE3-FBF5-48DB-AE89-99F65F9D8C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Data o obyvatelstvu českých zemí_sčítání lidu_struktura obyvatelstva I.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6A3A2FD6-9C9B-4458-A2AA-D1DD17E7E2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Data o obyvatelstvu českých zemí_sčítání lidu_struktura obyvatelstva I.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6FCA30E9-0899-4BB2-A33A-8E8587324D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Data o obyvatelstvu českých zemí_sčítání lidu_struktura obyvatelstva I.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E8261C5-758A-4D2F-9F56-BFDCAE9A46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Data o obyvatelstvu českých zemí_sčítání lidu_struktura obyvatelstva I.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F243F96-CFB0-4597-BBC0-87FD04D98E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5" r:id="rId15"/>
  </p:sldLayoutIdLst>
  <p:hf sldNum="0"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7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4.wmf"/><Relationship Id="rId4" Type="http://schemas.openxmlformats.org/officeDocument/2006/relationships/oleObject" Target="../embeddings/oleObject2.bin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5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familysearch.org/learn/wiki/en/images/6/61/1869_census_1.JPG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jpeg"/><Relationship Id="rId5" Type="http://schemas.openxmlformats.org/officeDocument/2006/relationships/hyperlink" Target="https://familysearch.org/learn/wiki/en/images/e/e8/1869_census_2.JPG" TargetMode="Externa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2.w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zso.cz/staticke/animgraf/cz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15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5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71855EC-7376-4CA8-8892-A5D87A80DE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Data o obyvatelstvu českých </a:t>
            </a:r>
            <a:r>
              <a:rPr lang="cs-CZ" dirty="0" err="1"/>
              <a:t>zemí_sčítání</a:t>
            </a:r>
            <a:r>
              <a:rPr lang="cs-CZ" dirty="0"/>
              <a:t> </a:t>
            </a:r>
            <a:r>
              <a:rPr lang="cs-CZ" dirty="0" err="1"/>
              <a:t>lidu_struktura</a:t>
            </a:r>
            <a:r>
              <a:rPr lang="cs-CZ" dirty="0"/>
              <a:t> obyvatelstva I.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6AB0198-BABE-4497-BFA1-04150C252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466256"/>
            <a:ext cx="11361600" cy="1171580"/>
          </a:xfrm>
        </p:spPr>
        <p:txBody>
          <a:bodyPr/>
          <a:lstStyle/>
          <a:p>
            <a:pPr algn="ctr"/>
            <a:r>
              <a:rPr lang="cs-CZ" dirty="0"/>
              <a:t>Přednáška č. 4</a:t>
            </a:r>
            <a:br>
              <a:rPr lang="cs-CZ" dirty="0"/>
            </a:b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5B7E9AAF-8024-415D-B745-8D0E1FA89E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3497566"/>
            <a:ext cx="11361600" cy="698497"/>
          </a:xfrm>
        </p:spPr>
        <p:txBody>
          <a:bodyPr/>
          <a:lstStyle/>
          <a:p>
            <a:pPr algn="ctr"/>
            <a:r>
              <a:rPr lang="cs-CZ" sz="4400" b="1" dirty="0"/>
              <a:t>Data o obyvatelstvu českých zemí a sčítání obyvatelstva, Struktura obyvatelstva I.</a:t>
            </a:r>
          </a:p>
        </p:txBody>
      </p:sp>
    </p:spTree>
    <p:extLst>
      <p:ext uri="{BB962C8B-B14F-4D97-AF65-F5344CB8AC3E}">
        <p14:creationId xmlns:p14="http://schemas.microsoft.com/office/powerpoint/2010/main" val="3587714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3">
            <a:extLst>
              <a:ext uri="{FF2B5EF4-FFF2-40B4-BE49-F238E27FC236}">
                <a16:creationId xmlns:a16="http://schemas.microsoft.com/office/drawing/2014/main" id="{A6F94FBB-4A99-4101-8AEF-3DC17E9D56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899" y="188912"/>
            <a:ext cx="10633101" cy="62910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Byly také dosti </a:t>
            </a:r>
            <a:r>
              <a:rPr lang="cs-CZ" altLang="cs-CZ" sz="2400" b="1" dirty="0">
                <a:latin typeface="Verdana" panose="020B0604030504040204" pitchFamily="34" charset="0"/>
              </a:rPr>
              <a:t>nepřesné</a:t>
            </a:r>
            <a:r>
              <a:rPr lang="cs-CZ" altLang="cs-CZ" sz="2400" dirty="0">
                <a:latin typeface="Verdana" panose="020B0604030504040204" pitchFamily="34" charset="0"/>
              </a:rPr>
              <a:t>, odporovaly si, výsledky dalších konskripcí neodpovídaly vývoji a sledu demografických i dalších událostí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V roce 1770 byly </a:t>
            </a:r>
            <a:r>
              <a:rPr lang="cs-CZ" altLang="cs-CZ" sz="2400" b="1" dirty="0">
                <a:latin typeface="Verdana" panose="020B0604030504040204" pitchFamily="34" charset="0"/>
              </a:rPr>
              <a:t>zrušeny církevní konskripce</a:t>
            </a:r>
            <a:r>
              <a:rPr lang="cs-CZ" altLang="cs-CZ" sz="2400" dirty="0">
                <a:latin typeface="Verdana" panose="020B0604030504040204" pitchFamily="34" charset="0"/>
              </a:rPr>
              <a:t>, politické soupisy se začaly provádět ve </a:t>
            </a:r>
            <a:r>
              <a:rPr lang="cs-CZ" altLang="cs-CZ" sz="2400" b="1" dirty="0">
                <a:latin typeface="Verdana" panose="020B0604030504040204" pitchFamily="34" charset="0"/>
              </a:rPr>
              <a:t>spolupráci s vojenskými orgány</a:t>
            </a:r>
            <a:r>
              <a:rPr lang="cs-CZ" altLang="cs-CZ" sz="2400" dirty="0">
                <a:latin typeface="Verdana" panose="020B0604030504040204" pitchFamily="34" charset="0"/>
              </a:rPr>
              <a:t> (Josef II)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Od roku 1807 zajišťovaly konskripce již jen </a:t>
            </a:r>
            <a:r>
              <a:rPr lang="cs-CZ" altLang="cs-CZ" sz="2400" b="1" dirty="0">
                <a:latin typeface="Verdana" panose="020B0604030504040204" pitchFamily="34" charset="0"/>
              </a:rPr>
              <a:t>orgány veřejné správy </a:t>
            </a:r>
            <a:r>
              <a:rPr lang="cs-CZ" altLang="cs-CZ" sz="2400" dirty="0">
                <a:latin typeface="Verdana" panose="020B0604030504040204" pitchFamily="34" charset="0"/>
              </a:rPr>
              <a:t>(jedny data), byly každoročně aktualizovány (až do roku 1826)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</p:txBody>
      </p:sp>
      <p:pic>
        <p:nvPicPr>
          <p:cNvPr id="73731" name="Obrázek 2">
            <a:extLst>
              <a:ext uri="{FF2B5EF4-FFF2-40B4-BE49-F238E27FC236}">
                <a16:creationId xmlns:a16="http://schemas.microsoft.com/office/drawing/2014/main" id="{312055E9-1A66-455A-B01E-35DE3DE3E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190" y="2268537"/>
            <a:ext cx="1892300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2720CC9-303F-4E93-9975-39A7D4C1DA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693769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4" y="476251"/>
            <a:ext cx="8936037" cy="606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2213484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title"/>
          </p:nvPr>
        </p:nvSpPr>
        <p:spPr>
          <a:xfrm>
            <a:off x="1992313" y="476250"/>
            <a:ext cx="8229600" cy="1143000"/>
          </a:xfrm>
        </p:spPr>
        <p:txBody>
          <a:bodyPr/>
          <a:lstStyle/>
          <a:p>
            <a:pPr algn="ctr" eaLnBrk="1" hangingPunct="1"/>
            <a:r>
              <a:rPr lang="cs-CZ" altLang="cs-CZ" sz="3200" dirty="0"/>
              <a:t>Výpočet průměrného věku – prostý či vážený aritmetický průměr</a:t>
            </a:r>
          </a:p>
        </p:txBody>
      </p:sp>
      <p:graphicFrame>
        <p:nvGraphicFramePr>
          <p:cNvPr id="91139" name="Object 6"/>
          <p:cNvGraphicFramePr>
            <a:graphicFrameLocks noGrp="1" noChangeAspect="1"/>
          </p:cNvGraphicFramePr>
          <p:nvPr>
            <p:ph idx="1"/>
          </p:nvPr>
        </p:nvGraphicFramePr>
        <p:xfrm>
          <a:off x="4151313" y="2636839"/>
          <a:ext cx="3384550" cy="2211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" name="Rovnice" r:id="rId4" imgW="1282700" imgH="838200" progId="Equation.3">
                  <p:embed/>
                </p:oleObj>
              </mc:Choice>
              <mc:Fallback>
                <p:oleObj name="Rovnice" r:id="rId4" imgW="1282700" imgH="838200" progId="Equation.3">
                  <p:embed/>
                  <p:pic>
                    <p:nvPicPr>
                      <p:cNvPr id="91139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1313" y="2636839"/>
                        <a:ext cx="3384550" cy="2211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0675053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4" t="34021" r="42422" b="11166"/>
          <a:stretch>
            <a:fillRect/>
          </a:stretch>
        </p:blipFill>
        <p:spPr bwMode="auto">
          <a:xfrm>
            <a:off x="1992313" y="549276"/>
            <a:ext cx="8280400" cy="558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0875170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476250"/>
            <a:ext cx="38163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Obrázek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9" y="3068638"/>
            <a:ext cx="4027487" cy="352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Data o obyvatelstvu českých zemí_sčítání lidu_struktura obyvatelstva I.</a:t>
            </a:r>
          </a:p>
        </p:txBody>
      </p:sp>
    </p:spTree>
    <p:extLst>
      <p:ext uri="{BB962C8B-B14F-4D97-AF65-F5344CB8AC3E}">
        <p14:creationId xmlns:p14="http://schemas.microsoft.com/office/powerpoint/2010/main" val="204455942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E393E54-400B-453B-8634-3C2E99C5A4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BA5A0A5F-5085-478E-B143-73DA9B271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" y="377999"/>
            <a:ext cx="11190514" cy="548286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Potřeba zkoumat pohlaví a věk jde daleko za hranice demografie.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Rozdělení pracovních sil</a:t>
            </a:r>
            <a:r>
              <a:rPr lang="cs-CZ" sz="2400" dirty="0"/>
              <a:t> v tradičních společnostech </a:t>
            </a:r>
            <a:r>
              <a:rPr lang="cs-CZ" sz="2400" b="1" dirty="0"/>
              <a:t>je závislé na věkové struktuře populace</a:t>
            </a:r>
            <a:r>
              <a:rPr lang="cs-CZ" sz="2400" dirty="0"/>
              <a:t>, stejně  tak jako na genderovém rozložení.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Změny ve věkovém rozložení populace mají za důsledek změny ve vzdělávání, politickém a ekonomickém stavu dané země</a:t>
            </a:r>
            <a:r>
              <a:rPr lang="cs-CZ" sz="24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Genderové rozložení má velký vliv na lidská práva, postavení mužů, resp. žen ve společnosti apod.</a:t>
            </a:r>
          </a:p>
        </p:txBody>
      </p:sp>
    </p:spTree>
    <p:extLst>
      <p:ext uri="{BB962C8B-B14F-4D97-AF65-F5344CB8AC3E}">
        <p14:creationId xmlns:p14="http://schemas.microsoft.com/office/powerpoint/2010/main" val="38049829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3">
            <a:extLst>
              <a:ext uri="{FF2B5EF4-FFF2-40B4-BE49-F238E27FC236}">
                <a16:creationId xmlns:a16="http://schemas.microsoft.com/office/drawing/2014/main" id="{A33EEC93-41EC-48B6-9AD6-B476EC26C0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27839" y="260350"/>
            <a:ext cx="11044161" cy="640873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b="1" u="sng" dirty="0">
                <a:latin typeface="Verdana" panose="020B0604030504040204" pitchFamily="34" charset="0"/>
              </a:rPr>
              <a:t>3. Období sčítání lidu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První soupis, který byl označen jako </a:t>
            </a:r>
            <a:r>
              <a:rPr lang="cs-CZ" altLang="cs-CZ" sz="2400" b="1" i="1" dirty="0">
                <a:latin typeface="Verdana" panose="020B0604030504040204" pitchFamily="34" charset="0"/>
              </a:rPr>
              <a:t>sčítání</a:t>
            </a:r>
            <a:r>
              <a:rPr lang="cs-CZ" altLang="cs-CZ" sz="2400" dirty="0">
                <a:latin typeface="Verdana" panose="020B0604030504040204" pitchFamily="34" charset="0"/>
              </a:rPr>
              <a:t> proběhl dle nových nařízení v roce </a:t>
            </a:r>
            <a:r>
              <a:rPr lang="cs-CZ" altLang="cs-CZ" sz="2400" b="1" dirty="0">
                <a:latin typeface="Verdana" panose="020B0604030504040204" pitchFamily="34" charset="0"/>
              </a:rPr>
              <a:t>1830</a:t>
            </a:r>
            <a:r>
              <a:rPr lang="cs-CZ" altLang="cs-CZ" sz="2400" dirty="0">
                <a:latin typeface="Verdana" panose="020B0604030504040204" pitchFamily="34" charset="0"/>
              </a:rPr>
              <a:t>, měl však neuspokojivé výsledky a v dalším roce byl opakován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Pak probíhaly soupisy </a:t>
            </a:r>
            <a:r>
              <a:rPr lang="cs-CZ" altLang="cs-CZ" sz="2400" b="1" dirty="0">
                <a:latin typeface="Verdana" panose="020B0604030504040204" pitchFamily="34" charset="0"/>
              </a:rPr>
              <a:t>každý třetí rok</a:t>
            </a:r>
            <a:r>
              <a:rPr lang="cs-CZ" altLang="cs-CZ" sz="2400" dirty="0">
                <a:latin typeface="Verdana" panose="020B0604030504040204" pitchFamily="34" charset="0"/>
              </a:rPr>
              <a:t> až do roku 1851 (podle starých předpisů josefínské doby)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Mezitím se </a:t>
            </a:r>
            <a:r>
              <a:rPr lang="cs-CZ" altLang="cs-CZ" sz="2400" b="1" dirty="0">
                <a:latin typeface="Verdana" panose="020B0604030504040204" pitchFamily="34" charset="0"/>
              </a:rPr>
              <a:t>zdokonalila statistická věda</a:t>
            </a:r>
            <a:r>
              <a:rPr lang="cs-CZ" altLang="cs-CZ" sz="2400" dirty="0">
                <a:latin typeface="Verdana" panose="020B0604030504040204" pitchFamily="34" charset="0"/>
              </a:rPr>
              <a:t> </a:t>
            </a:r>
            <a:r>
              <a:rPr lang="cs-CZ" altLang="cs-CZ" sz="2400" b="1" dirty="0">
                <a:latin typeface="Verdana" panose="020B0604030504040204" pitchFamily="34" charset="0"/>
              </a:rPr>
              <a:t>i technika</a:t>
            </a:r>
            <a:r>
              <a:rPr lang="cs-CZ" altLang="cs-CZ" sz="2400" dirty="0">
                <a:latin typeface="Verdana" panose="020B0604030504040204" pitchFamily="34" charset="0"/>
              </a:rPr>
              <a:t>, bylo potřeba </a:t>
            </a:r>
            <a:r>
              <a:rPr lang="cs-CZ" altLang="cs-CZ" sz="2400" b="1" dirty="0">
                <a:latin typeface="Verdana" panose="020B0604030504040204" pitchFamily="34" charset="0"/>
              </a:rPr>
              <a:t>doplnit podmínky úplnosti a správnosti získávaných výsledků</a:t>
            </a:r>
          </a:p>
          <a:p>
            <a:pPr marL="72000" indent="0" eaLnBrk="1" hangingPunct="1">
              <a:lnSpc>
                <a:spcPct val="90000"/>
              </a:lnSpc>
              <a:buNone/>
            </a:pPr>
            <a:r>
              <a:rPr lang="cs-CZ" altLang="cs-CZ" sz="2400" dirty="0">
                <a:latin typeface="Verdana" panose="020B0604030504040204" pitchFamily="34" charset="0"/>
              </a:rPr>
              <a:t>        výsledek: </a:t>
            </a:r>
            <a:r>
              <a:rPr lang="cs-CZ" altLang="cs-CZ" sz="2400" b="1" dirty="0">
                <a:latin typeface="Verdana" panose="020B0604030504040204" pitchFamily="34" charset="0"/>
              </a:rPr>
              <a:t>sčítání bude provedeno jediným orgánem ve státě k jedinému dni</a:t>
            </a:r>
            <a:r>
              <a:rPr lang="cs-CZ" altLang="cs-CZ" sz="2400" dirty="0">
                <a:latin typeface="Verdana" panose="020B0604030504040204" pitchFamily="34" charset="0"/>
              </a:rPr>
              <a:t> (zákon z roku 1857 platící pro celou rakouskou monarchii)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i="1" dirty="0">
              <a:solidFill>
                <a:srgbClr val="333300"/>
              </a:solidFill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Verdana" panose="020B0604030504040204" pitchFamily="34" charset="0"/>
              </a:rPr>
              <a:t>Proč byly preferovány takové požadavky?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b="1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75779" name="Line 4">
            <a:extLst>
              <a:ext uri="{FF2B5EF4-FFF2-40B4-BE49-F238E27FC236}">
                <a16:creationId xmlns:a16="http://schemas.microsoft.com/office/drawing/2014/main" id="{05B66ACF-4867-4962-9B53-AEF5C8C37A2B}"/>
              </a:ext>
            </a:extLst>
          </p:cNvPr>
          <p:cNvSpPr>
            <a:spLocks noChangeShapeType="1"/>
          </p:cNvSpPr>
          <p:nvPr/>
        </p:nvSpPr>
        <p:spPr bwMode="auto">
          <a:xfrm>
            <a:off x="647862" y="4052655"/>
            <a:ext cx="5032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C6C4B9C-CD17-4490-AB69-CEE6C1DA83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747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7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7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3">
            <a:extLst>
              <a:ext uri="{FF2B5EF4-FFF2-40B4-BE49-F238E27FC236}">
                <a16:creationId xmlns:a16="http://schemas.microsoft.com/office/drawing/2014/main" id="{3BE8D74E-F871-4109-A62B-D879FF8A3C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7621" y="549275"/>
            <a:ext cx="10016455" cy="55768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V roce 1857 tak proběhlo</a:t>
            </a:r>
            <a:r>
              <a:rPr lang="cs-CZ" altLang="cs-CZ" sz="2400" b="1" dirty="0">
                <a:latin typeface="Verdana" panose="020B0604030504040204" pitchFamily="34" charset="0"/>
              </a:rPr>
              <a:t> první sčítání vyhovující základním novodobým požadavkům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altLang="cs-CZ" sz="2400" b="1" u="sng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b="1" u="sng" dirty="0">
                <a:latin typeface="Verdana" panose="020B0604030504040204" pitchFamily="34" charset="0"/>
              </a:rPr>
              <a:t>ALE!!!</a:t>
            </a:r>
            <a:r>
              <a:rPr lang="cs-CZ" altLang="cs-CZ" sz="2400" b="1" dirty="0">
                <a:latin typeface="Verdana" panose="020B0604030504040204" pitchFamily="34" charset="0"/>
              </a:rPr>
              <a:t> Za první moderní sčítání lidu v rakouské monarchii se označuje až </a:t>
            </a:r>
            <a:r>
              <a:rPr lang="cs-CZ" altLang="cs-CZ" b="1" dirty="0">
                <a:latin typeface="Verdana" panose="020B0604030504040204" pitchFamily="34" charset="0"/>
              </a:rPr>
              <a:t>sčítání k</a:t>
            </a:r>
            <a:r>
              <a:rPr lang="cs-CZ" altLang="cs-CZ" b="1" i="1" dirty="0">
                <a:latin typeface="Verdana" panose="020B0604030504040204" pitchFamily="34" charset="0"/>
              </a:rPr>
              <a:t> </a:t>
            </a:r>
            <a:r>
              <a:rPr lang="cs-CZ" altLang="cs-CZ" b="1" u="sng" dirty="0">
                <a:latin typeface="Verdana" panose="020B0604030504040204" pitchFamily="34" charset="0"/>
              </a:rPr>
              <a:t>31.PROSINCI 1869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Ve stejném roce byl vydán zákon, který stanovoval, že sčítání se mají konat v </a:t>
            </a:r>
            <a:r>
              <a:rPr lang="cs-CZ" altLang="cs-CZ" sz="2400" b="1" dirty="0">
                <a:latin typeface="Verdana" panose="020B0604030504040204" pitchFamily="34" charset="0"/>
              </a:rPr>
              <a:t>desetiletých obdobích</a:t>
            </a:r>
            <a:r>
              <a:rPr lang="cs-CZ" altLang="cs-CZ" sz="2400" dirty="0">
                <a:latin typeface="Verdana" panose="020B0604030504040204" pitchFamily="34" charset="0"/>
              </a:rPr>
              <a:t> v letech končících nulou, a to k 31.prosinci roku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Takto proběhla sčítání v letech </a:t>
            </a:r>
            <a:r>
              <a:rPr lang="cs-CZ" altLang="cs-CZ" sz="2400" b="1" dirty="0">
                <a:latin typeface="Verdana" panose="020B0604030504040204" pitchFamily="34" charset="0"/>
              </a:rPr>
              <a:t>1880, 1890, 1900 a 1910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cs-CZ" altLang="cs-CZ" sz="2400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A86CFE1-7FA1-4CCA-80CA-433AACF240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5806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3">
            <a:extLst>
              <a:ext uri="{FF2B5EF4-FFF2-40B4-BE49-F238E27FC236}">
                <a16:creationId xmlns:a16="http://schemas.microsoft.com/office/drawing/2014/main" id="{65F1A6DE-3FE7-4ADF-8E0C-526ED39D74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378000"/>
            <a:ext cx="10058400" cy="5903913"/>
          </a:xfrm>
        </p:spPr>
        <p:txBody>
          <a:bodyPr/>
          <a:lstStyle/>
          <a:p>
            <a:pPr eaLnBrk="1" hangingPunct="1"/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/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Sčítáno mělo být (a bylo) </a:t>
            </a:r>
            <a:r>
              <a:rPr lang="cs-CZ" altLang="cs-CZ" sz="2400" b="1" i="1" dirty="0">
                <a:latin typeface="Verdana" panose="020B0604030504040204" pitchFamily="34" charset="0"/>
              </a:rPr>
              <a:t>přítomné obyvatelstvo</a:t>
            </a:r>
            <a:r>
              <a:rPr lang="cs-CZ" altLang="cs-CZ" sz="2400" dirty="0">
                <a:latin typeface="Verdana" panose="020B0604030504040204" pitchFamily="34" charset="0"/>
              </a:rPr>
              <a:t>, v místě, kde se právě nacházelo v „rozhodný okamžik“ sčítání, tj. k 31.12., což ovšem způsobovalo nemalé problémy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Československá sčítání lidu po 1. světové válce </a:t>
            </a:r>
            <a:r>
              <a:rPr lang="cs-CZ" altLang="cs-CZ" sz="2400" b="1" dirty="0">
                <a:latin typeface="Verdana" panose="020B0604030504040204" pitchFamily="34" charset="0"/>
              </a:rPr>
              <a:t>navázala na rakouskou tradici</a:t>
            </a:r>
            <a:r>
              <a:rPr lang="cs-CZ" altLang="cs-CZ" sz="2400" dirty="0">
                <a:latin typeface="Verdana" panose="020B0604030504040204" pitchFamily="34" charset="0"/>
              </a:rPr>
              <a:t> (kontinuita dat, moderní obsah..) a postupně se zdokonalovala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4F8C51A-09BA-4728-B8D9-B4DFA7628E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68251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5" descr="File:1869 census 1.JPG">
            <a:hlinkClick r:id="rId3"/>
            <a:extLst>
              <a:ext uri="{FF2B5EF4-FFF2-40B4-BE49-F238E27FC236}">
                <a16:creationId xmlns:a16="http://schemas.microsoft.com/office/drawing/2014/main" id="{1A225234-8278-482A-BDD0-2A63F03C1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60351"/>
            <a:ext cx="4295775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7" descr="File:1869 census 2.JPG">
            <a:hlinkClick r:id="rId5"/>
            <a:extLst>
              <a:ext uri="{FF2B5EF4-FFF2-40B4-BE49-F238E27FC236}">
                <a16:creationId xmlns:a16="http://schemas.microsoft.com/office/drawing/2014/main" id="{FDAB3408-EDF4-4DAC-AB5C-7B87AB523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2466976"/>
            <a:ext cx="7620000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42FE74C-3206-41A6-8447-34E7955AD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Data o obyvatelstvu českých zemí_sčítání lidu_struktura obyvatelstva I.</a:t>
            </a:r>
          </a:p>
        </p:txBody>
      </p:sp>
    </p:spTree>
    <p:extLst>
      <p:ext uri="{BB962C8B-B14F-4D97-AF65-F5344CB8AC3E}">
        <p14:creationId xmlns:p14="http://schemas.microsoft.com/office/powerpoint/2010/main" val="6391376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Obrázek 2">
            <a:extLst>
              <a:ext uri="{FF2B5EF4-FFF2-40B4-BE49-F238E27FC236}">
                <a16:creationId xmlns:a16="http://schemas.microsoft.com/office/drawing/2014/main" id="{F930D2A3-F2A9-4F3A-8BF5-5514EFB0D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4" t="27600" r="46851" b="16400"/>
          <a:stretch>
            <a:fillRect/>
          </a:stretch>
        </p:blipFill>
        <p:spPr bwMode="auto">
          <a:xfrm>
            <a:off x="2457450" y="547688"/>
            <a:ext cx="7454900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8B153C3-1F9E-4CA6-BDDA-060B0C958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Data o obyvatelstvu českých zemí_sčítání lidu_struktura obyvatelstva I.</a:t>
            </a:r>
          </a:p>
        </p:txBody>
      </p:sp>
    </p:spTree>
    <p:extLst>
      <p:ext uri="{BB962C8B-B14F-4D97-AF65-F5344CB8AC3E}">
        <p14:creationId xmlns:p14="http://schemas.microsoft.com/office/powerpoint/2010/main" val="22887102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3">
            <a:extLst>
              <a:ext uri="{FF2B5EF4-FFF2-40B4-BE49-F238E27FC236}">
                <a16:creationId xmlns:a16="http://schemas.microsoft.com/office/drawing/2014/main" id="{CAB49E8A-F9AD-43E2-BA83-693E22D81A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5894" y="404814"/>
            <a:ext cx="11434194" cy="6192837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Upustilo se od rozhodného okamžiku k 31.12.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400" b="1" dirty="0">
              <a:solidFill>
                <a:srgbClr val="333300"/>
              </a:solidFill>
              <a:latin typeface="Verdan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Další sčítání lidu se tak uskutečnila v letech </a:t>
            </a:r>
            <a:r>
              <a:rPr lang="cs-CZ" altLang="cs-CZ" sz="2400" b="1" dirty="0">
                <a:latin typeface="Verdana" panose="020B0604030504040204" pitchFamily="34" charset="0"/>
              </a:rPr>
              <a:t>1921, 1930, 1950, 1961, 1970, 1980, 1991, 2001</a:t>
            </a:r>
            <a:r>
              <a:rPr lang="cs-CZ" altLang="cs-CZ" sz="2400" dirty="0">
                <a:latin typeface="Verdana" panose="020B0604030504040204" pitchFamily="34" charset="0"/>
              </a:rPr>
              <a:t> (většinou na začátku března nebo prosince)</a:t>
            </a:r>
          </a:p>
          <a:p>
            <a:pPr marL="72000" indent="0" eaLnBrk="1" hangingPunct="1"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Verdana" panose="020B0604030504040204" pitchFamily="34" charset="0"/>
              </a:rPr>
              <a:t>Proč to nejsou roky končící nulou a chybí 1940?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400" b="1" i="1" dirty="0">
              <a:solidFill>
                <a:srgbClr val="FF0000"/>
              </a:solidFill>
              <a:latin typeface="Verdan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Ve 20. letech se předpokládalo, že </a:t>
            </a:r>
            <a:r>
              <a:rPr lang="cs-CZ" altLang="cs-CZ" sz="2400" b="1" dirty="0">
                <a:latin typeface="Verdana" panose="020B0604030504040204" pitchFamily="34" charset="0"/>
              </a:rPr>
              <a:t>sčítání budou prováděna</a:t>
            </a:r>
            <a:r>
              <a:rPr lang="cs-CZ" altLang="cs-CZ" sz="2400" dirty="0">
                <a:latin typeface="Verdana" panose="020B0604030504040204" pitchFamily="34" charset="0"/>
              </a:rPr>
              <a:t>, podle vzoru z anglosaských zemí, po </a:t>
            </a:r>
            <a:r>
              <a:rPr lang="cs-CZ" altLang="cs-CZ" sz="2400" b="1" dirty="0">
                <a:latin typeface="Verdana" panose="020B0604030504040204" pitchFamily="34" charset="0"/>
              </a:rPr>
              <a:t>pěti letech</a:t>
            </a:r>
            <a:r>
              <a:rPr lang="cs-CZ" altLang="cs-CZ" sz="2400" dirty="0">
                <a:latin typeface="Verdana" panose="020B0604030504040204" pitchFamily="34" charset="0"/>
              </a:rPr>
              <a:t>, ale </a:t>
            </a:r>
            <a:r>
              <a:rPr lang="cs-CZ" altLang="cs-CZ" sz="2400" b="1" dirty="0">
                <a:latin typeface="Verdana" panose="020B0604030504040204" pitchFamily="34" charset="0"/>
              </a:rPr>
              <a:t>včas se od toho upustilo</a:t>
            </a:r>
            <a:r>
              <a:rPr lang="cs-CZ" altLang="cs-CZ" sz="2400" dirty="0">
                <a:latin typeface="Verdana" panose="020B0604030504040204" pitchFamily="34" charset="0"/>
              </a:rPr>
              <a:t> </a:t>
            </a:r>
          </a:p>
          <a:p>
            <a:pPr marL="72000" indent="0" eaLnBrk="1" hangingPunct="1"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Verdana" panose="020B0604030504040204" pitchFamily="34" charset="0"/>
              </a:rPr>
              <a:t>Proč asi?</a:t>
            </a:r>
          </a:p>
          <a:p>
            <a:pPr eaLnBrk="1" hangingPunct="1"/>
            <a:endParaRPr lang="cs-CZ" altLang="cs-CZ" sz="2400" b="1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018C4F9-019B-4707-8C65-1714289ADC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4467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9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9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49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49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49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49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3">
            <a:extLst>
              <a:ext uri="{FF2B5EF4-FFF2-40B4-BE49-F238E27FC236}">
                <a16:creationId xmlns:a16="http://schemas.microsoft.com/office/drawing/2014/main" id="{C6BF0C79-0C2E-4AC3-B574-2887445998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78840" y="260351"/>
            <a:ext cx="11132191" cy="6264275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cs-CZ" altLang="cs-CZ" sz="2400" b="1" u="sng" dirty="0">
                <a:latin typeface="Verdana" panose="020B0604030504040204" pitchFamily="34" charset="0"/>
              </a:rPr>
              <a:t>NEJVÝZNAMNĚJŠÍ ZMĚNY VE SČÍTÁNÍCH LIDU</a:t>
            </a:r>
          </a:p>
          <a:p>
            <a:pPr eaLnBrk="1" hangingPunct="1">
              <a:buFontTx/>
              <a:buNone/>
            </a:pPr>
            <a:r>
              <a:rPr lang="cs-CZ" altLang="cs-CZ" sz="2400" b="1" u="sng" dirty="0">
                <a:latin typeface="Verdana" panose="020B0604030504040204" pitchFamily="34" charset="0"/>
              </a:rPr>
              <a:t>1921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Za politicky nejdůležitější se považovalo zjištění </a:t>
            </a:r>
            <a:r>
              <a:rPr lang="cs-CZ" altLang="cs-CZ" sz="2400" b="1" i="1" dirty="0">
                <a:latin typeface="Verdana" panose="020B0604030504040204" pitchFamily="34" charset="0"/>
              </a:rPr>
              <a:t>národnosti obyvatelstva</a:t>
            </a:r>
            <a:r>
              <a:rPr lang="cs-CZ" altLang="cs-CZ" sz="2400" dirty="0">
                <a:latin typeface="Verdana" panose="020B0604030504040204" pitchFamily="34" charset="0"/>
              </a:rPr>
              <a:t>, a to na základě </a:t>
            </a:r>
            <a:r>
              <a:rPr lang="cs-CZ" altLang="cs-CZ" sz="2400" b="1" i="1" dirty="0">
                <a:latin typeface="Verdana" panose="020B0604030504040204" pitchFamily="34" charset="0"/>
              </a:rPr>
              <a:t>„mateřského jazyka“ </a:t>
            </a:r>
            <a:r>
              <a:rPr lang="cs-CZ" altLang="cs-CZ" sz="2400" dirty="0">
                <a:latin typeface="Verdana" panose="020B0604030504040204" pitchFamily="34" charset="0"/>
              </a:rPr>
              <a:t>a nikoliv „obcovací řeči“, jak tomu bylo za Rakouska</a:t>
            </a:r>
          </a:p>
          <a:p>
            <a:pPr marL="72000" indent="0" eaLnBrk="1" hangingPunct="1"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Verdana" panose="020B0604030504040204" pitchFamily="34" charset="0"/>
              </a:rPr>
              <a:t>Co myslíte, proč tato změna?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400" i="1" dirty="0">
              <a:solidFill>
                <a:srgbClr val="333300"/>
              </a:solidFill>
              <a:latin typeface="Verdan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b="1" u="sng" dirty="0">
                <a:latin typeface="Verdana" panose="020B0604030504040204" pitchFamily="34" charset="0"/>
              </a:rPr>
              <a:t>1930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K novým znakům patřily: </a:t>
            </a:r>
            <a:r>
              <a:rPr lang="cs-CZ" altLang="cs-CZ" sz="2400" b="1" dirty="0">
                <a:latin typeface="Verdana" panose="020B0604030504040204" pitchFamily="34" charset="0"/>
              </a:rPr>
              <a:t>minulé bydliště sčítaných</a:t>
            </a:r>
            <a:r>
              <a:rPr lang="cs-CZ" altLang="cs-CZ" sz="2400" dirty="0">
                <a:latin typeface="Verdana" panose="020B0604030504040204" pitchFamily="34" charset="0"/>
              </a:rPr>
              <a:t>, pokud osoba nebyla sečtena v obci svého narození (</a:t>
            </a:r>
            <a:r>
              <a:rPr lang="cs-CZ" altLang="cs-CZ" sz="2400" b="1" dirty="0">
                <a:latin typeface="Verdana" panose="020B0604030504040204" pitchFamily="34" charset="0"/>
              </a:rPr>
              <a:t>„</a:t>
            </a:r>
            <a:r>
              <a:rPr lang="cs-CZ" altLang="cs-CZ" sz="2400" b="1" i="1" dirty="0">
                <a:latin typeface="Verdana" panose="020B0604030504040204" pitchFamily="34" charset="0"/>
              </a:rPr>
              <a:t>rodáci</a:t>
            </a:r>
            <a:r>
              <a:rPr lang="cs-CZ" altLang="cs-CZ" sz="2400" b="1" dirty="0">
                <a:latin typeface="Verdana" panose="020B0604030504040204" pitchFamily="34" charset="0"/>
              </a:rPr>
              <a:t>“</a:t>
            </a:r>
            <a:r>
              <a:rPr lang="cs-CZ" altLang="cs-CZ" sz="2400" dirty="0">
                <a:latin typeface="Verdana" panose="020B0604030504040204" pitchFamily="34" charset="0"/>
              </a:rPr>
              <a:t>), </a:t>
            </a:r>
            <a:r>
              <a:rPr lang="cs-CZ" altLang="cs-CZ" sz="2400" b="1" dirty="0">
                <a:latin typeface="Verdana" panose="020B0604030504040204" pitchFamily="34" charset="0"/>
              </a:rPr>
              <a:t>místo přistěhování</a:t>
            </a:r>
            <a:r>
              <a:rPr lang="cs-CZ" altLang="cs-CZ" sz="2400" dirty="0">
                <a:latin typeface="Verdana" panose="020B0604030504040204" pitchFamily="34" charset="0"/>
              </a:rPr>
              <a:t> do místa, kde byla osoba sčítána a </a:t>
            </a:r>
            <a:r>
              <a:rPr lang="cs-CZ" altLang="cs-CZ" sz="2400" b="1" i="1" dirty="0">
                <a:latin typeface="Verdana" panose="020B0604030504040204" pitchFamily="34" charset="0"/>
              </a:rPr>
              <a:t>plodnost žen</a:t>
            </a:r>
          </a:p>
          <a:p>
            <a:pPr eaLnBrk="1" hangingPunct="1"/>
            <a:endParaRPr lang="cs-CZ" altLang="cs-CZ" sz="2400" dirty="0">
              <a:latin typeface="Verdana" panose="020B0604030504040204" pitchFamily="34" charset="0"/>
            </a:endParaRP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1779CBC-7C8C-44E5-977B-9E925511CD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3509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0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0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70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70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70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70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3">
            <a:extLst>
              <a:ext uri="{FF2B5EF4-FFF2-40B4-BE49-F238E27FC236}">
                <a16:creationId xmlns:a16="http://schemas.microsoft.com/office/drawing/2014/main" id="{8247944C-F6BD-477D-B2CD-BB32C3323A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45285" y="333375"/>
            <a:ext cx="11316748" cy="61912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400" b="1" u="sng" dirty="0">
                <a:latin typeface="Verdana" panose="020B0604030504040204" pitchFamily="34" charset="0"/>
              </a:rPr>
              <a:t>1950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Byl uskutečněn také </a:t>
            </a:r>
            <a:r>
              <a:rPr lang="cs-CZ" altLang="cs-CZ" sz="2400" b="1" dirty="0">
                <a:latin typeface="Verdana" panose="020B0604030504040204" pitchFamily="34" charset="0"/>
              </a:rPr>
              <a:t>soupis zemědělských, průmyslových a živnostenských závodů</a:t>
            </a:r>
            <a:r>
              <a:rPr lang="cs-CZ" altLang="cs-CZ" sz="2400" dirty="0">
                <a:latin typeface="Verdana" panose="020B0604030504040204" pitchFamily="34" charset="0"/>
              </a:rPr>
              <a:t> („národní sčítání 1950“)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b="1" dirty="0">
                <a:latin typeface="Verdana" panose="020B0604030504040204" pitchFamily="34" charset="0"/>
              </a:rPr>
              <a:t>Poslední sčítání</a:t>
            </a:r>
            <a:r>
              <a:rPr lang="cs-CZ" altLang="cs-CZ" sz="2400" dirty="0">
                <a:latin typeface="Verdana" panose="020B0604030504040204" pitchFamily="34" charset="0"/>
              </a:rPr>
              <a:t> zpracované za tzv. </a:t>
            </a:r>
            <a:r>
              <a:rPr lang="cs-CZ" altLang="cs-CZ" sz="2400" b="1" dirty="0">
                <a:latin typeface="Verdana" panose="020B0604030504040204" pitchFamily="34" charset="0"/>
              </a:rPr>
              <a:t>přítomné obyvatelstvo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Nadlouho poslední sčítání, kdy se zjišťovala </a:t>
            </a:r>
            <a:r>
              <a:rPr lang="cs-CZ" altLang="cs-CZ" sz="2400" b="1" i="1" dirty="0">
                <a:latin typeface="Verdana" panose="020B0604030504040204" pitchFamily="34" charset="0"/>
              </a:rPr>
              <a:t>příslušnost k církvi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b="1" dirty="0">
                <a:latin typeface="Verdana" panose="020B0604030504040204" pitchFamily="34" charset="0"/>
              </a:rPr>
              <a:t>Nová definice </a:t>
            </a:r>
            <a:r>
              <a:rPr lang="cs-CZ" altLang="cs-CZ" sz="2400" b="1" i="1" dirty="0">
                <a:latin typeface="Verdana" panose="020B0604030504040204" pitchFamily="34" charset="0"/>
              </a:rPr>
              <a:t>národnosti</a:t>
            </a:r>
            <a:r>
              <a:rPr lang="cs-CZ" altLang="cs-CZ" sz="2400" dirty="0">
                <a:latin typeface="Verdana" panose="020B0604030504040204" pitchFamily="34" charset="0"/>
              </a:rPr>
              <a:t>: „příslušnost k národu s jehož kulturním a pracovním společenstvím je sčítaný vnitřně spjat a k němuž se hlásí“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První oficiální název:</a:t>
            </a:r>
            <a:r>
              <a:rPr lang="cs-CZ" altLang="cs-CZ" sz="2400" b="1" dirty="0">
                <a:latin typeface="Verdana" panose="020B0604030504040204" pitchFamily="34" charset="0"/>
              </a:rPr>
              <a:t> </a:t>
            </a:r>
            <a:r>
              <a:rPr lang="cs-CZ" altLang="cs-CZ" sz="2400" b="1" i="1" dirty="0">
                <a:latin typeface="Verdana" panose="020B0604030504040204" pitchFamily="34" charset="0"/>
              </a:rPr>
              <a:t>„sčítání lidu, domů a bytů“</a:t>
            </a:r>
            <a:r>
              <a:rPr lang="cs-CZ" altLang="cs-CZ" sz="2400" dirty="0">
                <a:latin typeface="Verdana" panose="020B0604030504040204" pitchFamily="34" charset="0"/>
              </a:rPr>
              <a:t>, data o obyvatelstvu a objektech bydlení se však ještě nepodařilo vzájemně propojit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E7CCFD7-2220-42D3-B2E4-F054EDC01C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788188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Obrázek 1">
            <a:extLst>
              <a:ext uri="{FF2B5EF4-FFF2-40B4-BE49-F238E27FC236}">
                <a16:creationId xmlns:a16="http://schemas.microsoft.com/office/drawing/2014/main" id="{423F85FC-F786-4953-A0CF-7E46E4D6B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5" t="33202" r="39763" b="26201"/>
          <a:stretch>
            <a:fillRect/>
          </a:stretch>
        </p:blipFill>
        <p:spPr bwMode="auto">
          <a:xfrm>
            <a:off x="2279650" y="765176"/>
            <a:ext cx="76327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5A4F140-8134-40FD-BC44-4A928AD36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Data o obyvatelstvu českých zemí_sčítání lidu_struktura obyvatelstva I.</a:t>
            </a:r>
          </a:p>
        </p:txBody>
      </p:sp>
    </p:spTree>
    <p:extLst>
      <p:ext uri="{BB962C8B-B14F-4D97-AF65-F5344CB8AC3E}">
        <p14:creationId xmlns:p14="http://schemas.microsoft.com/office/powerpoint/2010/main" val="1723858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070D94A-5E2F-4021-9054-2B2C06B6A7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1A1E2D56-A45E-45B8-AB03-3C1F8B0C8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78000"/>
            <a:ext cx="10753200" cy="451576"/>
          </a:xfrm>
        </p:spPr>
        <p:txBody>
          <a:bodyPr/>
          <a:lstStyle/>
          <a:p>
            <a:pPr algn="ctr"/>
            <a:r>
              <a:rPr lang="cs-CZ" altLang="cs-CZ" sz="3200" u="sng" dirty="0">
                <a:latin typeface="Verdana" panose="020B0604030504040204" pitchFamily="34" charset="0"/>
              </a:rPr>
              <a:t>STATISTICKÉ PRAMENY K VÝVOJI OBYVATELSTVA V ČESKÝCH ZEMÍCH</a:t>
            </a:r>
            <a:br>
              <a:rPr lang="cs-CZ" altLang="cs-CZ" u="sng" dirty="0">
                <a:latin typeface="Verdana" panose="020B0604030504040204" pitchFamily="34" charset="0"/>
              </a:rPr>
            </a:b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F100A9EB-AE66-4E3A-A8CA-71F8EF96D8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None/>
            </a:pPr>
            <a:r>
              <a:rPr lang="cs-CZ" altLang="cs-CZ" sz="2000" b="1" u="sng" dirty="0">
                <a:latin typeface="Verdana" panose="020B0604030504040204" pitchFamily="34" charset="0"/>
              </a:rPr>
              <a:t>1. </a:t>
            </a:r>
            <a:r>
              <a:rPr lang="cs-CZ" altLang="cs-CZ" sz="2000" b="1" u="sng" dirty="0" err="1">
                <a:latin typeface="Verdana" panose="020B0604030504040204" pitchFamily="34" charset="0"/>
              </a:rPr>
              <a:t>Předstatistické</a:t>
            </a:r>
            <a:r>
              <a:rPr lang="cs-CZ" altLang="cs-CZ" sz="2000" b="1" u="sng" dirty="0">
                <a:latin typeface="Verdana" panose="020B0604030504040204" pitchFamily="34" charset="0"/>
              </a:rPr>
              <a:t> období</a:t>
            </a:r>
          </a:p>
          <a:p>
            <a:pPr marL="609600" indent="-609600"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Verdana" panose="020B0604030504040204" pitchFamily="34" charset="0"/>
              </a:rPr>
              <a:t>Asi do poloviny 18.století</a:t>
            </a:r>
          </a:p>
          <a:p>
            <a:pPr marL="609600" indent="-609600"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Verdana" panose="020B0604030504040204" pitchFamily="34" charset="0"/>
              </a:rPr>
              <a:t>Nejstarší - </a:t>
            </a:r>
            <a:r>
              <a:rPr lang="cs-CZ" altLang="cs-CZ" sz="2000" dirty="0" err="1">
                <a:latin typeface="Verdana" panose="020B0604030504040204" pitchFamily="34" charset="0"/>
              </a:rPr>
              <a:t>mimodemografické</a:t>
            </a:r>
            <a:r>
              <a:rPr lang="cs-CZ" altLang="cs-CZ" sz="2000" dirty="0">
                <a:latin typeface="Verdana" panose="020B0604030504040204" pitchFamily="34" charset="0"/>
              </a:rPr>
              <a:t> zdroje (antropologické), nepsaná podoba</a:t>
            </a:r>
          </a:p>
          <a:p>
            <a:pPr marL="609600" indent="-609600"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Verdana" panose="020B0604030504040204" pitchFamily="34" charset="0"/>
              </a:rPr>
              <a:t>Později – soupisy a zápisy za účelem </a:t>
            </a:r>
            <a:r>
              <a:rPr lang="cs-CZ" altLang="cs-CZ" sz="2000" b="1" dirty="0">
                <a:latin typeface="Verdana" panose="020B0604030504040204" pitchFamily="34" charset="0"/>
              </a:rPr>
              <a:t>vybírání daní, odvodů k vojsku, zjištění majetku</a:t>
            </a:r>
          </a:p>
          <a:p>
            <a:pPr marL="609600" indent="-609600"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Verdana" panose="020B0604030504040204" pitchFamily="34" charset="0"/>
              </a:rPr>
              <a:t>16. stol. – v zemi České sečtena města, městečka, zámky, tvrze, vesnice, dvory, ale i hospodáři</a:t>
            </a:r>
          </a:p>
          <a:p>
            <a:pPr marL="609600" indent="-609600">
              <a:buFont typeface="Arial" panose="020B0604020202020204" pitchFamily="34" charset="0"/>
              <a:buChar char="•"/>
            </a:pPr>
            <a:r>
              <a:rPr lang="cs-CZ" altLang="cs-CZ" sz="2000" b="1" dirty="0">
                <a:latin typeface="Verdana" panose="020B0604030504040204" pitchFamily="34" charset="0"/>
              </a:rPr>
              <a:t>„Berní </a:t>
            </a:r>
            <a:r>
              <a:rPr lang="cs-CZ" altLang="cs-CZ" sz="2000" b="1" dirty="0" err="1">
                <a:latin typeface="Verdana" panose="020B0604030504040204" pitchFamily="34" charset="0"/>
              </a:rPr>
              <a:t>rolla</a:t>
            </a:r>
            <a:r>
              <a:rPr lang="cs-CZ" altLang="cs-CZ" sz="2000" b="1" dirty="0">
                <a:latin typeface="Verdana" panose="020B0604030504040204" pitchFamily="34" charset="0"/>
              </a:rPr>
              <a:t>“ (1654),</a:t>
            </a:r>
            <a:r>
              <a:rPr lang="cs-CZ" altLang="cs-CZ" sz="2000" dirty="0">
                <a:latin typeface="Verdana" panose="020B0604030504040204" pitchFamily="34" charset="0"/>
              </a:rPr>
              <a:t> nejdůležitější pramen pro </a:t>
            </a:r>
            <a:r>
              <a:rPr lang="cs-CZ" altLang="cs-CZ" sz="2000" b="1" dirty="0">
                <a:latin typeface="Verdana" panose="020B0604030504040204" pitchFamily="34" charset="0"/>
              </a:rPr>
              <a:t>odhad počtu obyvatelstva po třicetileté válce</a:t>
            </a:r>
            <a:r>
              <a:rPr lang="cs-CZ" altLang="cs-CZ" sz="2000" dirty="0">
                <a:latin typeface="Verdana" panose="020B0604030504040204" pitchFamily="34" charset="0"/>
              </a:rPr>
              <a:t>  - potřeba získání příjmu pro obnovu a chod země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31454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3">
            <a:extLst>
              <a:ext uri="{FF2B5EF4-FFF2-40B4-BE49-F238E27FC236}">
                <a16:creationId xmlns:a16="http://schemas.microsoft.com/office/drawing/2014/main" id="{F3B02B27-5F64-4995-9ADC-79AEDDDF97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20000" y="404813"/>
            <a:ext cx="10496081" cy="61198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b="1" u="sng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b="1" u="sng" dirty="0">
                <a:latin typeface="Verdana" panose="020B0604030504040204" pitchFamily="34" charset="0"/>
              </a:rPr>
              <a:t>1961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r>
              <a:rPr lang="cs-CZ" altLang="cs-CZ" sz="2400" dirty="0">
                <a:latin typeface="Verdana" panose="020B0604030504040204" pitchFamily="34" charset="0"/>
              </a:rPr>
              <a:t>Poprvé provedeno za </a:t>
            </a:r>
            <a:r>
              <a:rPr lang="cs-CZ" altLang="cs-CZ" sz="2400" b="1" i="1" dirty="0">
                <a:latin typeface="Verdana" panose="020B0604030504040204" pitchFamily="34" charset="0"/>
              </a:rPr>
              <a:t>bydlící obyvatelstvo</a:t>
            </a:r>
            <a:r>
              <a:rPr lang="cs-CZ" altLang="cs-CZ" sz="2400" dirty="0">
                <a:latin typeface="Verdana" panose="020B0604030504040204" pitchFamily="34" charset="0"/>
              </a:rPr>
              <a:t> a podle koncepce tzv. </a:t>
            </a:r>
            <a:r>
              <a:rPr lang="cs-CZ" altLang="cs-CZ" sz="2400" b="1" i="1" dirty="0">
                <a:latin typeface="Verdana" panose="020B0604030504040204" pitchFamily="34" charset="0"/>
              </a:rPr>
              <a:t>cenzových domácností</a:t>
            </a:r>
            <a:r>
              <a:rPr lang="cs-CZ" altLang="cs-CZ" sz="2400" dirty="0">
                <a:latin typeface="Verdana" panose="020B0604030504040204" pitchFamily="34" charset="0"/>
              </a:rPr>
              <a:t> (možnost zjištění </a:t>
            </a:r>
            <a:r>
              <a:rPr lang="cs-CZ" altLang="cs-CZ" sz="2400" b="1" dirty="0">
                <a:latin typeface="Verdana" panose="020B0604030504040204" pitchFamily="34" charset="0"/>
              </a:rPr>
              <a:t>struktury domácností a rodin</a:t>
            </a:r>
            <a:r>
              <a:rPr lang="cs-CZ" altLang="cs-CZ" sz="2400" dirty="0">
                <a:latin typeface="Verdana" panose="020B0604030504040204" pitchFamily="34" charset="0"/>
              </a:rPr>
              <a:t> – důležité!)</a:t>
            </a:r>
          </a:p>
          <a:p>
            <a:pPr>
              <a:lnSpc>
                <a:spcPct val="120000"/>
              </a:lnSpc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r>
              <a:rPr lang="cs-CZ" altLang="cs-CZ" sz="2400" dirty="0">
                <a:latin typeface="Verdana" panose="020B0604030504040204" pitchFamily="34" charset="0"/>
              </a:rPr>
              <a:t>Poprvé se zjišťovaly údaje o </a:t>
            </a:r>
            <a:r>
              <a:rPr lang="cs-CZ" altLang="cs-CZ" sz="2400" b="1" i="1" dirty="0">
                <a:latin typeface="Verdana" panose="020B0604030504040204" pitchFamily="34" charset="0"/>
              </a:rPr>
              <a:t>dojížďce do zaměstnání</a:t>
            </a:r>
            <a:r>
              <a:rPr lang="cs-CZ" altLang="cs-CZ" sz="2400" dirty="0">
                <a:latin typeface="Verdana" panose="020B0604030504040204" pitchFamily="34" charset="0"/>
              </a:rPr>
              <a:t> </a:t>
            </a:r>
            <a:r>
              <a:rPr lang="cs-CZ" altLang="cs-CZ" sz="2400" b="1" dirty="0">
                <a:latin typeface="Verdana" panose="020B0604030504040204" pitchFamily="34" charset="0"/>
              </a:rPr>
              <a:t>(velmi důležitý krok nejen pro dopravní obslužnost!!)</a:t>
            </a:r>
            <a:r>
              <a:rPr lang="cs-CZ" altLang="cs-CZ" sz="2400" dirty="0">
                <a:latin typeface="Verdana" panose="020B0604030504040204" pitchFamily="34" charset="0"/>
              </a:rPr>
              <a:t> mezi okresy i do větších měst</a:t>
            </a:r>
          </a:p>
          <a:p>
            <a:pPr>
              <a:lnSpc>
                <a:spcPct val="120000"/>
              </a:lnSpc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r>
              <a:rPr lang="cs-CZ" altLang="cs-CZ" sz="2400" dirty="0">
                <a:latin typeface="Verdana" panose="020B0604030504040204" pitchFamily="34" charset="0"/>
              </a:rPr>
              <a:t>Získaná data za bydlící obyvatelstvo umožnila následně založit a vést </a:t>
            </a:r>
            <a:r>
              <a:rPr lang="cs-CZ" altLang="cs-CZ" sz="2400" b="1" i="1" dirty="0">
                <a:latin typeface="Verdana" panose="020B0604030504040204" pitchFamily="34" charset="0"/>
              </a:rPr>
              <a:t>roční bilance obyvatelstva</a:t>
            </a:r>
            <a:r>
              <a:rPr lang="cs-CZ" altLang="cs-CZ" sz="2400" dirty="0">
                <a:latin typeface="Verdana" panose="020B0604030504040204" pitchFamily="34" charset="0"/>
              </a:rPr>
              <a:t> podle řady kritérií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dirty="0">
              <a:latin typeface="Verdana" panose="020B0604030504040204" pitchFamily="34" charset="0"/>
            </a:endParaRP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454F5B1-9560-4DB4-8D57-21275F5748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19038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3">
            <a:extLst>
              <a:ext uri="{FF2B5EF4-FFF2-40B4-BE49-F238E27FC236}">
                <a16:creationId xmlns:a16="http://schemas.microsoft.com/office/drawing/2014/main" id="{A58C563C-E96F-4748-908A-E9CF956B36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20000" y="251062"/>
            <a:ext cx="10511406" cy="597693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b="1" u="sng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b="1" u="sng" dirty="0">
                <a:latin typeface="Verdana" panose="020B0604030504040204" pitchFamily="34" charset="0"/>
              </a:rPr>
              <a:t>1970</a:t>
            </a:r>
          </a:p>
          <a:p>
            <a:pPr>
              <a:lnSpc>
                <a:spcPct val="120000"/>
              </a:lnSpc>
            </a:pPr>
            <a:r>
              <a:rPr lang="cs-CZ" altLang="cs-CZ" sz="2400" dirty="0">
                <a:latin typeface="Verdana" panose="020B0604030504040204" pitchFamily="34" charset="0"/>
              </a:rPr>
              <a:t>Poprvé bylo ke zpracování výsledků využito </a:t>
            </a:r>
            <a:r>
              <a:rPr lang="cs-CZ" altLang="cs-CZ" sz="2400" b="1" dirty="0">
                <a:latin typeface="Verdana" panose="020B0604030504040204" pitchFamily="34" charset="0"/>
              </a:rPr>
              <a:t>velkokapacitního sálového počítače</a:t>
            </a:r>
            <a:r>
              <a:rPr lang="cs-CZ" altLang="cs-CZ" sz="2400" dirty="0">
                <a:latin typeface="Verdana" panose="020B0604030504040204" pitchFamily="34" charset="0"/>
              </a:rPr>
              <a:t> CDC 3300 (tzv. děrné štítky)</a:t>
            </a:r>
          </a:p>
          <a:p>
            <a:pPr>
              <a:lnSpc>
                <a:spcPct val="120000"/>
              </a:lnSpc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r>
              <a:rPr lang="cs-CZ" altLang="cs-CZ" sz="2400" dirty="0">
                <a:latin typeface="Verdana" panose="020B0604030504040204" pitchFamily="34" charset="0"/>
              </a:rPr>
              <a:t>Poprvé byly výsledky zpracovány za tzv. </a:t>
            </a:r>
            <a:r>
              <a:rPr lang="cs-CZ" altLang="cs-CZ" sz="2400" b="1" i="1" dirty="0">
                <a:latin typeface="Verdana" panose="020B0604030504040204" pitchFamily="34" charset="0"/>
              </a:rPr>
              <a:t>základní sídelní jednotky - </a:t>
            </a:r>
            <a:r>
              <a:rPr lang="cs-CZ" altLang="cs-CZ" sz="2400" b="1" i="1" dirty="0" err="1">
                <a:latin typeface="Verdana" panose="020B0604030504040204" pitchFamily="34" charset="0"/>
              </a:rPr>
              <a:t>zsj</a:t>
            </a:r>
            <a:r>
              <a:rPr lang="cs-CZ" altLang="cs-CZ" sz="2400" dirty="0">
                <a:latin typeface="Verdana" panose="020B0604030504040204" pitchFamily="34" charset="0"/>
              </a:rPr>
              <a:t> („lokality“ na venkově a „urbanistické obvody“ ve vybraných městech)</a:t>
            </a:r>
          </a:p>
          <a:p>
            <a:pPr>
              <a:lnSpc>
                <a:spcPct val="120000"/>
              </a:lnSpc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r>
              <a:rPr lang="cs-CZ" altLang="cs-CZ" sz="2400" dirty="0">
                <a:latin typeface="Verdana" panose="020B0604030504040204" pitchFamily="34" charset="0"/>
              </a:rPr>
              <a:t>Nové zjišťovací znaky: </a:t>
            </a:r>
            <a:r>
              <a:rPr lang="cs-CZ" altLang="cs-CZ" sz="2400" b="1" dirty="0" err="1">
                <a:latin typeface="Verdana" panose="020B0604030504040204" pitchFamily="34" charset="0"/>
              </a:rPr>
              <a:t>rómské</a:t>
            </a:r>
            <a:r>
              <a:rPr lang="cs-CZ" altLang="cs-CZ" sz="2400" b="1" dirty="0">
                <a:latin typeface="Verdana" panose="020B0604030504040204" pitchFamily="34" charset="0"/>
              </a:rPr>
              <a:t> obyvatelstvo</a:t>
            </a:r>
            <a:r>
              <a:rPr lang="cs-CZ" altLang="cs-CZ" sz="2400" dirty="0">
                <a:latin typeface="Verdana" panose="020B0604030504040204" pitchFamily="34" charset="0"/>
              </a:rPr>
              <a:t>, </a:t>
            </a:r>
            <a:r>
              <a:rPr lang="cs-CZ" altLang="cs-CZ" sz="2400" b="1" dirty="0">
                <a:latin typeface="Verdana" panose="020B0604030504040204" pitchFamily="34" charset="0"/>
              </a:rPr>
              <a:t>rodné číslo</a:t>
            </a:r>
            <a:r>
              <a:rPr lang="cs-CZ" altLang="cs-CZ" sz="2400" dirty="0">
                <a:latin typeface="Verdana" panose="020B0604030504040204" pitchFamily="34" charset="0"/>
              </a:rPr>
              <a:t>, </a:t>
            </a:r>
            <a:r>
              <a:rPr lang="cs-CZ" altLang="cs-CZ" sz="2400" b="1" dirty="0">
                <a:latin typeface="Verdana" panose="020B0604030504040204" pitchFamily="34" charset="0"/>
              </a:rPr>
              <a:t>státní příslušnost</a:t>
            </a:r>
            <a:r>
              <a:rPr lang="cs-CZ" altLang="cs-CZ" sz="2400" dirty="0">
                <a:latin typeface="Verdana" panose="020B0604030504040204" pitchFamily="34" charset="0"/>
              </a:rPr>
              <a:t>, v rámci dojížďky do zaměstnání a škol její </a:t>
            </a:r>
            <a:r>
              <a:rPr lang="cs-CZ" altLang="cs-CZ" sz="2400" b="1" dirty="0">
                <a:latin typeface="Verdana" panose="020B0604030504040204" pitchFamily="34" charset="0"/>
              </a:rPr>
              <a:t>doba, vzdálenost, frekvence a použitý dopravní prostředek</a:t>
            </a:r>
            <a:r>
              <a:rPr lang="cs-CZ" altLang="cs-CZ" sz="2400" dirty="0">
                <a:latin typeface="Verdana" panose="020B0604030504040204" pitchFamily="34" charset="0"/>
              </a:rPr>
              <a:t>; </a:t>
            </a:r>
            <a:r>
              <a:rPr lang="cs-CZ" altLang="cs-CZ" sz="2400" b="1" dirty="0">
                <a:latin typeface="Verdana" panose="020B0604030504040204" pitchFamily="34" charset="0"/>
              </a:rPr>
              <a:t>vybavení domácností</a:t>
            </a:r>
            <a:r>
              <a:rPr lang="cs-CZ" altLang="cs-CZ" sz="2400" dirty="0">
                <a:latin typeface="Verdana" panose="020B0604030504040204" pitchFamily="34" charset="0"/>
              </a:rPr>
              <a:t> některými předměty dlouhodobého užívání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dirty="0">
              <a:latin typeface="Verdana" panose="020B0604030504040204" pitchFamily="34" charset="0"/>
            </a:endParaRP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A5ACA96-FD38-4421-AC80-A63C2A6FAA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03622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5" descr="247i2">
            <a:extLst>
              <a:ext uri="{FF2B5EF4-FFF2-40B4-BE49-F238E27FC236}">
                <a16:creationId xmlns:a16="http://schemas.microsoft.com/office/drawing/2014/main" id="{446926AD-0BAE-4BB5-BF8B-996A333BB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4824413" cy="390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Picture 9" descr="eniac">
            <a:extLst>
              <a:ext uri="{FF2B5EF4-FFF2-40B4-BE49-F238E27FC236}">
                <a16:creationId xmlns:a16="http://schemas.microsoft.com/office/drawing/2014/main" id="{8379BAEC-8EB0-4B99-9B26-E7A7B6B6B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6" y="3114676"/>
            <a:ext cx="490537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EB8359B-B2F5-40DA-9AC2-4095AC879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Data o obyvatelstvu českých zemí_sčítání lidu_struktura obyvatelstva I.</a:t>
            </a:r>
          </a:p>
        </p:txBody>
      </p:sp>
    </p:spTree>
    <p:extLst>
      <p:ext uri="{BB962C8B-B14F-4D97-AF65-F5344CB8AC3E}">
        <p14:creationId xmlns:p14="http://schemas.microsoft.com/office/powerpoint/2010/main" val="34593833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4" descr="xsedivy_historie-26">
            <a:extLst>
              <a:ext uri="{FF2B5EF4-FFF2-40B4-BE49-F238E27FC236}">
                <a16:creationId xmlns:a16="http://schemas.microsoft.com/office/drawing/2014/main" id="{E8521AAA-87E4-49D2-9DCE-CCE4ABA4B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33375"/>
            <a:ext cx="48958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AutoShape 6" descr="2Q==">
            <a:extLst>
              <a:ext uri="{FF2B5EF4-FFF2-40B4-BE49-F238E27FC236}">
                <a16:creationId xmlns:a16="http://schemas.microsoft.com/office/drawing/2014/main" id="{8F5C7FDF-4622-44EC-909B-FB20FF0238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98308" name="Picture 8" descr="derne-stitky">
            <a:extLst>
              <a:ext uri="{FF2B5EF4-FFF2-40B4-BE49-F238E27FC236}">
                <a16:creationId xmlns:a16="http://schemas.microsoft.com/office/drawing/2014/main" id="{2D2C01B0-4175-449D-9AC5-EC3860E21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1" y="1773238"/>
            <a:ext cx="4716463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0DB82C8-D109-45DE-BF73-D5B6F4C23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Data o obyvatelstvu českých zemí_sčítání lidu_struktura obyvatelstva I.</a:t>
            </a:r>
          </a:p>
        </p:txBody>
      </p:sp>
    </p:spTree>
    <p:extLst>
      <p:ext uri="{BB962C8B-B14F-4D97-AF65-F5344CB8AC3E}">
        <p14:creationId xmlns:p14="http://schemas.microsoft.com/office/powerpoint/2010/main" val="40335463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Zástupný symbol pro obsah 2">
            <a:extLst>
              <a:ext uri="{FF2B5EF4-FFF2-40B4-BE49-F238E27FC236}">
                <a16:creationId xmlns:a16="http://schemas.microsoft.com/office/drawing/2014/main" id="{3E309DBC-9B5A-4CF2-ABDB-26A1BCA90D7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90818" y="96270"/>
            <a:ext cx="11610363" cy="5759450"/>
          </a:xfrm>
        </p:spPr>
        <p:txBody>
          <a:bodyPr/>
          <a:lstStyle/>
          <a:p>
            <a:r>
              <a:rPr lang="cs-CZ" alt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Jen pro zajímavost – </a:t>
            </a:r>
            <a:r>
              <a:rPr lang="cs-CZ" altLang="cs-CZ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děrných štítků bylo použito ke sčítání lidu v USA již v roce 1890! </a:t>
            </a:r>
            <a:r>
              <a:rPr lang="cs-CZ" altLang="cs-CZ" sz="2400" b="1" i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(ale jakým způsobem?)</a:t>
            </a:r>
          </a:p>
          <a:p>
            <a:endParaRPr lang="cs-CZ" altLang="cs-CZ" sz="2400" i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alt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Zajišťovala ho dnešní firma IBM, která se tehdy jmenovala </a:t>
            </a:r>
            <a:r>
              <a:rPr lang="cs-CZ" altLang="cs-CZ" sz="24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Computing</a:t>
            </a:r>
            <a:r>
              <a:rPr lang="cs-CZ" altLang="cs-CZ" sz="2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altLang="cs-CZ" sz="24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Tabulating</a:t>
            </a:r>
            <a:r>
              <a:rPr lang="cs-CZ" altLang="cs-CZ" sz="2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altLang="cs-CZ" sz="24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Recording</a:t>
            </a:r>
            <a:r>
              <a:rPr lang="cs-CZ" alt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zabývala se výrobou předmětů denní potřeby jako vah, automatických kráječů masa, hodin pro kontrolu pracovní doby a dalšího vybavení</a:t>
            </a:r>
          </a:p>
          <a:p>
            <a:endParaRPr lang="cs-CZ" alt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alt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Poněkud nešťastně se firma IBM „proslavila“ za 2. světové války, kdy se její registrační automaty IBM (modely </a:t>
            </a:r>
            <a:r>
              <a:rPr lang="cs-CZ" altLang="cs-CZ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Hollerith</a:t>
            </a:r>
            <a:r>
              <a:rPr lang="cs-CZ" alt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ze závodu </a:t>
            </a:r>
            <a:r>
              <a:rPr lang="cs-CZ" altLang="cs-CZ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Dehomag</a:t>
            </a:r>
            <a:r>
              <a:rPr lang="cs-CZ" alt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postupně začaly používat v 78 koncentračních a vyhlazovacích táborech nacistického Německa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7974034-9B50-4F32-B489-9B7A4A6A3F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19706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3">
            <a:extLst>
              <a:ext uri="{FF2B5EF4-FFF2-40B4-BE49-F238E27FC236}">
                <a16:creationId xmlns:a16="http://schemas.microsoft.com/office/drawing/2014/main" id="{1A93B44E-7C4D-4AAE-AA89-CD6F76217D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81512" y="333376"/>
            <a:ext cx="10133901" cy="63357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altLang="cs-CZ" sz="2400" b="1" u="sng" dirty="0">
              <a:latin typeface="Verdana" panose="020B0604030504040204" pitchFamily="34" charset="0"/>
            </a:endParaRPr>
          </a:p>
          <a:p>
            <a:pPr marL="72000" indent="0" eaLnBrk="1" hangingPunct="1">
              <a:lnSpc>
                <a:spcPct val="80000"/>
              </a:lnSpc>
              <a:buNone/>
            </a:pPr>
            <a:r>
              <a:rPr lang="cs-CZ" altLang="cs-CZ" sz="2400" b="1" u="sng" dirty="0">
                <a:latin typeface="Verdana" panose="020B0604030504040204" pitchFamily="34" charset="0"/>
              </a:rPr>
              <a:t>1980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Za základě výsledků byl založen </a:t>
            </a:r>
            <a:r>
              <a:rPr lang="cs-CZ" altLang="cs-CZ" sz="2400" b="1" i="1" dirty="0">
                <a:latin typeface="Verdana" panose="020B0604030504040204" pitchFamily="34" charset="0"/>
              </a:rPr>
              <a:t>„centrální registr obyvatelstva“</a:t>
            </a:r>
            <a:r>
              <a:rPr lang="cs-CZ" altLang="cs-CZ" sz="2400" b="1" dirty="0">
                <a:latin typeface="Verdana" panose="020B0604030504040204" pitchFamily="34" charset="0"/>
              </a:rPr>
              <a:t> </a:t>
            </a:r>
            <a:r>
              <a:rPr lang="cs-CZ" altLang="cs-CZ" sz="2400" dirty="0">
                <a:latin typeface="Verdana" panose="020B0604030504040204" pitchFamily="34" charset="0"/>
              </a:rPr>
              <a:t>(samostatný registrační lístek, předáno správám SNB, dnes již prakticky nefunkční)</a:t>
            </a:r>
          </a:p>
          <a:p>
            <a:pPr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Prohloubení dat o plodnosti žen, třídění </a:t>
            </a:r>
            <a:r>
              <a:rPr lang="cs-CZ" altLang="cs-CZ" sz="2400" dirty="0" err="1">
                <a:latin typeface="Verdana" panose="020B0604030504040204" pitchFamily="34" charset="0"/>
              </a:rPr>
              <a:t>zsj</a:t>
            </a:r>
            <a:r>
              <a:rPr lang="cs-CZ" altLang="cs-CZ" sz="2400" dirty="0">
                <a:latin typeface="Verdana" panose="020B0604030504040204" pitchFamily="34" charset="0"/>
              </a:rPr>
              <a:t> podle typů a velikostí – jinak </a:t>
            </a:r>
            <a:r>
              <a:rPr lang="cs-CZ" altLang="cs-CZ" sz="2400" b="1" dirty="0">
                <a:latin typeface="Verdana" panose="020B0604030504040204" pitchFamily="34" charset="0"/>
              </a:rPr>
              <a:t>žádné významnější změny</a:t>
            </a:r>
          </a:p>
          <a:p>
            <a:pPr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Zpracování výsledků proběhlo na sálovém počítači </a:t>
            </a:r>
            <a:r>
              <a:rPr lang="cs-CZ" altLang="cs-CZ" sz="2400" dirty="0" err="1">
                <a:latin typeface="Verdana" panose="020B0604030504040204" pitchFamily="34" charset="0"/>
              </a:rPr>
              <a:t>Cyber</a:t>
            </a:r>
            <a:r>
              <a:rPr lang="cs-CZ" altLang="cs-CZ" sz="2400" dirty="0">
                <a:latin typeface="Verdana" panose="020B0604030504040204" pitchFamily="34" charset="0"/>
              </a:rPr>
              <a:t> 180</a:t>
            </a:r>
          </a:p>
          <a:p>
            <a:pPr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Údaje ve formě číselných kódů byly převedeny na </a:t>
            </a:r>
            <a:r>
              <a:rPr lang="cs-CZ" altLang="cs-CZ" sz="2400" b="1" dirty="0">
                <a:latin typeface="Verdana" panose="020B0604030504040204" pitchFamily="34" charset="0"/>
              </a:rPr>
              <a:t>magnetické pásky</a:t>
            </a:r>
            <a:r>
              <a:rPr lang="cs-CZ" altLang="cs-CZ" sz="2400" dirty="0">
                <a:latin typeface="Verdana" panose="020B0604030504040204" pitchFamily="34" charset="0"/>
              </a:rPr>
              <a:t> (výsledky tištěné i na „mikrofiších“) 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altLang="cs-CZ" i="1" dirty="0">
              <a:solidFill>
                <a:srgbClr val="333300"/>
              </a:solidFill>
              <a:latin typeface="Verdana" panose="020B0604030504040204" pitchFamily="34" charset="0"/>
            </a:endParaRP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44994F2-9B07-492A-B518-DD36C7B722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22011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3">
            <a:extLst>
              <a:ext uri="{FF2B5EF4-FFF2-40B4-BE49-F238E27FC236}">
                <a16:creationId xmlns:a16="http://schemas.microsoft.com/office/drawing/2014/main" id="{A411FAB5-3F4E-478C-A120-EF822CCD17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9174" y="188914"/>
            <a:ext cx="10842826" cy="64087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b="1" u="sng" dirty="0">
                <a:latin typeface="Verdana" panose="020B0604030504040204" pitchFamily="34" charset="0"/>
              </a:rPr>
              <a:t>1991</a:t>
            </a: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Poslední československé sčítání lidu</a:t>
            </a: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Znovu zařazena otázka na </a:t>
            </a:r>
            <a:r>
              <a:rPr lang="cs-CZ" altLang="cs-CZ" sz="2400" b="1" dirty="0">
                <a:latin typeface="Verdana" panose="020B0604030504040204" pitchFamily="34" charset="0"/>
              </a:rPr>
              <a:t>mateřský jazyk a trvalé bydliště</a:t>
            </a:r>
            <a:r>
              <a:rPr lang="cs-CZ" altLang="cs-CZ" sz="2400" dirty="0">
                <a:latin typeface="Verdana" panose="020B0604030504040204" pitchFamily="34" charset="0"/>
              </a:rPr>
              <a:t> v době narození sčítané osoby</a:t>
            </a: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Znovu zařazena otázka na </a:t>
            </a:r>
            <a:r>
              <a:rPr lang="cs-CZ" altLang="cs-CZ" sz="2400" b="1" dirty="0">
                <a:latin typeface="Verdana" panose="020B0604030504040204" pitchFamily="34" charset="0"/>
              </a:rPr>
              <a:t>náboženské vyznání</a:t>
            </a: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Zjišťovaly se</a:t>
            </a:r>
            <a:r>
              <a:rPr lang="cs-CZ" altLang="cs-CZ" sz="2400" b="1" dirty="0">
                <a:latin typeface="Verdana" panose="020B0604030504040204" pitchFamily="34" charset="0"/>
              </a:rPr>
              <a:t> navíc </a:t>
            </a:r>
            <a:r>
              <a:rPr lang="cs-CZ" altLang="cs-CZ" sz="2400" dirty="0">
                <a:latin typeface="Verdana" panose="020B0604030504040204" pitchFamily="34" charset="0"/>
              </a:rPr>
              <a:t>tzv. </a:t>
            </a:r>
            <a:r>
              <a:rPr lang="cs-CZ" altLang="cs-CZ" sz="2400" b="1" i="1" dirty="0">
                <a:latin typeface="Verdana" panose="020B0604030504040204" pitchFamily="34" charset="0"/>
              </a:rPr>
              <a:t>objekty individuální rekreace</a:t>
            </a:r>
            <a:r>
              <a:rPr lang="cs-CZ" altLang="cs-CZ" sz="2400" dirty="0">
                <a:latin typeface="Verdana" panose="020B0604030504040204" pitchFamily="34" charset="0"/>
              </a:rPr>
              <a:t> (chaty a chalupy a tzv. „vyčleněné“ chalupy z domovního fondu) – velmi </a:t>
            </a:r>
            <a:r>
              <a:rPr lang="cs-CZ" altLang="cs-CZ" sz="2400" b="1" dirty="0">
                <a:latin typeface="Verdana" panose="020B0604030504040204" pitchFamily="34" charset="0"/>
              </a:rPr>
              <a:t>významné pro cestovní ruch!! </a:t>
            </a:r>
            <a:r>
              <a:rPr lang="cs-CZ" altLang="cs-CZ" sz="2400" dirty="0">
                <a:latin typeface="Verdana" panose="020B0604030504040204" pitchFamily="34" charset="0"/>
              </a:rPr>
              <a:t>(bohužel naposledy…)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cs-CZ" altLang="cs-CZ" sz="2400" dirty="0">
              <a:latin typeface="Verdana" panose="020B0604030504040204" pitchFamily="34" charset="0"/>
            </a:endParaRPr>
          </a:p>
        </p:txBody>
      </p:sp>
      <p:pic>
        <p:nvPicPr>
          <p:cNvPr id="103427" name="Obrázek 2">
            <a:extLst>
              <a:ext uri="{FF2B5EF4-FFF2-40B4-BE49-F238E27FC236}">
                <a16:creationId xmlns:a16="http://schemas.microsoft.com/office/drawing/2014/main" id="{38BEFD26-5943-459E-A218-6CE3F756A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9" t="40199" r="54726" b="28999"/>
          <a:stretch>
            <a:fillRect/>
          </a:stretch>
        </p:blipFill>
        <p:spPr bwMode="auto">
          <a:xfrm>
            <a:off x="3190622" y="5007675"/>
            <a:ext cx="2376488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8" name="Obrázek 4">
            <a:extLst>
              <a:ext uri="{FF2B5EF4-FFF2-40B4-BE49-F238E27FC236}">
                <a16:creationId xmlns:a16="http://schemas.microsoft.com/office/drawing/2014/main" id="{7E3FF7CE-819B-4169-A11F-1773FD63E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29001" r="47638" b="17799"/>
          <a:stretch>
            <a:fillRect/>
          </a:stretch>
        </p:blipFill>
        <p:spPr bwMode="auto">
          <a:xfrm>
            <a:off x="6261670" y="4912714"/>
            <a:ext cx="2609850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F8125C4-AF89-4FE1-9E4D-0557695E39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864208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3">
            <a:extLst>
              <a:ext uri="{FF2B5EF4-FFF2-40B4-BE49-F238E27FC236}">
                <a16:creationId xmlns:a16="http://schemas.microsoft.com/office/drawing/2014/main" id="{C2621A1B-A6A6-4ECE-923B-1032CEFFD9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899" y="836613"/>
            <a:ext cx="10192624" cy="528955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Změnil se způsob zjišťování </a:t>
            </a:r>
            <a:r>
              <a:rPr lang="cs-CZ" altLang="cs-CZ" sz="2400" b="1" dirty="0">
                <a:latin typeface="Verdana" panose="020B0604030504040204" pitchFamily="34" charset="0"/>
              </a:rPr>
              <a:t>ekonomické aktivity a společenských skupin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400" b="1" dirty="0">
              <a:latin typeface="Verdan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Velmi výrazná změna se týkala </a:t>
            </a:r>
            <a:r>
              <a:rPr lang="cs-CZ" altLang="cs-CZ" sz="2400" b="1" dirty="0">
                <a:latin typeface="Verdana" panose="020B0604030504040204" pitchFamily="34" charset="0"/>
              </a:rPr>
              <a:t>klasifikace národností </a:t>
            </a:r>
          </a:p>
          <a:p>
            <a:pPr marL="72000" indent="0" eaLnBrk="1" hangingPunct="1"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Verdana" panose="020B0604030504040204" pitchFamily="34" charset="0"/>
              </a:rPr>
              <a:t>Co to tehdy v reálu znamenalo?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400" b="1" i="1" dirty="0">
              <a:solidFill>
                <a:srgbClr val="FF0000"/>
              </a:solidFill>
              <a:latin typeface="Verdan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Výsledky zpracovány ve výpočetním středisku FSÚ opět na počítači </a:t>
            </a:r>
            <a:r>
              <a:rPr lang="cs-CZ" altLang="cs-CZ" sz="2400" dirty="0" err="1">
                <a:latin typeface="Verdana" panose="020B0604030504040204" pitchFamily="34" charset="0"/>
              </a:rPr>
              <a:t>Cyber</a:t>
            </a:r>
            <a:r>
              <a:rPr lang="cs-CZ" altLang="cs-CZ" sz="2400" dirty="0">
                <a:latin typeface="Verdana" panose="020B0604030504040204" pitchFamily="34" charset="0"/>
              </a:rPr>
              <a:t> 180; poprvé </a:t>
            </a:r>
            <a:r>
              <a:rPr lang="cs-CZ" altLang="cs-CZ" sz="2400" b="1" dirty="0">
                <a:latin typeface="Verdana" panose="020B0604030504040204" pitchFamily="34" charset="0"/>
              </a:rPr>
              <a:t>plně </a:t>
            </a:r>
            <a:r>
              <a:rPr lang="cs-CZ" altLang="cs-CZ" sz="2400" b="1" dirty="0" err="1">
                <a:latin typeface="Verdana" panose="020B0604030504040204" pitchFamily="34" charset="0"/>
              </a:rPr>
              <a:t>databázovány</a:t>
            </a:r>
            <a:r>
              <a:rPr lang="cs-CZ" altLang="cs-CZ" sz="2400" b="1" dirty="0">
                <a:latin typeface="Verdana" panose="020B0604030504040204" pitchFamily="34" charset="0"/>
              </a:rPr>
              <a:t> v elektronické podobě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0AE007E-854E-4AD7-83C5-1606476374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5381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54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54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54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54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5" descr="800x800_uderne_stredisko">
            <a:extLst>
              <a:ext uri="{FF2B5EF4-FFF2-40B4-BE49-F238E27FC236}">
                <a16:creationId xmlns:a16="http://schemas.microsoft.com/office/drawing/2014/main" id="{167A7C1C-7D6F-4478-9966-86543993C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319588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3" name="Picture 7" descr="ksc_01">
            <a:extLst>
              <a:ext uri="{FF2B5EF4-FFF2-40B4-BE49-F238E27FC236}">
                <a16:creationId xmlns:a16="http://schemas.microsoft.com/office/drawing/2014/main" id="{FA35B35F-1705-402C-894F-C3B2FB9FB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3048000"/>
            <a:ext cx="26289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4" name="Picture 9" descr="MEV407985_vietnam_factory">
            <a:extLst>
              <a:ext uri="{FF2B5EF4-FFF2-40B4-BE49-F238E27FC236}">
                <a16:creationId xmlns:a16="http://schemas.microsoft.com/office/drawing/2014/main" id="{C3DAA3BF-8C17-45BA-98AB-5EDB068B0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3716339"/>
            <a:ext cx="5219700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5" name="Picture 11" descr="P2P512ed8__MG_8737">
            <a:extLst>
              <a:ext uri="{FF2B5EF4-FFF2-40B4-BE49-F238E27FC236}">
                <a16:creationId xmlns:a16="http://schemas.microsoft.com/office/drawing/2014/main" id="{C03E93D8-F9CF-49BD-BD52-47B7CBAE0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676" y="765176"/>
            <a:ext cx="4632325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2EFC480-69F3-497A-A039-C7A5630B0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Data o obyvatelstvu českých zemí_sčítání lidu_struktura obyvatelstva I.</a:t>
            </a:r>
          </a:p>
        </p:txBody>
      </p:sp>
    </p:spTree>
    <p:extLst>
      <p:ext uri="{BB962C8B-B14F-4D97-AF65-F5344CB8AC3E}">
        <p14:creationId xmlns:p14="http://schemas.microsoft.com/office/powerpoint/2010/main" val="2003044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3">
            <a:extLst>
              <a:ext uri="{FF2B5EF4-FFF2-40B4-BE49-F238E27FC236}">
                <a16:creationId xmlns:a16="http://schemas.microsoft.com/office/drawing/2014/main" id="{4ACE1ACA-5026-4536-894B-1607F711FC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88565" y="260351"/>
            <a:ext cx="10184235" cy="62642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b="1" u="sng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b="1" u="sng" dirty="0">
                <a:latin typeface="Verdana" panose="020B0604030504040204" pitchFamily="34" charset="0"/>
              </a:rPr>
              <a:t>2001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b="1" u="sng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Sčítání proběhlo v souladu s </a:t>
            </a:r>
            <a:r>
              <a:rPr lang="cs-CZ" altLang="cs-CZ" sz="2400" b="1" dirty="0">
                <a:latin typeface="Verdana" panose="020B0604030504040204" pitchFamily="34" charset="0"/>
              </a:rPr>
              <a:t>metodickými doporučeními OSN a </a:t>
            </a:r>
            <a:r>
              <a:rPr lang="cs-CZ" altLang="cs-CZ" sz="2400" b="1" dirty="0" err="1">
                <a:latin typeface="Verdana" panose="020B0604030504040204" pitchFamily="34" charset="0"/>
              </a:rPr>
              <a:t>Eurostatu</a:t>
            </a:r>
            <a:endParaRPr lang="cs-CZ" altLang="cs-CZ" sz="2400" b="1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Tři formuláře: </a:t>
            </a:r>
            <a:r>
              <a:rPr lang="cs-CZ" altLang="cs-CZ" sz="2400" b="1" i="1" dirty="0">
                <a:latin typeface="Verdana" panose="020B0604030504040204" pitchFamily="34" charset="0"/>
              </a:rPr>
              <a:t>sčítací list osob, bytový list a domovní list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Nové otázky: </a:t>
            </a:r>
            <a:r>
              <a:rPr lang="cs-CZ" altLang="cs-CZ" sz="2400" b="1" dirty="0">
                <a:latin typeface="Verdana" panose="020B0604030504040204" pitchFamily="34" charset="0"/>
              </a:rPr>
              <a:t>druhé nebo další zaměstnání, vybavení domácností počítačem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Vypuštěné otázky: vybavenost domácností mrazničkou, automatickou pračkou a televizorem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D236306-BCF4-43E7-9169-523F55C7A3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20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5" descr="110708155000">
            <a:extLst>
              <a:ext uri="{FF2B5EF4-FFF2-40B4-BE49-F238E27FC236}">
                <a16:creationId xmlns:a16="http://schemas.microsoft.com/office/drawing/2014/main" id="{DA37A386-F08B-4D2F-A9DF-87CFD7B7B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88" y="2624138"/>
            <a:ext cx="5903912" cy="423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7" descr="110708154919">
            <a:extLst>
              <a:ext uri="{FF2B5EF4-FFF2-40B4-BE49-F238E27FC236}">
                <a16:creationId xmlns:a16="http://schemas.microsoft.com/office/drawing/2014/main" id="{20392AF3-597F-4D72-AA14-AED074A9B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5245100" cy="381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20DB341-B691-464E-81A2-CA667FFF9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Data o obyvatelstvu českých zemí_sčítání lidu_struktura obyvatelstva I.</a:t>
            </a:r>
          </a:p>
        </p:txBody>
      </p:sp>
    </p:spTree>
    <p:extLst>
      <p:ext uri="{BB962C8B-B14F-4D97-AF65-F5344CB8AC3E}">
        <p14:creationId xmlns:p14="http://schemas.microsoft.com/office/powerpoint/2010/main" val="218757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3">
            <a:extLst>
              <a:ext uri="{FF2B5EF4-FFF2-40B4-BE49-F238E27FC236}">
                <a16:creationId xmlns:a16="http://schemas.microsoft.com/office/drawing/2014/main" id="{B3690E8F-3B72-4539-A0E5-65410B19A2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94950" y="378000"/>
            <a:ext cx="10746298" cy="543401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v rámci cestovního ruchu se sledovaly </a:t>
            </a:r>
            <a:r>
              <a:rPr lang="cs-CZ" altLang="cs-CZ" sz="2400" b="1" dirty="0">
                <a:latin typeface="Verdana" panose="020B0604030504040204" pitchFamily="34" charset="0"/>
              </a:rPr>
              <a:t>pouze </a:t>
            </a:r>
            <a:r>
              <a:rPr lang="cs-CZ" altLang="cs-CZ" sz="2400" b="1" i="1" dirty="0">
                <a:latin typeface="Verdana" panose="020B0604030504040204" pitchFamily="34" charset="0"/>
              </a:rPr>
              <a:t>neobydlené byty sloužící k rekreaci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Data pořízena </a:t>
            </a:r>
            <a:r>
              <a:rPr lang="cs-CZ" altLang="cs-CZ" sz="2400" b="1" dirty="0">
                <a:latin typeface="Verdana" panose="020B0604030504040204" pitchFamily="34" charset="0"/>
              </a:rPr>
              <a:t>poprvé optickým čtením</a:t>
            </a:r>
            <a:r>
              <a:rPr lang="cs-CZ" altLang="cs-CZ" sz="2400" dirty="0">
                <a:latin typeface="Verdana" panose="020B0604030504040204" pitchFamily="34" charset="0"/>
              </a:rPr>
              <a:t> a zpracována v databázi </a:t>
            </a:r>
            <a:r>
              <a:rPr lang="cs-CZ" altLang="cs-CZ" sz="2400" dirty="0" err="1">
                <a:latin typeface="Verdana" panose="020B0604030504040204" pitchFamily="34" charset="0"/>
              </a:rPr>
              <a:t>Oracle</a:t>
            </a:r>
            <a:endParaRPr lang="cs-CZ" altLang="cs-CZ" sz="2400" dirty="0">
              <a:latin typeface="Verdan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altLang="cs-CZ" sz="2400" i="1" dirty="0">
              <a:solidFill>
                <a:srgbClr val="333300"/>
              </a:solidFill>
              <a:latin typeface="Verdana" panose="020B0604030504040204" pitchFamily="34" charset="0"/>
            </a:endParaRPr>
          </a:p>
          <a:p>
            <a:pPr marL="72000" indent="0"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Verdana" panose="020B0604030504040204" pitchFamily="34" charset="0"/>
              </a:rPr>
              <a:t>Jakou „formou“ u nás dlouhodobě sčítání probíhá? Kdo předává a vybírá sčítací formuláře? </a:t>
            </a:r>
          </a:p>
          <a:p>
            <a:pPr marL="72000" indent="0" eaLnBrk="1" hangingPunct="1">
              <a:buNone/>
            </a:pPr>
            <a:endParaRPr lang="cs-CZ" altLang="cs-CZ" sz="2400" b="1" dirty="0">
              <a:solidFill>
                <a:srgbClr val="FF0000"/>
              </a:solidFill>
            </a:endParaRP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30B517D-CB1E-40E7-9E1D-6402C39FC5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824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16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16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3">
            <a:extLst>
              <a:ext uri="{FF2B5EF4-FFF2-40B4-BE49-F238E27FC236}">
                <a16:creationId xmlns:a16="http://schemas.microsoft.com/office/drawing/2014/main" id="{9CB17A6F-5422-4FFE-A577-EBB66E9C93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669" y="322500"/>
            <a:ext cx="10968661" cy="5905500"/>
          </a:xfrm>
        </p:spPr>
        <p:txBody>
          <a:bodyPr/>
          <a:lstStyle/>
          <a:p>
            <a:pPr marL="72000" indent="0" eaLnBrk="1" hangingPunct="1">
              <a:buNone/>
            </a:pPr>
            <a:r>
              <a:rPr lang="cs-CZ" altLang="cs-CZ" sz="2400" b="1" u="sng" dirty="0">
                <a:latin typeface="Verdana" panose="020B0604030504040204" pitchFamily="34" charset="0"/>
              </a:rPr>
              <a:t>2011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000" b="1" dirty="0">
                <a:latin typeface="Verdana" panose="020B0604030504040204" pitchFamily="34" charset="0"/>
              </a:rPr>
              <a:t>26.2 – 6.3.:</a:t>
            </a:r>
            <a:r>
              <a:rPr lang="cs-CZ" altLang="cs-CZ" sz="2000" dirty="0">
                <a:latin typeface="Verdana" panose="020B0604030504040204" pitchFamily="34" charset="0"/>
              </a:rPr>
              <a:t> spuštění bezplatného infocentra, roznáška letáků, domluvení termínů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000" dirty="0">
              <a:latin typeface="Verdan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000" b="1" dirty="0">
                <a:latin typeface="Verdana" panose="020B0604030504040204" pitchFamily="34" charset="0"/>
              </a:rPr>
              <a:t>7.3. – 25.3.:</a:t>
            </a:r>
            <a:r>
              <a:rPr lang="cs-CZ" altLang="cs-CZ" sz="2000" dirty="0">
                <a:latin typeface="Verdana" panose="020B0604030504040204" pitchFamily="34" charset="0"/>
              </a:rPr>
              <a:t> sčítací komisaři začínají roznášet formuláře – </a:t>
            </a:r>
            <a:r>
              <a:rPr lang="cs-CZ" altLang="cs-CZ" sz="2000" b="1" i="1" dirty="0">
                <a:latin typeface="Verdana" panose="020B0604030504040204" pitchFamily="34" charset="0"/>
              </a:rPr>
              <a:t>list sčítací osoby</a:t>
            </a:r>
            <a:r>
              <a:rPr lang="cs-CZ" altLang="cs-CZ" sz="2000" dirty="0">
                <a:latin typeface="Verdana" panose="020B0604030504040204" pitchFamily="34" charset="0"/>
              </a:rPr>
              <a:t> + pro majitele a uživatele bytu </a:t>
            </a:r>
            <a:r>
              <a:rPr lang="cs-CZ" altLang="cs-CZ" sz="2000" b="1" i="1" dirty="0">
                <a:latin typeface="Verdana" panose="020B0604030504040204" pitchFamily="34" charset="0"/>
              </a:rPr>
              <a:t>bytový list</a:t>
            </a:r>
            <a:r>
              <a:rPr lang="cs-CZ" altLang="cs-CZ" sz="2000" dirty="0">
                <a:latin typeface="Verdana" panose="020B0604030504040204" pitchFamily="34" charset="0"/>
              </a:rPr>
              <a:t> + pro majitele a správce domů </a:t>
            </a:r>
            <a:r>
              <a:rPr lang="cs-CZ" altLang="cs-CZ" sz="2000" b="1" i="1" dirty="0">
                <a:latin typeface="Verdana" panose="020B0604030504040204" pitchFamily="34" charset="0"/>
              </a:rPr>
              <a:t>domovní list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000" dirty="0">
              <a:latin typeface="Verdan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000" b="1" dirty="0">
                <a:latin typeface="Verdana" panose="020B0604030504040204" pitchFamily="34" charset="0"/>
              </a:rPr>
              <a:t>25.3. – 26.3.:</a:t>
            </a:r>
            <a:r>
              <a:rPr lang="cs-CZ" altLang="cs-CZ" sz="2000" dirty="0">
                <a:latin typeface="Verdana" panose="020B0604030504040204" pitchFamily="34" charset="0"/>
              </a:rPr>
              <a:t> půlnoc z 25. na 26.3. je </a:t>
            </a:r>
            <a:r>
              <a:rPr lang="cs-CZ" altLang="cs-CZ" sz="2000" b="1" i="1" dirty="0">
                <a:latin typeface="Verdana" panose="020B0604030504040204" pitchFamily="34" charset="0"/>
              </a:rPr>
              <a:t>rozhodným okamžikem sčítání</a:t>
            </a:r>
            <a:r>
              <a:rPr lang="cs-CZ" altLang="cs-CZ" sz="2000" dirty="0">
                <a:latin typeface="Verdana" panose="020B0604030504040204" pitchFamily="34" charset="0"/>
              </a:rPr>
              <a:t>, informace se do formulářů vyplňují podle toho, co platí v tuhle chvíli (např. pokud se dítě narodí hodinu po půlnoci, tak se nezapočte k danému sčítání)</a:t>
            </a:r>
          </a:p>
          <a:p>
            <a:pPr eaLnBrk="1" hangingPunct="1"/>
            <a:endParaRPr lang="cs-CZ" altLang="cs-CZ" sz="2400" dirty="0">
              <a:latin typeface="Verdana" panose="020B0604030504040204" pitchFamily="34" charset="0"/>
            </a:endParaRP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DA82865-A4A1-4CCD-83FB-7C612B515F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99364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3">
            <a:extLst>
              <a:ext uri="{FF2B5EF4-FFF2-40B4-BE49-F238E27FC236}">
                <a16:creationId xmlns:a16="http://schemas.microsoft.com/office/drawing/2014/main" id="{5F2CD53F-99DF-4028-BA13-B04F143612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43949" y="549275"/>
            <a:ext cx="10888910" cy="5576888"/>
          </a:xfrm>
        </p:spPr>
        <p:txBody>
          <a:bodyPr/>
          <a:lstStyle/>
          <a:p>
            <a:pPr marL="72000" indent="0" eaLnBrk="1" hangingPunct="1">
              <a:buNone/>
            </a:pPr>
            <a:r>
              <a:rPr lang="cs-CZ" altLang="cs-CZ" sz="2400" b="1" dirty="0">
                <a:latin typeface="Verdana" panose="020B0604030504040204" pitchFamily="34" charset="0"/>
              </a:rPr>
              <a:t>26.3. – 14.4.:</a:t>
            </a:r>
            <a:r>
              <a:rPr lang="cs-CZ" altLang="cs-CZ" sz="2400" dirty="0">
                <a:latin typeface="Verdana" panose="020B0604030504040204" pitchFamily="34" charset="0"/>
              </a:rPr>
              <a:t> </a:t>
            </a:r>
            <a:r>
              <a:rPr lang="cs-CZ" altLang="cs-CZ" sz="2400" b="1" i="1" dirty="0">
                <a:latin typeface="Verdana" panose="020B0604030504040204" pitchFamily="34" charset="0"/>
              </a:rPr>
              <a:t>odevzdávání vyplněných formulářů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Osobní odevzdání sčítacímu komisaři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i="1" dirty="0">
                <a:latin typeface="Verdana" panose="020B0604030504040204" pitchFamily="34" charset="0"/>
              </a:rPr>
              <a:t>On-line vyplnění na internetu</a:t>
            </a:r>
            <a:r>
              <a:rPr lang="cs-CZ" altLang="cs-CZ" sz="2400" dirty="0">
                <a:latin typeface="Verdana" panose="020B0604030504040204" pitchFamily="34" charset="0"/>
              </a:rPr>
              <a:t> (novinka)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Zdarma poštou v obálce s předtištěnou adresou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I při on-line vyplňování na internetu bylo třeba převzít </a:t>
            </a:r>
            <a:r>
              <a:rPr lang="cs-CZ" altLang="cs-CZ" sz="2400" b="1" dirty="0">
                <a:latin typeface="Verdana" panose="020B0604030504040204" pitchFamily="34" charset="0"/>
              </a:rPr>
              <a:t>papírový formulář s unikátními kódy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Podle průzkumů asi </a:t>
            </a:r>
            <a:r>
              <a:rPr lang="cs-CZ" altLang="cs-CZ" sz="2400" b="1" dirty="0">
                <a:latin typeface="Verdana" panose="020B0604030504040204" pitchFamily="34" charset="0"/>
              </a:rPr>
              <a:t>1/3 lidí</a:t>
            </a:r>
            <a:r>
              <a:rPr lang="cs-CZ" altLang="cs-CZ" sz="2400" dirty="0">
                <a:latin typeface="Verdana" panose="020B0604030504040204" pitchFamily="34" charset="0"/>
              </a:rPr>
              <a:t> oprávněných se sčítat </a:t>
            </a:r>
            <a:r>
              <a:rPr lang="cs-CZ" altLang="cs-CZ" sz="2400" b="1" dirty="0">
                <a:latin typeface="Verdana" panose="020B0604030504040204" pitchFamily="34" charset="0"/>
              </a:rPr>
              <a:t>vyplnila dotazník přes internet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F192CF1-4BB8-432C-8497-2F72895FD1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140984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3">
            <a:extLst>
              <a:ext uri="{FF2B5EF4-FFF2-40B4-BE49-F238E27FC236}">
                <a16:creationId xmlns:a16="http://schemas.microsoft.com/office/drawing/2014/main" id="{98874704-A251-4117-86E0-8CD12029A0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0844" y="620713"/>
            <a:ext cx="10326848" cy="550545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Sčítací list osob vyplňovali </a:t>
            </a:r>
            <a:r>
              <a:rPr lang="cs-CZ" altLang="cs-CZ" sz="2400" b="1" dirty="0">
                <a:latin typeface="Verdana" panose="020B0604030504040204" pitchFamily="34" charset="0"/>
              </a:rPr>
              <a:t>všichni lidé přítomní v </a:t>
            </a:r>
            <a:r>
              <a:rPr lang="cs-CZ" altLang="cs-CZ" sz="2400" b="1" i="1" dirty="0">
                <a:latin typeface="Verdana" panose="020B0604030504040204" pitchFamily="34" charset="0"/>
              </a:rPr>
              <a:t>„rozhodný okamžik sčítání“</a:t>
            </a:r>
            <a:r>
              <a:rPr lang="cs-CZ" altLang="cs-CZ" sz="2400" dirty="0">
                <a:latin typeface="Verdana" panose="020B0604030504040204" pitchFamily="34" charset="0"/>
              </a:rPr>
              <a:t> na území České republiky bez ohledu na to, zda bydleli v bytě, ubytovacím zařízení nebo jiném objektu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Formulář se </a:t>
            </a:r>
            <a:r>
              <a:rPr lang="cs-CZ" altLang="cs-CZ" sz="2400" b="1" dirty="0">
                <a:latin typeface="Verdana" panose="020B0604030504040204" pitchFamily="34" charset="0"/>
              </a:rPr>
              <a:t>vyplňoval i za osoby dočasně nepřítomné</a:t>
            </a:r>
            <a:r>
              <a:rPr lang="cs-CZ" altLang="cs-CZ" sz="2400" dirty="0">
                <a:latin typeface="Verdana" panose="020B0604030504040204" pitchFamily="34" charset="0"/>
              </a:rPr>
              <a:t>, pokud v bytě či jiném zařízení fakticky bydlely a byly členy domácnosti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b="1" dirty="0">
                <a:latin typeface="Verdana" panose="020B0604030504040204" pitchFamily="34" charset="0"/>
              </a:rPr>
              <a:t>Za nezletilou (nezpůsobilou) osobu poskytl údaje její zákonný zástupce</a:t>
            </a:r>
          </a:p>
          <a:p>
            <a:pPr eaLnBrk="1" hangingPunct="1"/>
            <a:endParaRPr lang="cs-CZ" altLang="cs-CZ" sz="2400" dirty="0">
              <a:latin typeface="Verdana" panose="020B0604030504040204" pitchFamily="34" charset="0"/>
            </a:endParaRP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962E28A-A22D-4312-BB11-D04179CF06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10425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3">
            <a:extLst>
              <a:ext uri="{FF2B5EF4-FFF2-40B4-BE49-F238E27FC236}">
                <a16:creationId xmlns:a16="http://schemas.microsoft.com/office/drawing/2014/main" id="{AC9C430A-DF43-4565-AF1D-50B8B182E5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69116" y="218114"/>
            <a:ext cx="11501306" cy="6235074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b="1" u="sng" dirty="0">
                <a:latin typeface="Verdana" panose="020B0604030504040204" pitchFamily="34" charset="0"/>
              </a:rPr>
              <a:t>Novinky ve sčítání 2011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b="1" dirty="0">
                <a:latin typeface="Verdana" panose="020B0604030504040204" pitchFamily="34" charset="0"/>
              </a:rPr>
              <a:t>Přibylo:</a:t>
            </a:r>
            <a:r>
              <a:rPr lang="cs-CZ" altLang="cs-CZ" sz="2400" dirty="0">
                <a:latin typeface="Verdana" panose="020B0604030504040204" pitchFamily="34" charset="0"/>
              </a:rPr>
              <a:t> on-line vyplnění, </a:t>
            </a:r>
            <a:r>
              <a:rPr lang="cs-CZ" altLang="cs-CZ" sz="2400" b="1" i="1" dirty="0">
                <a:latin typeface="Verdana" panose="020B0604030504040204" pitchFamily="34" charset="0"/>
              </a:rPr>
              <a:t>registrované partnerství, lidé bez domovů, vybavenost domu či bytu internetem</a:t>
            </a:r>
            <a:r>
              <a:rPr lang="cs-CZ" altLang="cs-CZ" sz="2400" b="1" dirty="0">
                <a:latin typeface="Verdana" panose="020B0604030504040204" pitchFamily="34" charset="0"/>
              </a:rPr>
              <a:t> </a:t>
            </a:r>
            <a:r>
              <a:rPr lang="cs-CZ" altLang="cs-CZ" sz="2400" dirty="0">
                <a:latin typeface="Verdana" panose="020B0604030504040204" pitchFamily="34" charset="0"/>
              </a:rPr>
              <a:t>(nikoliv počet připojených počítačů)..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b="1" dirty="0">
                <a:latin typeface="Verdana" panose="020B0604030504040204" pitchFamily="34" charset="0"/>
              </a:rPr>
              <a:t>Nezjišťuje se:</a:t>
            </a:r>
            <a:r>
              <a:rPr lang="cs-CZ" altLang="cs-CZ" sz="2400" dirty="0">
                <a:latin typeface="Verdana" panose="020B0604030504040204" pitchFamily="34" charset="0"/>
              </a:rPr>
              <a:t> </a:t>
            </a:r>
            <a:r>
              <a:rPr lang="cs-CZ" altLang="cs-CZ" sz="2400" b="1" i="1" dirty="0">
                <a:latin typeface="Verdana" panose="020B0604030504040204" pitchFamily="34" charset="0"/>
              </a:rPr>
              <a:t>vybavenost domácností</a:t>
            </a:r>
            <a:r>
              <a:rPr lang="cs-CZ" altLang="cs-CZ" sz="2400" dirty="0">
                <a:latin typeface="Verdana" panose="020B0604030504040204" pitchFamily="34" charset="0"/>
              </a:rPr>
              <a:t> (lednička, televizor, automobil, chata..), </a:t>
            </a:r>
            <a:r>
              <a:rPr lang="cs-CZ" altLang="cs-CZ" sz="2400" b="1" i="1" dirty="0">
                <a:latin typeface="Verdana" panose="020B0604030504040204" pitchFamily="34" charset="0"/>
              </a:rPr>
              <a:t>příjmy a výdaje domácností</a:t>
            </a:r>
            <a:r>
              <a:rPr lang="cs-CZ" altLang="cs-CZ" sz="2400" dirty="0">
                <a:latin typeface="Verdana" panose="020B0604030504040204" pitchFamily="34" charset="0"/>
              </a:rPr>
              <a:t>..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b="1" dirty="0">
                <a:latin typeface="Verdana" panose="020B0604030504040204" pitchFamily="34" charset="0"/>
              </a:rPr>
              <a:t>Pokuta</a:t>
            </a:r>
            <a:r>
              <a:rPr lang="cs-CZ" altLang="cs-CZ" sz="2400" dirty="0">
                <a:latin typeface="Verdana" panose="020B0604030504040204" pitchFamily="34" charset="0"/>
              </a:rPr>
              <a:t> až 10 tis. při bojkotu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marL="72000" indent="0" eaLnBrk="1" hangingPunct="1"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Verdana" panose="020B0604030504040204" pitchFamily="34" charset="0"/>
              </a:rPr>
              <a:t>Kolik si myslíte, že celá ta akce stála?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02B13F0-6306-4169-9F36-8472B476EB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8146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98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98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Data o obyvatelstvu českých zemí_sčítání lidu_struktura obyvatelstva I.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25614" t="49790" r="26612" b="39007"/>
          <a:stretch/>
        </p:blipFill>
        <p:spPr>
          <a:xfrm>
            <a:off x="616017" y="2372389"/>
            <a:ext cx="10765292" cy="141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5494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7" descr="235230">
            <a:extLst>
              <a:ext uri="{FF2B5EF4-FFF2-40B4-BE49-F238E27FC236}">
                <a16:creationId xmlns:a16="http://schemas.microsoft.com/office/drawing/2014/main" id="{64CB8037-8AAD-412A-AD6C-76895FF6C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908051"/>
            <a:ext cx="3962400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59" name="Obrázek 2">
            <a:extLst>
              <a:ext uri="{FF2B5EF4-FFF2-40B4-BE49-F238E27FC236}">
                <a16:creationId xmlns:a16="http://schemas.microsoft.com/office/drawing/2014/main" id="{25C8EBCF-4806-4154-A3E6-04DAC53F6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825" y="3141664"/>
            <a:ext cx="3816350" cy="2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0" name="Obrázek 4">
            <a:extLst>
              <a:ext uri="{FF2B5EF4-FFF2-40B4-BE49-F238E27FC236}">
                <a16:creationId xmlns:a16="http://schemas.microsoft.com/office/drawing/2014/main" id="{E81305EC-E305-4651-AEB6-8A6A4828A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825" y="704851"/>
            <a:ext cx="4332288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1" name="Obrázek 6">
            <a:extLst>
              <a:ext uri="{FF2B5EF4-FFF2-40B4-BE49-F238E27FC236}">
                <a16:creationId xmlns:a16="http://schemas.microsoft.com/office/drawing/2014/main" id="{4230585C-A876-423A-925C-36FFD73DD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4" t="33202" r="46851" b="20599"/>
          <a:stretch>
            <a:fillRect/>
          </a:stretch>
        </p:blipFill>
        <p:spPr bwMode="auto">
          <a:xfrm>
            <a:off x="1820864" y="3187701"/>
            <a:ext cx="3913187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D355637-00DA-4E0D-ABE0-1A392C9D6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Data o obyvatelstvu českých zemí_sčítání lidu_struktura obyvatelstva I.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1B38D98-660B-4AF7-AE1F-9DDF16F600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7286" y="1599954"/>
            <a:ext cx="2938527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6603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0A58B0D-45BA-46D7-B97B-0F52CD5CC2E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6A98430A-9D51-4E50-995E-C055A0B30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673" y="469783"/>
            <a:ext cx="10919527" cy="5362217"/>
          </a:xfrm>
        </p:spPr>
        <p:txBody>
          <a:bodyPr/>
          <a:lstStyle/>
          <a:p>
            <a:pPr marL="72000" indent="0">
              <a:lnSpc>
                <a:spcPct val="120000"/>
              </a:lnSpc>
              <a:buNone/>
            </a:pP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</a:rPr>
              <a:t>Dalšími zdroji dat o obyvatelstvu České republiky jsou: </a:t>
            </a:r>
          </a:p>
          <a:p>
            <a:endParaRPr lang="cs-CZ" sz="20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r>
              <a:rPr lang="cs-CZ" sz="2400" b="1" i="1" dirty="0">
                <a:latin typeface="Verdana" panose="020B0604030504040204" pitchFamily="34" charset="0"/>
                <a:ea typeface="Verdana" panose="020B0604030504040204" pitchFamily="34" charset="0"/>
              </a:rPr>
              <a:t>Evidence přirozené měny a demografická evidence</a:t>
            </a:r>
          </a:p>
          <a:p>
            <a:pPr lvl="1">
              <a:lnSpc>
                <a:spcPct val="120000"/>
              </a:lnSpc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jedná se o 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</a:rPr>
              <a:t>evidence narození, úmrtí, potratů, sňatků, rozvodů, nemocnosti apod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.;</a:t>
            </a:r>
          </a:p>
          <a:p>
            <a:pPr lvl="1">
              <a:lnSpc>
                <a:spcPct val="120000"/>
              </a:lnSpc>
            </a:pP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</a:rPr>
              <a:t>data shromažďují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zejména 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</a:rPr>
              <a:t>matriky, zdravotnická zařízení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(zejména Ústav zdravotnických informací a statistiky ČR) 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</a:rPr>
              <a:t>a soudy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;</a:t>
            </a:r>
          </a:p>
          <a:p>
            <a:pPr lvl="1">
              <a:lnSpc>
                <a:spcPct val="120000"/>
              </a:lnSpc>
            </a:pP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</a:rPr>
              <a:t>pravidelně (měsíční, čtvrtletní a roční periodicita) jsou k dispozici údaje o pohlaví a věku, sňatcích a rozvodech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;</a:t>
            </a:r>
          </a:p>
          <a:p>
            <a:pPr>
              <a:lnSpc>
                <a:spcPct val="120000"/>
              </a:lnSpc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publikováno dříve jako Pohyby obyvatelstva, v současné době jako Databáze demografických údajů za obce ČR a v rámci demografických ročenek různých prostorových úrovní v gesci ČSÚ. </a:t>
            </a:r>
          </a:p>
        </p:txBody>
      </p:sp>
    </p:spTree>
    <p:extLst>
      <p:ext uri="{BB962C8B-B14F-4D97-AF65-F5344CB8AC3E}">
        <p14:creationId xmlns:p14="http://schemas.microsoft.com/office/powerpoint/2010/main" val="42934354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59A701F-D99C-46B3-929B-73A879F7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AE7A712A-A9D0-43B4-BDF5-CE37778AC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771" y="366488"/>
            <a:ext cx="10911138" cy="5345439"/>
          </a:xfrm>
        </p:spPr>
        <p:txBody>
          <a:bodyPr/>
          <a:lstStyle/>
          <a:p>
            <a:r>
              <a:rPr lang="cs-CZ" sz="2400" b="1" i="1" dirty="0">
                <a:latin typeface="Verdana" panose="020B0604030504040204" pitchFamily="34" charset="0"/>
                <a:ea typeface="Verdana" panose="020B0604030504040204" pitchFamily="34" charset="0"/>
              </a:rPr>
              <a:t>Evidence stěhování</a:t>
            </a:r>
            <a:endParaRPr lang="cs-CZ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sz="2400" b="1" i="1" dirty="0">
                <a:latin typeface="Verdana" panose="020B0604030504040204" pitchFamily="34" charset="0"/>
                <a:ea typeface="Verdana" panose="020B0604030504040204" pitchFamily="34" charset="0"/>
              </a:rPr>
              <a:t>Populační registr</a:t>
            </a:r>
            <a:endParaRPr lang="cs-CZ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sz="2400" b="1" i="1" dirty="0">
                <a:latin typeface="Verdana" panose="020B0604030504040204" pitchFamily="34" charset="0"/>
                <a:ea typeface="Verdana" panose="020B0604030504040204" pitchFamily="34" charset="0"/>
              </a:rPr>
              <a:t>Zvláštní šetření (zejména tzv. výběrová šetření)</a:t>
            </a:r>
            <a:endParaRPr lang="cs-CZ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cs-CZ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požadované charakteristiky u výběrových šetření jsou zjišťovány jen </a:t>
            </a:r>
            <a:r>
              <a:rPr lang="cs-CZ" sz="2400" b="1" dirty="0">
                <a:latin typeface="Verdana" panose="020B0604030504040204" pitchFamily="34" charset="0"/>
                <a:ea typeface="Verdana" panose="020B0604030504040204" pitchFamily="34" charset="0"/>
              </a:rPr>
              <a:t>u části populace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(výběrový vzorek obyvatel, resp. domácností) a jejich </a:t>
            </a:r>
            <a:r>
              <a:rPr lang="cs-CZ" sz="2400" b="1" dirty="0">
                <a:latin typeface="Verdana" panose="020B0604030504040204" pitchFamily="34" charset="0"/>
                <a:ea typeface="Verdana" panose="020B0604030504040204" pitchFamily="34" charset="0"/>
              </a:rPr>
              <a:t>vypovídací schopnost je možné považovat za dobrou na úrovni republiky a krajů</a:t>
            </a:r>
          </a:p>
          <a:p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Nejznámější je </a:t>
            </a:r>
            <a:r>
              <a:rPr lang="cs-CZ" sz="2400" b="1" dirty="0">
                <a:latin typeface="Verdana" panose="020B0604030504040204" pitchFamily="34" charset="0"/>
                <a:ea typeface="Verdana" panose="020B0604030504040204" pitchFamily="34" charset="0"/>
              </a:rPr>
              <a:t>Výběrové šetření pracovních sil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(VŠPS)</a:t>
            </a:r>
          </a:p>
        </p:txBody>
      </p:sp>
    </p:spTree>
    <p:extLst>
      <p:ext uri="{BB962C8B-B14F-4D97-AF65-F5344CB8AC3E}">
        <p14:creationId xmlns:p14="http://schemas.microsoft.com/office/powerpoint/2010/main" val="1038479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634FECA-88AF-425A-AC49-1861E96B6E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C9AF4729-4255-45F9-B562-265079412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604007"/>
            <a:ext cx="10753200" cy="5227993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Na závěr je vhodné zmínit také </a:t>
            </a:r>
            <a:r>
              <a:rPr lang="cs-CZ" sz="2400" b="1" dirty="0">
                <a:latin typeface="Verdana" panose="020B0604030504040204" pitchFamily="34" charset="0"/>
                <a:ea typeface="Verdana" panose="020B0604030504040204" pitchFamily="34" charset="0"/>
              </a:rPr>
              <a:t>periodika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, která se zaměřují primárně na </a:t>
            </a:r>
            <a:r>
              <a:rPr lang="cs-CZ" sz="2400" b="1" dirty="0">
                <a:latin typeface="Verdana" panose="020B0604030504040204" pitchFamily="34" charset="0"/>
                <a:ea typeface="Verdana" panose="020B0604030504040204" pitchFamily="34" charset="0"/>
              </a:rPr>
              <a:t>demografické a populační analýzy a demografickou statistiku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. Mezi ty zásadní lze zařadit </a:t>
            </a:r>
            <a:r>
              <a:rPr lang="cs-CZ" sz="2400" b="1" dirty="0">
                <a:latin typeface="Verdana" panose="020B0604030504040204" pitchFamily="34" charset="0"/>
                <a:ea typeface="Verdana" panose="020B0604030504040204" pitchFamily="34" charset="0"/>
              </a:rPr>
              <a:t>časopisy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, které vydává </a:t>
            </a:r>
            <a:r>
              <a:rPr lang="cs-CZ" sz="2400" b="1" dirty="0">
                <a:latin typeface="Verdana" panose="020B0604030504040204" pitchFamily="34" charset="0"/>
                <a:ea typeface="Verdana" panose="020B0604030504040204" pitchFamily="34" charset="0"/>
              </a:rPr>
              <a:t>Český statistický úřad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pPr>
              <a:lnSpc>
                <a:spcPct val="100000"/>
              </a:lnSpc>
            </a:pP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cs-CZ" b="1" i="1" dirty="0">
                <a:latin typeface="Verdana" panose="020B0604030504040204" pitchFamily="34" charset="0"/>
                <a:ea typeface="Verdana" panose="020B0604030504040204" pitchFamily="34" charset="0"/>
              </a:rPr>
              <a:t>Demografie, revue pro výzkum populačního vývoje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který je jediným odborným demografickým časopisem v České republice. Vychází od roku 1959.</a:t>
            </a:r>
          </a:p>
          <a:p>
            <a:pPr lvl="1"/>
            <a:r>
              <a:rPr lang="cs-CZ" b="1" i="1" dirty="0">
                <a:latin typeface="Verdana" panose="020B0604030504040204" pitchFamily="34" charset="0"/>
                <a:ea typeface="Verdana" panose="020B0604030504040204" pitchFamily="34" charset="0"/>
              </a:rPr>
              <a:t>Statistika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jehož cílem je vytvářet platformu umožňující mezinárodním a národním statistickým a výzkumným institucím prezentovat přínosy a výsledky komplexních analýz v hospodářské, environmentální či sociální oblasti. Vychází od roku 1964. </a:t>
            </a:r>
          </a:p>
          <a:p>
            <a:pPr lvl="1"/>
            <a:r>
              <a:rPr lang="cs-CZ" b="1" i="1" dirty="0">
                <a:latin typeface="Verdana" panose="020B0604030504040204" pitchFamily="34" charset="0"/>
                <a:ea typeface="Verdana" panose="020B0604030504040204" pitchFamily="34" charset="0"/>
              </a:rPr>
              <a:t>Statistika a My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jež je měsíčník informující o aktuálním dění v Českém statistickém úřadě. Přináší analýzy, komentáře, výsledky statistických šetření realizovaných a organizovaných ČSÚ, statistické údaje o ČR, jejich obyvatelích včetně mezinárodního srovnání. Vychází od roku 2011.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12726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5" descr="Berni_rula_headings">
            <a:extLst>
              <a:ext uri="{FF2B5EF4-FFF2-40B4-BE49-F238E27FC236}">
                <a16:creationId xmlns:a16="http://schemas.microsoft.com/office/drawing/2014/main" id="{8B054363-67CC-44DA-8976-1C27A7757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62014"/>
            <a:ext cx="9144000" cy="494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4F1DF28-D4DB-4094-A123-398429506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Data o obyvatelstvu českých zemí_sčítání lidu_struktura obyvatelstva I.</a:t>
            </a:r>
          </a:p>
        </p:txBody>
      </p:sp>
    </p:spTree>
    <p:extLst>
      <p:ext uri="{BB962C8B-B14F-4D97-AF65-F5344CB8AC3E}">
        <p14:creationId xmlns:p14="http://schemas.microsoft.com/office/powerpoint/2010/main" val="7239947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6321EEA-698D-4B37-AE0A-850EB4BBE5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DCC8D026-DC98-470E-AB7C-8A49920BE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78000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Struktura obyvatelstva podle pohlaví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DD09FE2B-F44B-46D4-A6C3-90522052E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008017"/>
            <a:ext cx="10950086" cy="4841966"/>
          </a:xfrm>
        </p:spPr>
        <p:txBody>
          <a:bodyPr/>
          <a:lstStyle/>
          <a:p>
            <a:pPr marL="72000" indent="0">
              <a:buNone/>
            </a:pPr>
            <a:r>
              <a:rPr lang="cs-CZ" b="1" i="1" dirty="0"/>
              <a:t>Pohlaví obyvatelstva</a:t>
            </a:r>
            <a:r>
              <a:rPr lang="cs-CZ" b="1" dirty="0"/>
              <a:t> </a:t>
            </a:r>
            <a:r>
              <a:rPr lang="cs-CZ" dirty="0"/>
              <a:t>je jednou z charakteristik, která může přispět k typologii populace. Poměr pohlaví je výsledkem několika spolupůsobících fenoménů: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cs-CZ" dirty="0"/>
              <a:t>1) </a:t>
            </a:r>
            <a:r>
              <a:rPr lang="cs-CZ" b="1" dirty="0"/>
              <a:t>Poměr pohlaví živě narozených dětí</a:t>
            </a:r>
            <a:r>
              <a:rPr lang="cs-CZ" dirty="0"/>
              <a:t> (sekundární index maskulinity) </a:t>
            </a:r>
            <a:r>
              <a:rPr lang="cs-CZ" altLang="cs-CZ" b="1" i="1" dirty="0">
                <a:solidFill>
                  <a:srgbClr val="CC3300"/>
                </a:solidFill>
                <a:latin typeface="Verdana" panose="020B0604030504040204" pitchFamily="34" charset="0"/>
              </a:rPr>
              <a:t>(Jak je tomu ve světě a v ČR?)</a:t>
            </a:r>
            <a:endParaRPr lang="cs-CZ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cs-CZ" dirty="0"/>
              <a:t>2) </a:t>
            </a:r>
            <a:r>
              <a:rPr lang="cs-CZ" b="1" dirty="0"/>
              <a:t>Pohlavně diferencovaná úmrtnost </a:t>
            </a:r>
            <a:r>
              <a:rPr lang="cs-CZ" dirty="0"/>
              <a:t>(mužská </a:t>
            </a:r>
            <a:r>
              <a:rPr lang="cs-CZ" dirty="0" err="1"/>
              <a:t>nadúmrtnost</a:t>
            </a:r>
            <a:r>
              <a:rPr lang="cs-CZ" dirty="0"/>
              <a:t>) </a:t>
            </a:r>
            <a:r>
              <a:rPr lang="cs-CZ" altLang="cs-CZ" b="1" i="1" dirty="0">
                <a:solidFill>
                  <a:srgbClr val="CC3300"/>
                </a:solidFill>
                <a:latin typeface="Verdana" panose="020B0604030504040204" pitchFamily="34" charset="0"/>
              </a:rPr>
              <a:t>(Ve kterém věku asi začíná a proč?)</a:t>
            </a:r>
            <a:endParaRPr lang="cs-CZ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cs-CZ" dirty="0"/>
              <a:t>3) </a:t>
            </a:r>
            <a:r>
              <a:rPr lang="cs-CZ" b="1" dirty="0"/>
              <a:t>Zevní faktory </a:t>
            </a:r>
            <a:r>
              <a:rPr lang="cs-CZ" dirty="0"/>
              <a:t>(migrace, dramatické události, války </a:t>
            </a:r>
            <a:r>
              <a:rPr lang="cs-CZ" dirty="0" err="1"/>
              <a:t>apod</a:t>
            </a:r>
            <a:r>
              <a:rPr lang="cs-CZ" dirty="0"/>
              <a:t>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332798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6F12B6C-E59F-4897-B798-98ADF444F5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80E6C669-BF15-4CAB-9790-9333331E2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531223"/>
            <a:ext cx="10753200" cy="530077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Poměr pohlaví se vyjadřuje buď jako podíl mužů a žen v populaci </a:t>
            </a:r>
            <a:r>
              <a:rPr lang="cs-CZ" b="1" dirty="0"/>
              <a:t>– </a:t>
            </a:r>
            <a:r>
              <a:rPr lang="cs-CZ" b="1" i="1" dirty="0"/>
              <a:t>koeficient maskulinity</a:t>
            </a:r>
            <a:r>
              <a:rPr lang="cs-CZ" b="1" dirty="0"/>
              <a:t> či </a:t>
            </a:r>
            <a:r>
              <a:rPr lang="cs-CZ" b="1" i="1" dirty="0"/>
              <a:t>feminity</a:t>
            </a:r>
            <a:r>
              <a:rPr lang="cs-CZ" b="1" dirty="0"/>
              <a:t> </a:t>
            </a:r>
            <a:r>
              <a:rPr lang="cs-CZ" dirty="0"/>
              <a:t>(v %)  nebo jako poměr počtu mužů na 100 žen – </a:t>
            </a:r>
            <a:r>
              <a:rPr lang="cs-CZ" b="1" i="1" dirty="0"/>
              <a:t>index maskulinity</a:t>
            </a:r>
            <a:r>
              <a:rPr lang="cs-CZ" b="1" dirty="0"/>
              <a:t> </a:t>
            </a:r>
            <a:r>
              <a:rPr lang="cs-CZ" dirty="0"/>
              <a:t>(</a:t>
            </a:r>
            <a:r>
              <a:rPr lang="cs-CZ" dirty="0" err="1"/>
              <a:t>ima</a:t>
            </a:r>
            <a:r>
              <a:rPr lang="cs-CZ" dirty="0"/>
              <a:t>), či obráceně – </a:t>
            </a:r>
            <a:r>
              <a:rPr lang="cs-CZ" b="1" i="1" dirty="0"/>
              <a:t>index feminity</a:t>
            </a:r>
            <a:r>
              <a:rPr lang="cs-CZ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dirty="0"/>
          </a:p>
        </p:txBody>
      </p:sp>
      <p:graphicFrame>
        <p:nvGraphicFramePr>
          <p:cNvPr id="11" name="Object 4">
            <a:extLst>
              <a:ext uri="{FF2B5EF4-FFF2-40B4-BE49-F238E27FC236}">
                <a16:creationId xmlns:a16="http://schemas.microsoft.com/office/drawing/2014/main" id="{75C77FEB-5C68-4DFB-A280-48EAD84A95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5199832"/>
              </p:ext>
            </p:extLst>
          </p:nvPr>
        </p:nvGraphicFramePr>
        <p:xfrm>
          <a:off x="4269651" y="3242855"/>
          <a:ext cx="2663825" cy="140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1" name="Rovnice" r:id="rId3" imgW="965200" imgH="508000" progId="Equation.3">
                  <p:embed/>
                </p:oleObj>
              </mc:Choice>
              <mc:Fallback>
                <p:oleObj name="Rovnice" r:id="rId3" imgW="965200" imgH="508000" progId="Equation.3">
                  <p:embed/>
                  <p:pic>
                    <p:nvPicPr>
                      <p:cNvPr id="7171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9651" y="3242855"/>
                        <a:ext cx="2663825" cy="1403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765647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FB2A306-B70A-4B31-9252-FF71E27FAE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CD9C6EC9-35DA-4F1C-A69C-10949FF28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705394"/>
            <a:ext cx="10753200" cy="512660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Ve světové populaci </a:t>
            </a:r>
            <a:r>
              <a:rPr lang="cs-CZ" b="1" dirty="0"/>
              <a:t>převažuje počet mužů</a:t>
            </a:r>
            <a:r>
              <a:rPr lang="cs-CZ" dirty="0"/>
              <a:t>, přičemž tento podíl </a:t>
            </a:r>
            <a:r>
              <a:rPr lang="cs-CZ" b="1" dirty="0"/>
              <a:t>od druhé poloviny 20. století mírně roste. 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Zatímco v roce 1960 bylo rozložení </a:t>
            </a:r>
            <a:r>
              <a:rPr lang="cs-CZ" b="1" dirty="0"/>
              <a:t>mužů a žen </a:t>
            </a:r>
            <a:r>
              <a:rPr lang="cs-CZ" dirty="0"/>
              <a:t>v populaci téměř vyrovnané (50,03 % ku 49,97 %), </a:t>
            </a:r>
            <a:r>
              <a:rPr lang="cs-CZ" b="1" dirty="0"/>
              <a:t>v roce 2018 to bylo 50,4 % ku 49,6 %, což znamená poměr zhruba 101/100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8116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7237B93-1851-4DF2-BAB7-641BF31A8F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F2E80297-7BCF-492A-AD47-46F301EC1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399" y="557348"/>
            <a:ext cx="10906543" cy="544422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Ekonomicky vyspělé země OECD mají standardně převahu žen </a:t>
            </a:r>
            <a:r>
              <a:rPr lang="cs-CZ" sz="2000" dirty="0"/>
              <a:t>v populaci (103-106/100).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Země </a:t>
            </a:r>
            <a:r>
              <a:rPr lang="cs-CZ" sz="2000" b="1" dirty="0"/>
              <a:t>bývalého Sovětského svazu mají tento podíl ještě vyšší </a:t>
            </a:r>
            <a:r>
              <a:rPr lang="cs-CZ" sz="2000" dirty="0"/>
              <a:t>(114-117/100), což je stále ještě důsledek 2. světové války, vyšší mužské </a:t>
            </a:r>
            <a:r>
              <a:rPr lang="cs-CZ" sz="2000" dirty="0" err="1"/>
              <a:t>nadúmrtnosti</a:t>
            </a:r>
            <a:r>
              <a:rPr lang="cs-CZ" sz="2000" dirty="0"/>
              <a:t> způsobené vnějšími vlivy (zejména alkohol, práce v těžkém průmyslu, v armádě apod.).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V afrických nemuslimských zemích je poměr pohlaví v populaci zhruba vyrovnaný</a:t>
            </a:r>
            <a:r>
              <a:rPr lang="cs-CZ" sz="20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Muži se dožívají relativně stále vyššího věku a v populaci je jich více</a:t>
            </a:r>
            <a:r>
              <a:rPr lang="cs-CZ" sz="2000" dirty="0"/>
              <a:t>, než tomu bylo dříve.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Je to způsobeno skutečností, že </a:t>
            </a:r>
            <a:r>
              <a:rPr lang="cs-CZ" sz="2000" b="1" dirty="0"/>
              <a:t>rozdíl v naději dožití mezi muži a ženami se v posledních desetiletích snižuje (ve prospěch mužů)</a:t>
            </a:r>
            <a:r>
              <a:rPr lang="cs-CZ" sz="2000" dirty="0"/>
              <a:t>, což je způsobeno stále </a:t>
            </a:r>
            <a:r>
              <a:rPr lang="cs-CZ" sz="2000" b="1" dirty="0"/>
              <a:t>kvalitnější lékařskou vědou, rostoucí kvalitou života, vyváženějším životním stylem a zlepšením pracovních podmínek</a:t>
            </a:r>
            <a:r>
              <a:rPr lang="cs-CZ" sz="2000" dirty="0"/>
              <a:t> v rizikových povoláních. </a:t>
            </a:r>
          </a:p>
        </p:txBody>
      </p:sp>
    </p:spTree>
    <p:extLst>
      <p:ext uri="{BB962C8B-B14F-4D97-AF65-F5344CB8AC3E}">
        <p14:creationId xmlns:p14="http://schemas.microsoft.com/office/powerpoint/2010/main" val="5828161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CCF4E10-A160-48F3-9A84-32159A391F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  <p:pic>
        <p:nvPicPr>
          <p:cNvPr id="5" name="Zástupný symbol pro obsah 4" descr="F:\demo kniha\Dílčí texty\Final texty\Obrázky_Petr_prosinec2019\Obr 5_1 Poměr pohlaví ve světě (index maskulinity; mužiženy) pro celou populaci v roce 2015.png">
            <a:extLst>
              <a:ext uri="{FF2B5EF4-FFF2-40B4-BE49-F238E27FC236}">
                <a16:creationId xmlns:a16="http://schemas.microsoft.com/office/drawing/2014/main" id="{B7352765-924D-427C-BD45-96A8540CDF0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69" y="1010194"/>
            <a:ext cx="10110651" cy="481583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62B94B3-9B64-4EA6-8EC0-F0FC528D0AF2}"/>
              </a:ext>
            </a:extLst>
          </p:cNvPr>
          <p:cNvSpPr txBox="1"/>
          <p:nvPr/>
        </p:nvSpPr>
        <p:spPr>
          <a:xfrm>
            <a:off x="1627565" y="589437"/>
            <a:ext cx="893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/>
              <a:t>Poměr pohlaví ve světě (index maskulinity; muži/ženy) pro celou populaci v roce 2017</a:t>
            </a:r>
          </a:p>
        </p:txBody>
      </p:sp>
    </p:spTree>
    <p:extLst>
      <p:ext uri="{BB962C8B-B14F-4D97-AF65-F5344CB8AC3E}">
        <p14:creationId xmlns:p14="http://schemas.microsoft.com/office/powerpoint/2010/main" val="3752664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08DF69A-7181-42B9-877E-3A5C0B05EA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68B7A53-47E9-4AC1-957A-5CDC0AF6A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57" y="378000"/>
            <a:ext cx="10906543" cy="552785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V zemích „západní“ civilizace (zejména v Evropě) se standardně rodí více chlapců než dívek </a:t>
            </a:r>
            <a:r>
              <a:rPr lang="cs-CZ" sz="2400" dirty="0"/>
              <a:t>a tento </a:t>
            </a:r>
            <a:r>
              <a:rPr lang="cs-CZ" sz="2400" b="1" dirty="0"/>
              <a:t>poměr (106-107/100) </a:t>
            </a:r>
            <a:r>
              <a:rPr lang="cs-CZ" sz="2400" dirty="0"/>
              <a:t>bývá ještě </a:t>
            </a:r>
            <a:r>
              <a:rPr lang="cs-CZ" sz="2400" b="1" dirty="0"/>
              <a:t>navýšen v zemích, kde jsou upřednostňováni chlapci a muži</a:t>
            </a:r>
            <a:r>
              <a:rPr lang="cs-CZ" sz="2400" dirty="0"/>
              <a:t>, a to z řady ekonomických důvodů, kulturních a náboženských tradic a zvyklostí, politických a legislativních opatření, vlivem válek apod.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Čína, Indie, Jižní Korea, státy s islámskou vírou, ale i další země preferují chlapce před dívkami</a:t>
            </a:r>
            <a:r>
              <a:rPr lang="cs-CZ" sz="2400" dirty="0"/>
              <a:t>, což dříve vedlo a v některých zemích (zejména ortodoxní islámské státy) stále vede k potratům ženských embryí, či dokonce vraždám novorozeňat ženského pohlaví.</a:t>
            </a:r>
          </a:p>
        </p:txBody>
      </p:sp>
    </p:spTree>
    <p:extLst>
      <p:ext uri="{BB962C8B-B14F-4D97-AF65-F5344CB8AC3E}">
        <p14:creationId xmlns:p14="http://schemas.microsoft.com/office/powerpoint/2010/main" val="27976502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32097F3-AEE8-45AD-BCFC-8F685A9DC2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7F371DB5-B251-4E27-AC2D-E31D08727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097" y="378000"/>
            <a:ext cx="11382103" cy="5454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V posledních letech došlo</a:t>
            </a:r>
            <a:r>
              <a:rPr lang="cs-CZ" sz="2000" dirty="0"/>
              <a:t> nejen ve jmenovaných zemích </a:t>
            </a:r>
            <a:r>
              <a:rPr lang="cs-CZ" sz="2000" b="1" dirty="0"/>
              <a:t>k opatřením, která zakazují určování pohlaví a provádění nelegálních interrupcí</a:t>
            </a:r>
            <a:r>
              <a:rPr lang="cs-CZ" sz="2000" dirty="0"/>
              <a:t>.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Např. v Jižní Koreji se již na začátku minulého desetiletí podařilo změnit poměr pohlaví u novorozenců </a:t>
            </a:r>
            <a:r>
              <a:rPr lang="cs-CZ" sz="2000" b="1" dirty="0"/>
              <a:t>již pod hodnoty 110/100 ve prospěch chlapců </a:t>
            </a:r>
            <a:r>
              <a:rPr lang="cs-CZ" sz="2000" dirty="0"/>
              <a:t>(dříve to bylo až 117/100). </a:t>
            </a:r>
            <a:r>
              <a:rPr lang="cs-CZ" sz="2000" b="1" dirty="0"/>
              <a:t>Podobný trend začíná být zvolna patrný i v Číně a Indii.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Přesto se např. </a:t>
            </a:r>
            <a:r>
              <a:rPr lang="cs-CZ" sz="2000" b="1" dirty="0"/>
              <a:t>v roce 2005 v Číně rodilo 121 chlapců na 100 dívek</a:t>
            </a:r>
            <a:r>
              <a:rPr lang="cs-CZ" sz="2000" dirty="0"/>
              <a:t>. V absolutních číslech to znamená, že se jen v tomto roce narodilo o 1,1 milionu více chlapců než dívek. V roce 2005 vykazovala čínská populace ve věku do dvaceti let </a:t>
            </a:r>
            <a:r>
              <a:rPr lang="cs-CZ" sz="2000" b="1" dirty="0"/>
              <a:t>přebytek 32 milionů chlapců</a:t>
            </a:r>
            <a:r>
              <a:rPr lang="cs-CZ" sz="20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Na druhou stranu je v</a:t>
            </a:r>
            <a:r>
              <a:rPr lang="cs-CZ" sz="2000" b="1" dirty="0"/>
              <a:t> řadě afrických zemí poměr pohlaví při narození vyšší u dívek</a:t>
            </a:r>
            <a:r>
              <a:rPr lang="cs-CZ" sz="2000" dirty="0"/>
              <a:t>. Tato skutečnost může být </a:t>
            </a:r>
            <a:r>
              <a:rPr lang="cs-CZ" sz="2000" b="1" dirty="0"/>
              <a:t>způsobena jednak rasou</a:t>
            </a:r>
            <a:r>
              <a:rPr lang="cs-CZ" sz="2000" dirty="0"/>
              <a:t>, resp. tmavou barvou pleti, ale také </a:t>
            </a:r>
            <a:r>
              <a:rPr lang="cs-CZ" sz="2000" b="1" dirty="0"/>
              <a:t>obecně vysokým počtem dětí narozených jedné ženě a následně vyšším podílem dívek narozených v druhém a dalším pořadí</a:t>
            </a:r>
            <a:r>
              <a:rPr lang="cs-CZ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10338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33E0C49-C9D4-4D0C-A742-8712440B118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DDFF530-11ED-45D5-A76E-B464988D2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1" y="1014928"/>
            <a:ext cx="9710056" cy="484988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C9322CE-C38E-4E71-A120-C42D1C0575BD}"/>
              </a:ext>
            </a:extLst>
          </p:cNvPr>
          <p:cNvSpPr txBox="1"/>
          <p:nvPr/>
        </p:nvSpPr>
        <p:spPr>
          <a:xfrm>
            <a:off x="1510353" y="608462"/>
            <a:ext cx="91712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Poměr pohlaví ve světě (index maskulinity; muži/ženy) při narození v roce 2017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94486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EBB2702-ACC6-4588-BDB6-221D9D0F44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2AB9554-28EF-4618-9F51-85EFE03B2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480" y="1741715"/>
            <a:ext cx="10007623" cy="359663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0ECEFFA-17C4-4455-8F15-B8C6794EC18F}"/>
              </a:ext>
            </a:extLst>
          </p:cNvPr>
          <p:cNvSpPr txBox="1"/>
          <p:nvPr/>
        </p:nvSpPr>
        <p:spPr>
          <a:xfrm>
            <a:off x="1562350" y="750205"/>
            <a:ext cx="89371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Podíl žen na celkové populaci ve vybraných státech v letech 1960 a 2017 (%)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47836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43B422A-E646-4B6C-9846-5E8C2B1DBD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4611544C-F9E1-4E09-977B-FEF15D8EF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309" y="818606"/>
            <a:ext cx="10854891" cy="501339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Podíl žen byl v českých zemích vždy o něco vyšší, než podíl mužů </a:t>
            </a:r>
            <a:r>
              <a:rPr lang="cs-CZ" sz="2000" dirty="0"/>
              <a:t>a pohyboval se mezi 51-54 % (v roce 2018: 50,8 %; tzn. o 160 tis. více žen). </a:t>
            </a:r>
            <a:r>
              <a:rPr lang="cs-CZ" sz="2000" b="1" dirty="0"/>
              <a:t>Nižší počet mužů v české populaci </a:t>
            </a:r>
            <a:r>
              <a:rPr lang="cs-CZ" sz="2000" dirty="0"/>
              <a:t>je podmíněn tím, že se </a:t>
            </a:r>
            <a:r>
              <a:rPr lang="cs-CZ" sz="2000" b="1" dirty="0"/>
              <a:t>muži dožívají nižšího věku než ženy a neexistuje žádné umělé upřednostňování pohlaví</a:t>
            </a:r>
            <a:r>
              <a:rPr lang="cs-CZ" sz="20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000" dirty="0"/>
          </a:p>
          <a:p>
            <a:pPr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39FB912-7199-4754-9895-C53D0C1EA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629" y="3596146"/>
            <a:ext cx="9937903" cy="178710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C50F638-77D0-41B8-8878-42F207ACE78A}"/>
              </a:ext>
            </a:extLst>
          </p:cNvPr>
          <p:cNvSpPr txBox="1"/>
          <p:nvPr/>
        </p:nvSpPr>
        <p:spPr>
          <a:xfrm>
            <a:off x="828455" y="3140637"/>
            <a:ext cx="10186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/>
              <a:t>Rozložení mužské a ženské populace v základních věkových kategoriích v ČR v letech 2007 a 2017</a:t>
            </a:r>
          </a:p>
        </p:txBody>
      </p:sp>
    </p:spTree>
    <p:extLst>
      <p:ext uri="{BB962C8B-B14F-4D97-AF65-F5344CB8AC3E}">
        <p14:creationId xmlns:p14="http://schemas.microsoft.com/office/powerpoint/2010/main" val="3505768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5" descr="110716123558">
            <a:extLst>
              <a:ext uri="{FF2B5EF4-FFF2-40B4-BE49-F238E27FC236}">
                <a16:creationId xmlns:a16="http://schemas.microsoft.com/office/drawing/2014/main" id="{A78157A7-DFE7-4107-86A0-642E84C51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741363"/>
            <a:ext cx="7777163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13F14BA-27C4-4013-B3F4-ACCBDC984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Data o obyvatelstvu českých zemí_sčítání lidu_struktura obyvatelstva I.</a:t>
            </a:r>
          </a:p>
        </p:txBody>
      </p:sp>
    </p:spTree>
    <p:extLst>
      <p:ext uri="{BB962C8B-B14F-4D97-AF65-F5344CB8AC3E}">
        <p14:creationId xmlns:p14="http://schemas.microsoft.com/office/powerpoint/2010/main" val="5001905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1DDD639-D78E-4FD7-BD8F-07B13B4037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273FA49-3040-415B-A2CE-1FAF87D31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803727"/>
            <a:ext cx="10753200" cy="449108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Poměr mužů a žen v populaci se obrací ve prospěch žen kolem 55. - 60. roku života</a:t>
            </a:r>
            <a:r>
              <a:rPr lang="cs-CZ" sz="2400" dirty="0"/>
              <a:t>, přičemž výrazná převaha je ve vyšších věkových kategoriích, kdy </a:t>
            </a:r>
            <a:r>
              <a:rPr lang="cs-CZ" sz="2400" b="1" dirty="0"/>
              <a:t>muži začínají umírat na řadu chorob dříve než ženy </a:t>
            </a:r>
            <a:r>
              <a:rPr lang="cs-CZ" sz="2400" dirty="0"/>
              <a:t>(zejména nemoci oběhové a dýchací soustavy).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Ačkoliv je rozdíl stále velmi patrný, </a:t>
            </a:r>
            <a:r>
              <a:rPr lang="cs-CZ" sz="2400" b="1" dirty="0"/>
              <a:t>ve vyšším věku se začíná poměr mužů a žen přibližovat </a:t>
            </a:r>
            <a:r>
              <a:rPr lang="cs-CZ" sz="2400" dirty="0"/>
              <a:t>a v nejvyšších věkových </a:t>
            </a:r>
            <a:r>
              <a:rPr lang="cs-CZ" sz="2400" b="1" dirty="0"/>
              <a:t>kategoriích nad 100 let se tento poměr zmenšuje výrazněji a muži mají mírně vyšší naději dožití</a:t>
            </a:r>
            <a:r>
              <a:rPr lang="cs-CZ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253755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9673C7-4C53-41A8-A042-43F90F82F8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1734CAB-55F6-4E44-9063-BF8AE1D57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058" y="1002490"/>
            <a:ext cx="7707084" cy="485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695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BA3C375-35D4-4DBE-A830-7FBEFAB159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E93CD9D-30A5-47B1-BDAA-3ACCCACA2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34504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Struktura obyvatelstva podle věku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3AC341C-8AF5-42E5-959E-2B3B8E32B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24147"/>
            <a:ext cx="10753200" cy="4139998"/>
          </a:xfrm>
        </p:spPr>
        <p:txBody>
          <a:bodyPr/>
          <a:lstStyle/>
          <a:p>
            <a:r>
              <a:rPr lang="cs-CZ" b="1" i="1" dirty="0"/>
              <a:t>Věkové složení</a:t>
            </a:r>
            <a:r>
              <a:rPr lang="cs-CZ" b="1" dirty="0"/>
              <a:t> </a:t>
            </a:r>
            <a:r>
              <a:rPr lang="cs-CZ" dirty="0"/>
              <a:t>obyvatelstva je </a:t>
            </a:r>
            <a:r>
              <a:rPr lang="cs-CZ" b="1" dirty="0"/>
              <a:t>výsledkem zhruba stoletého populačního vývoje</a:t>
            </a:r>
            <a:r>
              <a:rPr lang="cs-CZ" dirty="0"/>
              <a:t>. </a:t>
            </a:r>
            <a:r>
              <a:rPr lang="cs-CZ" b="1" i="1" dirty="0">
                <a:solidFill>
                  <a:srgbClr val="FF0000"/>
                </a:solidFill>
              </a:rPr>
              <a:t>(Proč zrovna stoletého?)</a:t>
            </a:r>
          </a:p>
          <a:p>
            <a:r>
              <a:rPr lang="cs-CZ" dirty="0"/>
              <a:t>Je velmi důležitou biologickou charakteristikou populace. </a:t>
            </a:r>
          </a:p>
          <a:p>
            <a:r>
              <a:rPr lang="cs-CZ" dirty="0"/>
              <a:t>Věková struktura je podrobně </a:t>
            </a:r>
            <a:r>
              <a:rPr lang="cs-CZ" b="1" dirty="0"/>
              <a:t>prezentována podle jednotek věku nebo kalendářních let narození nebo agregovaně podle různých charakteristických věkových skupin </a:t>
            </a:r>
            <a:r>
              <a:rPr lang="cs-CZ" dirty="0"/>
              <a:t>(nejčastěji pětileté, ale i jednoleté). </a:t>
            </a:r>
          </a:p>
        </p:txBody>
      </p:sp>
    </p:spTree>
    <p:extLst>
      <p:ext uri="{BB962C8B-B14F-4D97-AF65-F5344CB8AC3E}">
        <p14:creationId xmlns:p14="http://schemas.microsoft.com/office/powerpoint/2010/main" val="24989905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0CCBE31-0F2A-4CCE-9746-DF42C2C701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85AD8B2A-9815-4006-ABE5-5A0AB3A9B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434" y="740229"/>
            <a:ext cx="10828766" cy="509177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Nejčastěji používaným způsobem interpretace věkové struktury obyvatelstva je tzv. </a:t>
            </a:r>
            <a:r>
              <a:rPr lang="cs-CZ" sz="2000" b="1" i="1" dirty="0"/>
              <a:t>věková pyramida</a:t>
            </a:r>
            <a:r>
              <a:rPr lang="cs-CZ" sz="2000" b="1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Vedle věkové struktury umožňuje současně graficky znázornit i strukturu obyvatelstva podle pohlaví.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Její podstatou jsou dva spojené grafy, respektive </a:t>
            </a:r>
            <a:r>
              <a:rPr lang="cs-CZ" sz="2000" b="1" dirty="0"/>
              <a:t>dvojitý histogram početnosti mužů a žen</a:t>
            </a:r>
            <a:r>
              <a:rPr lang="cs-CZ" sz="20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V levé části se zpravidla uvádějí údaje pro muže, v pravé pro ženy.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Na vodorovnou osu se nanáší počet obyvatel, na svislou osu jednoleté či pětileté věkové kategorie.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V grafickém znázornění věkové pyramidy se zobrazují </a:t>
            </a:r>
            <a:r>
              <a:rPr lang="cs-CZ" sz="2000" b="1" dirty="0"/>
              <a:t>veškeré nepravidelnosti způsobené jakýmikoliv událostmi v historii dané populace </a:t>
            </a:r>
            <a:r>
              <a:rPr lang="cs-CZ" sz="2000" dirty="0"/>
              <a:t>(války, populační boom, epidemie, hospodářské krize, období konjunktury apod.). </a:t>
            </a:r>
          </a:p>
        </p:txBody>
      </p:sp>
    </p:spTree>
    <p:extLst>
      <p:ext uri="{BB962C8B-B14F-4D97-AF65-F5344CB8AC3E}">
        <p14:creationId xmlns:p14="http://schemas.microsoft.com/office/powerpoint/2010/main" val="9369744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21CA58B-1985-4516-B6F0-BE3C62EEAB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86EEA39-CBAB-47AE-B94F-B4BCFB880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748937"/>
            <a:ext cx="10881017" cy="503952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Jednou z dříve užívaných typologií obyvatelstva, jejíž základy jsou přeneseně využívány dodnes, je </a:t>
            </a:r>
            <a:r>
              <a:rPr lang="cs-CZ" b="1" dirty="0"/>
              <a:t>klasifikace švédského demografa G. </a:t>
            </a:r>
            <a:r>
              <a:rPr lang="cs-CZ" b="1" dirty="0" err="1"/>
              <a:t>Sundbärga</a:t>
            </a:r>
            <a:r>
              <a:rPr lang="cs-CZ" b="1" dirty="0"/>
              <a:t> (1900)</a:t>
            </a:r>
            <a:r>
              <a:rPr lang="cs-CZ" dirty="0"/>
              <a:t>, jenž vyslovil zákonitost, vztahující se k věkové struktuře. </a:t>
            </a:r>
            <a:r>
              <a:rPr lang="cs-CZ" b="1" dirty="0"/>
              <a:t>Rozdělil obyvatelstvo podle věku na tři základní skupiny</a:t>
            </a:r>
            <a:r>
              <a:rPr lang="cs-CZ" dirty="0"/>
              <a:t>:</a:t>
            </a: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2B5CAC4-443F-431A-B54A-1D0DC05C3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96" y="4111817"/>
            <a:ext cx="11389858" cy="211618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56B0953-4191-4C02-A1EA-328EEBA87574}"/>
              </a:ext>
            </a:extLst>
          </p:cNvPr>
          <p:cNvSpPr txBox="1"/>
          <p:nvPr/>
        </p:nvSpPr>
        <p:spPr>
          <a:xfrm>
            <a:off x="1558834" y="5635946"/>
            <a:ext cx="7207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rgbClr val="FF0000"/>
                </a:solidFill>
              </a:rPr>
              <a:t>K jakému věku se tedy tyto skupiny vztahují?</a:t>
            </a:r>
          </a:p>
        </p:txBody>
      </p:sp>
    </p:spTree>
    <p:extLst>
      <p:ext uri="{BB962C8B-B14F-4D97-AF65-F5344CB8AC3E}">
        <p14:creationId xmlns:p14="http://schemas.microsoft.com/office/powerpoint/2010/main" val="11667050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FB8E41F-F190-4F08-8101-E335F242FE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2C1FFCA6-4F92-432B-A52D-C2BE22F93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349" y="600891"/>
            <a:ext cx="10915851" cy="523110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Podle zastoupené dětské a post-reprodukční složky</a:t>
            </a:r>
            <a:r>
              <a:rPr lang="cs-CZ" sz="2000" dirty="0"/>
              <a:t>, je možné určit </a:t>
            </a:r>
            <a:r>
              <a:rPr lang="cs-CZ" sz="2000" b="1" dirty="0"/>
              <a:t>tři populační typy</a:t>
            </a:r>
            <a:r>
              <a:rPr lang="cs-CZ" sz="2000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000" dirty="0"/>
          </a:p>
          <a:p>
            <a:pPr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2B83E69-5B77-41EE-BC3F-FB9C156E6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269" y="1619794"/>
            <a:ext cx="10259161" cy="393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5536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9D8AB31-B845-46C9-A176-5357AFB3B6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5AA9256-A4CE-4FE9-9D57-37C1161E0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160" y="2031647"/>
            <a:ext cx="8891451" cy="304849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7D9B256-B46A-4DFB-A952-E10401EC7035}"/>
              </a:ext>
            </a:extLst>
          </p:cNvPr>
          <p:cNvSpPr txBox="1"/>
          <p:nvPr/>
        </p:nvSpPr>
        <p:spPr>
          <a:xfrm>
            <a:off x="1132114" y="966651"/>
            <a:ext cx="94940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Modelové typy věkových pyramid podle věkového rozložení populace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97041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5E50A42-DB7D-4870-95E5-53AAD353D7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AE0D28EF-7B83-4683-8570-0F209E9D2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847" y="296091"/>
            <a:ext cx="11207930" cy="553590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Věková pyramida se v rámci světové populace v současnosti přelévá z progresivního do stacionárního tvaru. </a:t>
            </a:r>
            <a:r>
              <a:rPr lang="cs-CZ" sz="2000" dirty="0"/>
              <a:t>Rozdíly ve tvaru věkových pyramid jednotlivých států i kontinentů, a tedy i ve stádiu populačního vývoje, se ovšem výrazně liší.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Jako příklady </a:t>
            </a:r>
            <a:r>
              <a:rPr lang="cs-CZ" sz="2000" b="1" dirty="0"/>
              <a:t>progresivního typu věkové pyramidy</a:t>
            </a:r>
            <a:r>
              <a:rPr lang="cs-CZ" sz="2000" dirty="0"/>
              <a:t>, a tedy stále převažující mladé populace, lze uvést </a:t>
            </a:r>
            <a:r>
              <a:rPr lang="cs-CZ" sz="2000" b="1" dirty="0"/>
              <a:t>ekonomicky nejvíce zaostalé země Afriky </a:t>
            </a:r>
            <a:r>
              <a:rPr lang="cs-CZ" sz="2000" dirty="0"/>
              <a:t>(např. Kamerun, Rwanda, Středoafrické republika) či </a:t>
            </a:r>
            <a:r>
              <a:rPr lang="cs-CZ" sz="2000" b="1" dirty="0"/>
              <a:t>Afganistán</a:t>
            </a:r>
            <a:r>
              <a:rPr lang="cs-CZ" sz="2000" dirty="0"/>
              <a:t>, </a:t>
            </a:r>
            <a:r>
              <a:rPr lang="cs-CZ" sz="2000" b="1" dirty="0"/>
              <a:t>stacionární typ je typický např. pro Venezuelu, USA, Nový Zéland a (ale i pro většinu západoevropských a skandinávských zemí</a:t>
            </a:r>
            <a:r>
              <a:rPr lang="cs-CZ" sz="2000" dirty="0"/>
              <a:t>).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0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Nejméně příznivou věkovou skladbu a nejstarší populaci (regresivní typ) mají vyspělé státy </a:t>
            </a:r>
            <a:r>
              <a:rPr lang="cs-CZ" sz="2000" dirty="0"/>
              <a:t>jako je </a:t>
            </a:r>
            <a:r>
              <a:rPr lang="cs-CZ" sz="2000" b="1" dirty="0"/>
              <a:t>Japonsko či Německo, dále pak země jižní </a:t>
            </a:r>
            <a:r>
              <a:rPr lang="cs-CZ" sz="2000" dirty="0"/>
              <a:t>(Portugalsko, Itálie, Řecko) a </a:t>
            </a:r>
            <a:r>
              <a:rPr lang="cs-CZ" sz="2000" b="1" dirty="0"/>
              <a:t>východní Evropy včetně ČR a východní a jihovýchodní Asie </a:t>
            </a:r>
            <a:r>
              <a:rPr lang="cs-CZ" sz="2000" dirty="0"/>
              <a:t>(Čína, Jižní Korea, Tchaj-wan, </a:t>
            </a:r>
            <a:r>
              <a:rPr lang="cs-CZ" sz="2000" dirty="0" err="1"/>
              <a:t>Hong</a:t>
            </a:r>
            <a:r>
              <a:rPr lang="cs-CZ" sz="2000" dirty="0"/>
              <a:t>-Kong, Singapur apod.)</a:t>
            </a:r>
          </a:p>
        </p:txBody>
      </p:sp>
    </p:spTree>
    <p:extLst>
      <p:ext uri="{BB962C8B-B14F-4D97-AF65-F5344CB8AC3E}">
        <p14:creationId xmlns:p14="http://schemas.microsoft.com/office/powerpoint/2010/main" val="37959910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FD61778-2A46-4C8F-A829-E7BEF8281D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Data o obyvatelstvu českých zemí_sčítání lidu_struktura obyvatelstva I.</a:t>
            </a:r>
            <a:endParaRPr lang="cs-CZ" alt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356823D-9DE7-4E77-9EAC-AC54187EA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1760697"/>
            <a:ext cx="3367942" cy="283284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A447518-569F-4F39-BEE4-F2837420F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039" y="1871835"/>
            <a:ext cx="3036477" cy="273282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3BD07AA-B867-44A3-BEC8-A2EA10BE3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2249" y="1939143"/>
            <a:ext cx="3036478" cy="265440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2A29F6C-A8E9-4792-B5B9-8D9983FD496B}"/>
              </a:ext>
            </a:extLst>
          </p:cNvPr>
          <p:cNvSpPr txBox="1"/>
          <p:nvPr/>
        </p:nvSpPr>
        <p:spPr>
          <a:xfrm>
            <a:off x="965668" y="804894"/>
            <a:ext cx="9533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Věková pyramidy světa v letech 1950, 2017 a predikce pro rok 2050 </a:t>
            </a:r>
          </a:p>
        </p:txBody>
      </p:sp>
    </p:spTree>
    <p:extLst>
      <p:ext uri="{BB962C8B-B14F-4D97-AF65-F5344CB8AC3E}">
        <p14:creationId xmlns:p14="http://schemas.microsoft.com/office/powerpoint/2010/main" val="19817106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1F2FCC1-5AAF-43FE-98F6-09E565DEF0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CF8EFCC-6B72-475D-B241-899903D64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849" y="1637761"/>
            <a:ext cx="10398500" cy="389531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7F36277-A89C-4B55-AC9B-B618B3755BF0}"/>
              </a:ext>
            </a:extLst>
          </p:cNvPr>
          <p:cNvSpPr txBox="1"/>
          <p:nvPr/>
        </p:nvSpPr>
        <p:spPr>
          <a:xfrm>
            <a:off x="984069" y="597800"/>
            <a:ext cx="9644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Věkové pyramidy Evropy v letech 1950, 2017 a predikce pro rok 2050</a:t>
            </a:r>
          </a:p>
        </p:txBody>
      </p:sp>
    </p:spTree>
    <p:extLst>
      <p:ext uri="{BB962C8B-B14F-4D97-AF65-F5344CB8AC3E}">
        <p14:creationId xmlns:p14="http://schemas.microsoft.com/office/powerpoint/2010/main" val="2197394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>
            <a:extLst>
              <a:ext uri="{FF2B5EF4-FFF2-40B4-BE49-F238E27FC236}">
                <a16:creationId xmlns:a16="http://schemas.microsoft.com/office/drawing/2014/main" id="{A0532483-6469-4A90-AB35-42DE7F844C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40235" y="404814"/>
            <a:ext cx="10431765" cy="597693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400" b="1" u="sng" dirty="0">
                <a:latin typeface="Verdana" panose="020B0604030504040204" pitchFamily="34" charset="0"/>
              </a:rPr>
              <a:t>2.</a:t>
            </a:r>
            <a:r>
              <a:rPr lang="cs-CZ" altLang="cs-CZ" sz="2400" u="sng" dirty="0">
                <a:latin typeface="Verdana" panose="020B0604030504040204" pitchFamily="34" charset="0"/>
              </a:rPr>
              <a:t> </a:t>
            </a:r>
            <a:r>
              <a:rPr lang="cs-CZ" altLang="cs-CZ" sz="2400" b="1" u="sng" dirty="0">
                <a:latin typeface="Verdana" panose="020B0604030504040204" pitchFamily="34" charset="0"/>
              </a:rPr>
              <a:t>Období soupisů obyvatelstva</a:t>
            </a:r>
          </a:p>
          <a:p>
            <a:pPr eaLnBrk="1" hangingPunct="1"/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b="1" i="1" dirty="0">
                <a:latin typeface="Verdana" panose="020B0604030504040204" pitchFamily="34" charset="0"/>
              </a:rPr>
              <a:t>Berní </a:t>
            </a:r>
            <a:r>
              <a:rPr lang="cs-CZ" altLang="cs-CZ" sz="2400" b="1" i="1" dirty="0" err="1">
                <a:latin typeface="Verdana" panose="020B0604030504040204" pitchFamily="34" charset="0"/>
              </a:rPr>
              <a:t>rollu</a:t>
            </a:r>
            <a:r>
              <a:rPr lang="cs-CZ" altLang="cs-CZ" sz="2400" b="1" i="1" dirty="0">
                <a:latin typeface="Verdana" panose="020B0604030504040204" pitchFamily="34" charset="0"/>
              </a:rPr>
              <a:t> </a:t>
            </a:r>
            <a:r>
              <a:rPr lang="cs-CZ" altLang="cs-CZ" sz="2400" dirty="0">
                <a:latin typeface="Verdana" panose="020B0604030504040204" pitchFamily="34" charset="0"/>
              </a:rPr>
              <a:t>je možné považovat za </a:t>
            </a:r>
            <a:r>
              <a:rPr lang="cs-CZ" altLang="cs-CZ" sz="2400" b="1" dirty="0">
                <a:latin typeface="Verdana" panose="020B0604030504040204" pitchFamily="34" charset="0"/>
              </a:rPr>
              <a:t>první systematickou demografickou</a:t>
            </a:r>
            <a:r>
              <a:rPr lang="cs-CZ" altLang="cs-CZ" sz="2400" dirty="0">
                <a:latin typeface="Verdana" panose="020B0604030504040204" pitchFamily="34" charset="0"/>
              </a:rPr>
              <a:t> akci v českých zemích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V roce 1748 na ni navázal </a:t>
            </a:r>
            <a:r>
              <a:rPr lang="cs-CZ" altLang="cs-CZ" sz="2400" b="1" i="1" dirty="0">
                <a:latin typeface="Verdana" panose="020B0604030504040204" pitchFamily="34" charset="0"/>
              </a:rPr>
              <a:t>první rustikální katastr tereziánský</a:t>
            </a:r>
            <a:r>
              <a:rPr lang="cs-CZ" altLang="cs-CZ" sz="2400" dirty="0">
                <a:latin typeface="Verdana" panose="020B0604030504040204" pitchFamily="34" charset="0"/>
              </a:rPr>
              <a:t> (podobně koncipovaný) a následovaly další (druhý katastr rustikální, </a:t>
            </a:r>
            <a:r>
              <a:rPr lang="cs-CZ" altLang="cs-CZ" sz="2400" b="1" i="1" dirty="0">
                <a:latin typeface="Verdana" panose="020B0604030504040204" pitchFamily="34" charset="0"/>
              </a:rPr>
              <a:t>dominikální katastr </a:t>
            </a:r>
            <a:r>
              <a:rPr lang="cs-CZ" altLang="cs-CZ" sz="2400" dirty="0">
                <a:latin typeface="Verdana" panose="020B0604030504040204" pitchFamily="34" charset="0"/>
              </a:rPr>
              <a:t>a josefínský katastr) </a:t>
            </a:r>
          </a:p>
          <a:p>
            <a:pPr eaLnBrk="1" hangingPunct="1">
              <a:buFontTx/>
              <a:buNone/>
            </a:pPr>
            <a:endParaRPr lang="cs-CZ" altLang="cs-CZ" sz="2400" b="1" i="1" dirty="0">
              <a:solidFill>
                <a:srgbClr val="333300"/>
              </a:solidFill>
              <a:latin typeface="Verdana" panose="020B0604030504040204" pitchFamily="34" charset="0"/>
            </a:endParaRPr>
          </a:p>
          <a:p>
            <a:pPr eaLnBrk="1" hangingPunct="1">
              <a:buFontTx/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Verdana" panose="020B0604030504040204" pitchFamily="34" charset="0"/>
              </a:rPr>
              <a:t>Co to je rustikální a dominikální?</a:t>
            </a:r>
          </a:p>
          <a:p>
            <a:pPr eaLnBrk="1" hangingPunct="1"/>
            <a:endParaRPr lang="cs-CZ" altLang="cs-CZ" sz="2400" b="1" i="1" dirty="0">
              <a:solidFill>
                <a:srgbClr val="FF0000"/>
              </a:solidFill>
              <a:latin typeface="Verdana" panose="020B0604030504040204" pitchFamily="34" charset="0"/>
            </a:endParaRPr>
          </a:p>
          <a:p>
            <a:pPr eaLnBrk="1" hangingPunct="1"/>
            <a:endParaRPr lang="cs-CZ" altLang="cs-CZ" dirty="0">
              <a:latin typeface="Verdana" panose="020B0604030504040204" pitchFamily="34" charset="0"/>
            </a:endParaRP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5BC622B-0B12-4CCB-9D21-650D74A0D7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6030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5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5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F4EE338-FBCE-4987-940E-6919991646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B9D14CE-0F25-4BA8-A9D2-535863B9D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271" y="1546676"/>
            <a:ext cx="10377575" cy="388747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EEA99C1-0FB6-44C4-943B-CEE961186F17}"/>
              </a:ext>
            </a:extLst>
          </p:cNvPr>
          <p:cNvSpPr txBox="1"/>
          <p:nvPr/>
        </p:nvSpPr>
        <p:spPr>
          <a:xfrm>
            <a:off x="720000" y="549586"/>
            <a:ext cx="103080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Příklady modelových populací v roce 2017 </a:t>
            </a:r>
          </a:p>
          <a:p>
            <a:r>
              <a:rPr lang="cs-CZ" dirty="0"/>
              <a:t>(Kamerun – progresivní, Venezuela – stacionární, Portugalsko – regresivní)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7802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69" y="378000"/>
            <a:ext cx="4459861" cy="3106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Data o obyvatelstvu českých zemí_sčítání lidu_struktura obyvatelstva I.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2D5438A-C72C-4117-8DFF-698A3126C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205" y="2982278"/>
            <a:ext cx="6287589" cy="368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3838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Data o obyvatelstvu českých zemí_sčítání lidu_struktura obyvatelstva I.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C714794-9601-41CF-8CD1-2C8E1F3E7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982" y="719883"/>
            <a:ext cx="7437121" cy="518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2863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Data o obyvatelstvu českých zemí_sčítání lidu_struktura obyvatelstva I.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4F5FA91-C407-4E4A-BB74-6C989FEDF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395" y="616737"/>
            <a:ext cx="7445828" cy="518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2982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Data o obyvatelstvu českých zemí_sčítání lidu_struktura obyvatelstva I.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F096284-E9B5-499B-9285-1274BC90C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554" y="458783"/>
            <a:ext cx="7829006" cy="545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88670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482557"/>
            <a:ext cx="5315040" cy="37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Data o obyvatelstvu českých zemí_sčítání lidu_struktura obyvatelstva I.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D567F1C-E5AA-47BB-B5E2-3C5E00D8C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667680"/>
            <a:ext cx="5810250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0703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" y="353665"/>
            <a:ext cx="5568613" cy="388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Data o obyvatelstvu českých zemí_sčítání lidu_struktura obyvatelstva I.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E946D2C-ADF9-4A49-A560-C0BC772A6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1133" y="3048000"/>
            <a:ext cx="6250867" cy="397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542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Data o obyvatelstvu českých zemí_sčítání lidu_struktura obyvatelstva I.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DBBA741-B1F3-4732-8825-7F63759AA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828" y="653143"/>
            <a:ext cx="7537115" cy="525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37199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53" y="242933"/>
            <a:ext cx="6050388" cy="4215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Data o obyvatelstvu českých zemí_sčítání lidu_struktura obyvatelstva I.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D6EF77C-3919-4FBE-A47C-CE4897D40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097" y="2667680"/>
            <a:ext cx="5810250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580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769938"/>
            <a:ext cx="7416800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Data o obyvatelstvu českých zemí_sčítání lidu_struktura obyvatelstva I.</a:t>
            </a:r>
          </a:p>
        </p:txBody>
      </p:sp>
    </p:spTree>
    <p:extLst>
      <p:ext uri="{BB962C8B-B14F-4D97-AF65-F5344CB8AC3E}">
        <p14:creationId xmlns:p14="http://schemas.microsoft.com/office/powerpoint/2010/main" val="512963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5" descr="110708155043">
            <a:extLst>
              <a:ext uri="{FF2B5EF4-FFF2-40B4-BE49-F238E27FC236}">
                <a16:creationId xmlns:a16="http://schemas.microsoft.com/office/drawing/2014/main" id="{B043133E-C16C-4AEC-AAC5-C9DB93A0A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4" y="1552575"/>
            <a:ext cx="8905875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EECDC31-9897-4930-9CCC-80352DEFA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Data o obyvatelstvu českých zemí_sčítání lidu_struktura obyvatelstva I.</a:t>
            </a:r>
          </a:p>
        </p:txBody>
      </p:sp>
    </p:spTree>
    <p:extLst>
      <p:ext uri="{BB962C8B-B14F-4D97-AF65-F5344CB8AC3E}">
        <p14:creationId xmlns:p14="http://schemas.microsoft.com/office/powerpoint/2010/main" val="289513483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Data o obyvatelstvu českých zemí_sčítání lidu_struktura obyvatelstva I.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177C56B-C715-4075-8011-5AC770F43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691" y="612633"/>
            <a:ext cx="7332617" cy="510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5609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Data o obyvatelstvu českých zemí_sčítání lidu_struktura obyvatelstva I.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BF8CEE8-8588-47F9-81B9-F47A89103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485" y="684942"/>
            <a:ext cx="7367452" cy="513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83631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Data o obyvatelstvu českých zemí_sčítání lidu_struktura obyvatelstva I.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0F627F0-7CBD-47F4-9DD1-B094F8074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491" y="716851"/>
            <a:ext cx="7254240" cy="505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43724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CB6E652-85B1-4B5A-83C3-040C5B456D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29FE0F5-5DA3-4616-B488-1283A119B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450" y="697078"/>
            <a:ext cx="7261567" cy="505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92466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Data o obyvatelstvu českých zemí_sčítání lidu_struktura obyvatelstva I.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E2971AE-B50C-4628-8B79-C6296BBDB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480" y="638972"/>
            <a:ext cx="7559040" cy="526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31286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DAE74F2-FCA3-4246-96F5-0BC827B7A9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Data o obyvatelstvu českých zemí_sčítání lidu_struktura obyvatelstva I.</a:t>
            </a:r>
            <a:endParaRPr lang="cs-CZ" alt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2FE8F35-E998-4AC7-A2AC-F63FA3B84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83908"/>
            <a:ext cx="5810250" cy="404812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CCC79D0-2CC3-4D4D-BB55-E76A6FC6C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91" y="481828"/>
            <a:ext cx="5810250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81420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Data o obyvatelstvu českých zemí_sčítání lidu_struktura obyvatelstva I.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54EF849-DB3D-42FC-9FBD-73C7A1885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063" y="637975"/>
            <a:ext cx="7802880" cy="543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23019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Data o obyvatelstvu českých zemí_sčítání lidu_struktura obyvatelstva I.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053B6BA-ACB2-4C63-B3DD-B81DBF140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897" y="717350"/>
            <a:ext cx="7524205" cy="524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31509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Data o obyvatelstvu českých zemí_sčítání lidu_struktura obyvatelstva I.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5D1F4BC-4D96-465F-8FCF-A7A25EB49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856" y="710783"/>
            <a:ext cx="7602583" cy="529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41919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Data o obyvatelstvu českých zemí_sčítání lidu_struktura obyvatelstva I.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1F983FC-A9F2-474D-9D27-6BD4A68E9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234" y="503550"/>
            <a:ext cx="7684869" cy="535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889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3">
            <a:extLst>
              <a:ext uri="{FF2B5EF4-FFF2-40B4-BE49-F238E27FC236}">
                <a16:creationId xmlns:a16="http://schemas.microsoft.com/office/drawing/2014/main" id="{231E4508-B159-4EF6-9053-3BB3E6FFFF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89901" y="836613"/>
            <a:ext cx="9924176" cy="528955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Od poloviny 18. století jsou dalším a významnějším zdrojem poznání o obyvatelstvu již skutečné </a:t>
            </a:r>
            <a:r>
              <a:rPr lang="cs-CZ" altLang="cs-CZ" sz="2400" b="1" i="1" dirty="0">
                <a:latin typeface="Verdana" panose="020B0604030504040204" pitchFamily="34" charset="0"/>
              </a:rPr>
              <a:t>soupisy obyvatelstva</a:t>
            </a:r>
            <a:r>
              <a:rPr lang="cs-CZ" altLang="cs-CZ" sz="2400" dirty="0">
                <a:latin typeface="Verdana" panose="020B0604030504040204" pitchFamily="34" charset="0"/>
              </a:rPr>
              <a:t> (populační soupisy)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400" b="1" dirty="0">
              <a:latin typeface="Verdan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b="1" dirty="0">
                <a:latin typeface="Verdana" panose="020B0604030504040204" pitchFamily="34" charset="0"/>
              </a:rPr>
              <a:t>První soupis obyvatelstva</a:t>
            </a:r>
            <a:r>
              <a:rPr lang="cs-CZ" altLang="cs-CZ" sz="2400" dirty="0">
                <a:latin typeface="Verdana" panose="020B0604030504040204" pitchFamily="34" charset="0"/>
              </a:rPr>
              <a:t> z roku 1754 za Marie Terezie – </a:t>
            </a:r>
            <a:r>
              <a:rPr lang="cs-CZ" altLang="cs-CZ" sz="2400" b="1" i="1" dirty="0">
                <a:latin typeface="Verdana" panose="020B0604030504040204" pitchFamily="34" charset="0"/>
              </a:rPr>
              <a:t>konskripční tabulka</a:t>
            </a:r>
            <a:r>
              <a:rPr lang="cs-CZ" altLang="cs-CZ" sz="2400" dirty="0">
                <a:latin typeface="Verdana" panose="020B0604030504040204" pitchFamily="34" charset="0"/>
              </a:rPr>
              <a:t> – obce s údaji o počtu obyvatelstva podle pohlaví a pěti věkových skupin (0-15, 15-20, 20-40, 40-50, 50+), soupisy poté označovány také jako </a:t>
            </a:r>
            <a:r>
              <a:rPr lang="cs-CZ" altLang="cs-CZ" sz="2400" b="1" i="1" dirty="0">
                <a:latin typeface="Verdana" panose="020B0604030504040204" pitchFamily="34" charset="0"/>
              </a:rPr>
              <a:t>konskripce</a:t>
            </a:r>
          </a:p>
          <a:p>
            <a:pPr eaLnBrk="1" hangingPunct="1"/>
            <a:endParaRPr lang="cs-CZ" altLang="cs-CZ" sz="2400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5072306-8E5F-4544-9B29-45527D1F9E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7568072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1" y="836613"/>
            <a:ext cx="7466013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Data o obyvatelstvu českých zemí_sčítání lidu_struktura obyvatelstva I.</a:t>
            </a:r>
          </a:p>
        </p:txBody>
      </p:sp>
    </p:spTree>
    <p:extLst>
      <p:ext uri="{BB962C8B-B14F-4D97-AF65-F5344CB8AC3E}">
        <p14:creationId xmlns:p14="http://schemas.microsoft.com/office/powerpoint/2010/main" val="410259534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0DC5476-2924-4873-9BA7-1738D290C5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Data o obyvatelstvu českých zemí_sčítání lidu_struktura obyvatelstva I.</a:t>
            </a:r>
            <a:endParaRPr lang="cs-CZ" alt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29C9644-C3AF-4174-BE35-B681AF654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480" y="795728"/>
            <a:ext cx="7193279" cy="501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03362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A054D32-7707-4AD0-BD9F-32EAA25620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CD43BFDA-EA2F-4E31-9E7E-E940402E0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792480"/>
            <a:ext cx="10863600" cy="5039520"/>
          </a:xfrm>
        </p:spPr>
        <p:txBody>
          <a:bodyPr/>
          <a:lstStyle/>
          <a:p>
            <a:r>
              <a:rPr lang="cs-CZ" b="1" dirty="0"/>
              <a:t>Česká republika</a:t>
            </a:r>
            <a:r>
              <a:rPr lang="cs-CZ" dirty="0"/>
              <a:t> patří od </a:t>
            </a:r>
            <a:r>
              <a:rPr lang="cs-CZ" b="1" dirty="0"/>
              <a:t>80. let minulého století mezi země s regresivním typem věkové pyramidy</a:t>
            </a:r>
            <a:r>
              <a:rPr lang="cs-CZ" dirty="0"/>
              <a:t>, což je dáno </a:t>
            </a:r>
            <a:r>
              <a:rPr lang="cs-CZ" b="1" dirty="0"/>
              <a:t>nízkou plodností, zvyšující se nadějí dožití, velmi nízkou úmrtností i kojeneckou úmrtností</a:t>
            </a:r>
            <a:r>
              <a:rPr lang="cs-CZ" dirty="0"/>
              <a:t> apod., což vše způsobuje </a:t>
            </a:r>
            <a:r>
              <a:rPr lang="cs-CZ" b="1" u="sng" dirty="0"/>
              <a:t>stárnutí a vymírání populace</a:t>
            </a:r>
            <a:r>
              <a:rPr lang="cs-CZ" dirty="0"/>
              <a:t>. </a:t>
            </a:r>
          </a:p>
          <a:p>
            <a:r>
              <a:rPr lang="cs-CZ" dirty="0"/>
              <a:t>Na aktuální věkové pyramidě (základna v roce 2017) lze vidět specifické vlivy projevující se ve věkové struktuře České republiky. </a:t>
            </a:r>
          </a:p>
        </p:txBody>
      </p:sp>
    </p:spTree>
    <p:extLst>
      <p:ext uri="{BB962C8B-B14F-4D97-AF65-F5344CB8AC3E}">
        <p14:creationId xmlns:p14="http://schemas.microsoft.com/office/powerpoint/2010/main" val="76966256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4"/>
          <p:cNvSpPr>
            <a:spLocks noChangeArrowheads="1"/>
          </p:cNvSpPr>
          <p:nvPr/>
        </p:nvSpPr>
        <p:spPr bwMode="auto">
          <a:xfrm>
            <a:off x="3200400" y="1676401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57347" name="Line 5"/>
          <p:cNvSpPr>
            <a:spLocks noChangeShapeType="1"/>
          </p:cNvSpPr>
          <p:nvPr/>
        </p:nvSpPr>
        <p:spPr bwMode="auto">
          <a:xfrm>
            <a:off x="1524000" y="914400"/>
            <a:ext cx="9144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7348" name="Rectangle 6"/>
          <p:cNvSpPr>
            <a:spLocks noChangeArrowheads="1"/>
          </p:cNvSpPr>
          <p:nvPr/>
        </p:nvSpPr>
        <p:spPr bwMode="auto">
          <a:xfrm>
            <a:off x="2095500" y="142875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000066"/>
                </a:solidFill>
                <a:latin typeface="Times New Roman" panose="02020603050405020304" pitchFamily="18" charset="0"/>
              </a:rPr>
              <a:t>2. DV                                   SO podle věku</a:t>
            </a:r>
          </a:p>
        </p:txBody>
      </p:sp>
      <p:sp>
        <p:nvSpPr>
          <p:cNvPr id="57349" name="Rectangle 7"/>
          <p:cNvSpPr>
            <a:spLocks noChangeArrowheads="1"/>
          </p:cNvSpPr>
          <p:nvPr/>
        </p:nvSpPr>
        <p:spPr bwMode="auto">
          <a:xfrm>
            <a:off x="2438400" y="137160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7350" name="Picture 2" descr="Věková skladba obyvatelstva: 19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1857375"/>
            <a:ext cx="438943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6" y="1857376"/>
            <a:ext cx="4214813" cy="457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Rectangle 6"/>
          <p:cNvSpPr>
            <a:spLocks noChangeArrowheads="1"/>
          </p:cNvSpPr>
          <p:nvPr/>
        </p:nvSpPr>
        <p:spPr bwMode="auto">
          <a:xfrm>
            <a:off x="1952626" y="1214438"/>
            <a:ext cx="856932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>
                <a:solidFill>
                  <a:srgbClr val="CC0000"/>
                </a:solidFill>
                <a:latin typeface="Times New Roman" panose="02020603050405020304" pitchFamily="18" charset="0"/>
              </a:rPr>
              <a:t>                 1955                                           2006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Data o obyvatelstvu českých zemí_sčítání lidu_struktura obyvatelstva I.</a:t>
            </a:r>
          </a:p>
        </p:txBody>
      </p:sp>
    </p:spTree>
    <p:extLst>
      <p:ext uri="{BB962C8B-B14F-4D97-AF65-F5344CB8AC3E}">
        <p14:creationId xmlns:p14="http://schemas.microsoft.com/office/powerpoint/2010/main" val="125902227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9" y="115888"/>
            <a:ext cx="643572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13"/>
          <p:cNvSpPr>
            <a:spLocks noGrp="1" noChangeArrowheads="1"/>
          </p:cNvSpPr>
          <p:nvPr>
            <p:ph type="title"/>
          </p:nvPr>
        </p:nvSpPr>
        <p:spPr>
          <a:xfrm>
            <a:off x="9336089" y="260350"/>
            <a:ext cx="1019175" cy="490538"/>
          </a:xfrm>
        </p:spPr>
        <p:txBody>
          <a:bodyPr/>
          <a:lstStyle/>
          <a:p>
            <a:pPr eaLnBrk="1" hangingPunct="1"/>
            <a:r>
              <a:rPr lang="cs-CZ" altLang="cs-CZ" sz="2800"/>
              <a:t>2008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3726215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Data o obyvatelstvu českých zemí_sčítání lidu_struktura obyvatelstva I.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436138"/>
            <a:ext cx="5248564" cy="574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68873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 dirty="0"/>
          </a:p>
          <a:p>
            <a:r>
              <a:rPr lang="cs-CZ" altLang="cs-CZ" dirty="0">
                <a:hlinkClick r:id="rId3"/>
              </a:rPr>
              <a:t>https://www.czso.cz/staticke/animgraf/cz/</a:t>
            </a:r>
            <a:endParaRPr lang="cs-CZ" altLang="cs-CZ" dirty="0"/>
          </a:p>
          <a:p>
            <a:pPr marL="72000" indent="0">
              <a:buNone/>
            </a:pPr>
            <a:endParaRPr lang="cs-CZ" altLang="cs-CZ" dirty="0"/>
          </a:p>
          <a:p>
            <a:endParaRPr lang="cs-CZ" altLang="cs-CZ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986212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376C3CA-8858-4224-962C-A3DC337BD5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0773076A-4490-4C23-AC64-1CBCC4B9C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21" y="522514"/>
            <a:ext cx="11046480" cy="530948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Základní </a:t>
            </a:r>
            <a:r>
              <a:rPr lang="cs-CZ" sz="2400" b="1" i="1" dirty="0"/>
              <a:t>věkové skupiny</a:t>
            </a:r>
            <a:r>
              <a:rPr lang="cs-CZ" sz="2400" b="1" dirty="0"/>
              <a:t> obyvatelstva se ovšem neváží na reprodukční věk, ale na ekonomickou aktivitu</a:t>
            </a:r>
            <a:r>
              <a:rPr lang="cs-CZ" sz="2400" dirty="0"/>
              <a:t>, resp. přesněji na </a:t>
            </a:r>
            <a:r>
              <a:rPr lang="cs-CZ" sz="2400" b="1" u="sng" dirty="0"/>
              <a:t>produktivní věk</a:t>
            </a:r>
            <a:r>
              <a:rPr lang="cs-CZ" sz="2400" dirty="0"/>
              <a:t>: jedná se o </a:t>
            </a:r>
            <a:r>
              <a:rPr lang="cs-CZ" sz="2400" b="1" u="sng" dirty="0"/>
              <a:t>věkové kategorie 0-14 let, 15-64 let a 65 a více let</a:t>
            </a:r>
            <a:r>
              <a:rPr lang="cs-CZ" sz="2400" dirty="0"/>
              <a:t>, které se používají hlavně pro mezinárodní komparace.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V posledních dvou až třech desetiletích se lze také setkat </a:t>
            </a:r>
            <a:r>
              <a:rPr lang="cs-CZ" sz="2400" b="1" dirty="0"/>
              <a:t>s posunem nejmladší věkové kategorie do intervalu 0-19 let</a:t>
            </a:r>
            <a:r>
              <a:rPr lang="cs-CZ" sz="24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Je to spojeno se </a:t>
            </a:r>
            <a:r>
              <a:rPr lang="cs-CZ" sz="2400" b="1" dirty="0"/>
              <a:t>stále větší ekonomickou neaktivitou mladých lidí </a:t>
            </a:r>
            <a:r>
              <a:rPr lang="cs-CZ" sz="2400" dirty="0"/>
              <a:t>do 20 let (studium), zejména v ekonomicky vyspělých zemích.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V České republice se s tímto posunem již také lze setkat, přesto </a:t>
            </a:r>
            <a:r>
              <a:rPr lang="cs-CZ" sz="2400" b="1" dirty="0"/>
              <a:t>ČSÚ stále upřednostňuje hranici základní školní docházky</a:t>
            </a:r>
            <a:r>
              <a:rPr lang="cs-CZ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35925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E06CF41-C885-4E92-819F-2BB1B44333E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F5456521-5F89-49E6-983C-291CF60CE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539931"/>
            <a:ext cx="10753200" cy="541673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Mezi nejčastěji sledované ukazatele spojené s věkovou strukturou patří </a:t>
            </a:r>
            <a:r>
              <a:rPr lang="cs-CZ" sz="2400" b="1" i="1" dirty="0"/>
              <a:t>index stáří (</a:t>
            </a:r>
            <a:r>
              <a:rPr lang="cs-CZ" sz="2400" b="1" i="1" dirty="0" err="1"/>
              <a:t>Is</a:t>
            </a:r>
            <a:r>
              <a:rPr lang="cs-CZ" sz="2400" b="1" i="1" dirty="0"/>
              <a:t>)</a:t>
            </a:r>
            <a:r>
              <a:rPr lang="cs-CZ" sz="2400" i="1" dirty="0"/>
              <a:t>, index ekonomického zatížení (</a:t>
            </a:r>
            <a:r>
              <a:rPr lang="cs-CZ" sz="2400" i="1" dirty="0" err="1"/>
              <a:t>Iez</a:t>
            </a:r>
            <a:r>
              <a:rPr lang="cs-CZ" sz="2400" i="1" dirty="0"/>
              <a:t>), index závislosti I (Iz1) </a:t>
            </a:r>
            <a:r>
              <a:rPr lang="cs-CZ" sz="2400" dirty="0"/>
              <a:t>a</a:t>
            </a:r>
            <a:r>
              <a:rPr lang="cs-CZ" sz="2400" i="1" dirty="0"/>
              <a:t> index závislosti II (Iz2)</a:t>
            </a:r>
            <a:r>
              <a:rPr lang="cs-CZ" sz="2400" dirty="0"/>
              <a:t>.</a:t>
            </a:r>
            <a:r>
              <a:rPr lang="cs-CZ" sz="2400" b="1" dirty="0"/>
              <a:t> </a:t>
            </a:r>
            <a:endParaRPr lang="cs-CZ" sz="24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78E3C2B-5D68-414D-9AFF-4F05254975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986" t="55902" r="23693" b="24403"/>
          <a:stretch/>
        </p:blipFill>
        <p:spPr>
          <a:xfrm>
            <a:off x="4253218" y="2149677"/>
            <a:ext cx="3883594" cy="416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61202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Line 245"/>
          <p:cNvSpPr>
            <a:spLocks noChangeShapeType="1"/>
          </p:cNvSpPr>
          <p:nvPr/>
        </p:nvSpPr>
        <p:spPr bwMode="auto">
          <a:xfrm>
            <a:off x="6107113" y="1747838"/>
            <a:ext cx="0" cy="0"/>
          </a:xfrm>
          <a:prstGeom prst="line">
            <a:avLst/>
          </a:prstGeom>
          <a:noFill/>
          <a:ln w="254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13" name="Line 265"/>
          <p:cNvSpPr>
            <a:spLocks noChangeShapeType="1"/>
          </p:cNvSpPr>
          <p:nvPr/>
        </p:nvSpPr>
        <p:spPr bwMode="auto">
          <a:xfrm>
            <a:off x="6107113" y="174783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14" name="Line 987"/>
          <p:cNvSpPr>
            <a:spLocks noChangeShapeType="1"/>
          </p:cNvSpPr>
          <p:nvPr/>
        </p:nvSpPr>
        <p:spPr bwMode="auto">
          <a:xfrm>
            <a:off x="6107113" y="1747838"/>
            <a:ext cx="0" cy="0"/>
          </a:xfrm>
          <a:prstGeom prst="line">
            <a:avLst/>
          </a:prstGeom>
          <a:noFill/>
          <a:ln w="254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15" name="Line 1007"/>
          <p:cNvSpPr>
            <a:spLocks noChangeShapeType="1"/>
          </p:cNvSpPr>
          <p:nvPr/>
        </p:nvSpPr>
        <p:spPr bwMode="auto">
          <a:xfrm>
            <a:off x="6107113" y="174783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45300C6-D4B9-4318-976B-82CFAF9EE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869" y="1611085"/>
            <a:ext cx="9401508" cy="359727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D61FBDA-9B02-441A-8A4E-BE56735304DD}"/>
              </a:ext>
            </a:extLst>
          </p:cNvPr>
          <p:cNvSpPr txBox="1"/>
          <p:nvPr/>
        </p:nvSpPr>
        <p:spPr>
          <a:xfrm>
            <a:off x="2678326" y="5208362"/>
            <a:ext cx="81547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IS – mezní hodnota: 100</a:t>
            </a:r>
          </a:p>
          <a:p>
            <a:r>
              <a:rPr lang="cs-CZ" dirty="0"/>
              <a:t>IEZ – mezní hodnota: 75 (1,5 člověka v produktivním věku</a:t>
            </a:r>
          </a:p>
          <a:p>
            <a:r>
              <a:rPr lang="cs-CZ" dirty="0"/>
              <a:t>připadá na 1 člověka ve věku 0-14/65+)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C54638C-FE84-4B03-A813-9DC448EA0844}"/>
              </a:ext>
            </a:extLst>
          </p:cNvPr>
          <p:cNvSpPr txBox="1"/>
          <p:nvPr/>
        </p:nvSpPr>
        <p:spPr>
          <a:xfrm>
            <a:off x="2168434" y="529014"/>
            <a:ext cx="75424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Podíl věkových složek na celkové populaci, index stáří </a:t>
            </a:r>
          </a:p>
          <a:p>
            <a:pPr algn="ctr"/>
            <a:r>
              <a:rPr lang="cs-CZ" dirty="0"/>
              <a:t>a index ekonomického zatížení v roce 2018</a:t>
            </a:r>
          </a:p>
        </p:txBody>
      </p:sp>
    </p:spTree>
    <p:extLst>
      <p:ext uri="{BB962C8B-B14F-4D97-AF65-F5344CB8AC3E}">
        <p14:creationId xmlns:p14="http://schemas.microsoft.com/office/powerpoint/2010/main" val="3023871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3">
            <a:extLst>
              <a:ext uri="{FF2B5EF4-FFF2-40B4-BE49-F238E27FC236}">
                <a16:creationId xmlns:a16="http://schemas.microsoft.com/office/drawing/2014/main" id="{9C64C466-C866-459E-8F11-99044F82AA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48850" y="241358"/>
            <a:ext cx="11023134" cy="59055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Jednalo se o </a:t>
            </a:r>
            <a:r>
              <a:rPr lang="cs-CZ" altLang="cs-CZ" sz="2400" b="1" dirty="0">
                <a:latin typeface="Verdana" panose="020B0604030504040204" pitchFamily="34" charset="0"/>
              </a:rPr>
              <a:t>výjimečný počin</a:t>
            </a:r>
            <a:r>
              <a:rPr lang="cs-CZ" altLang="cs-CZ" sz="2400" dirty="0">
                <a:latin typeface="Verdana" panose="020B0604030504040204" pitchFamily="34" charset="0"/>
              </a:rPr>
              <a:t>, který proběhl na celém území státu souběžně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Konskripce však byla prováděna „dvojkolejně“, jak </a:t>
            </a:r>
            <a:r>
              <a:rPr lang="cs-CZ" altLang="cs-CZ" sz="2400" b="1" dirty="0">
                <a:latin typeface="Verdana" panose="020B0604030504040204" pitchFamily="34" charset="0"/>
              </a:rPr>
              <a:t>církevními</a:t>
            </a:r>
            <a:r>
              <a:rPr lang="cs-CZ" altLang="cs-CZ" sz="2400" dirty="0">
                <a:latin typeface="Verdana" panose="020B0604030504040204" pitchFamily="34" charset="0"/>
              </a:rPr>
              <a:t>, tak </a:t>
            </a:r>
            <a:r>
              <a:rPr lang="cs-CZ" altLang="cs-CZ" sz="2400" b="1" dirty="0">
                <a:latin typeface="Verdana" panose="020B0604030504040204" pitchFamily="34" charset="0"/>
              </a:rPr>
              <a:t>politickými úřady, </a:t>
            </a:r>
            <a:r>
              <a:rPr lang="cs-CZ" altLang="cs-CZ" sz="2400" dirty="0">
                <a:latin typeface="Verdana" panose="020B0604030504040204" pitchFamily="34" charset="0"/>
              </a:rPr>
              <a:t>což nebylo ideální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Konskripce </a:t>
            </a:r>
            <a:r>
              <a:rPr lang="cs-CZ" altLang="cs-CZ" sz="2400" b="1" dirty="0">
                <a:latin typeface="Verdana" panose="020B0604030504040204" pitchFamily="34" charset="0"/>
              </a:rPr>
              <a:t>měly být prováděny každý rok</a:t>
            </a:r>
            <a:r>
              <a:rPr lang="cs-CZ" altLang="cs-CZ" sz="2400" dirty="0">
                <a:latin typeface="Verdana" panose="020B0604030504040204" pitchFamily="34" charset="0"/>
              </a:rPr>
              <a:t>, ale to bylo i vzhledem k četným externím okolnostem (válka s Pruskem) nereálné</a:t>
            </a:r>
          </a:p>
        </p:txBody>
      </p:sp>
      <p:pic>
        <p:nvPicPr>
          <p:cNvPr id="71683" name="Obrázek 2">
            <a:extLst>
              <a:ext uri="{FF2B5EF4-FFF2-40B4-BE49-F238E27FC236}">
                <a16:creationId xmlns:a16="http://schemas.microsoft.com/office/drawing/2014/main" id="{9E588CF7-3DA7-42DA-A84B-A57C4F1B9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204" y="4573973"/>
            <a:ext cx="4125946" cy="2334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624AE32-D1C5-4706-BC4E-477C18E1FD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4305817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E38F69D-435A-452B-ADF6-7644DE0217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CFE6BE9-8232-468C-9589-077A42E6D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51" y="256903"/>
            <a:ext cx="11380825" cy="622309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Z předchozí tabulky je zřejmé, že extrémně vysoký podíl mladé populace do 15 let (více než 2/5 z celkové populace) má stále Afrika. Pro tento kontinent je typický velmi nízký index stáří (7), ale na druhé straně také velmi vysoký index ekonomického zatížení, který se ovšem bude v blízkých letech, se vstupem mladých ročníků do produktivního věku, snižovat.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Poměrně dobrou věkovou strukturu obyvatel má stále Latinská Amerika, Asie a Oceánie s Austrálií.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Na druhé straně pomyslného žebříčku je Evropa s převažující postproduktivní složkou a indexem stáří 113.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Velký rozdíl ve všech ukazatelích je patrný u dvou nejlidnatějších zemí světa</a:t>
            </a:r>
            <a:r>
              <a:rPr lang="cs-CZ" sz="2000" dirty="0"/>
              <a:t> (Čína, Indie), přičemž je možné konstatovat, že </a:t>
            </a:r>
            <a:r>
              <a:rPr lang="cs-CZ" sz="2000" b="1" dirty="0"/>
              <a:t>příznivá věková struktura je jednoznačně na straně Indie.</a:t>
            </a:r>
            <a:r>
              <a:rPr lang="cs-CZ" sz="2000" dirty="0"/>
              <a:t> 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0017122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66B548B-2AD1-473D-8B20-E46EF71529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9CC32BB-81F8-4F87-943E-32DE4C909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6" y="378000"/>
            <a:ext cx="11425645" cy="5454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V </a:t>
            </a:r>
            <a:r>
              <a:rPr lang="cs-CZ" sz="2400" b="1" dirty="0"/>
              <a:t>České republice</a:t>
            </a:r>
            <a:r>
              <a:rPr lang="cs-CZ" sz="2400" dirty="0"/>
              <a:t> začala </a:t>
            </a:r>
            <a:r>
              <a:rPr lang="cs-CZ" sz="2400" b="1" dirty="0"/>
              <a:t>převažovat starší část populace nad dětskou v roce 2006 a pomyslné nůžky se neustále rozevírají</a:t>
            </a:r>
            <a:r>
              <a:rPr lang="cs-CZ" sz="2400" dirty="0"/>
              <a:t>, protože se obecně </a:t>
            </a:r>
            <a:r>
              <a:rPr lang="cs-CZ" sz="2400" b="1" dirty="0"/>
              <a:t>rodí méně dětí</a:t>
            </a:r>
            <a:r>
              <a:rPr lang="cs-CZ" sz="2400" dirty="0"/>
              <a:t> (naplatí zcela pro poslední období 2015-2019) a do věkové kategorie </a:t>
            </a:r>
            <a:r>
              <a:rPr lang="cs-CZ" sz="2400" b="1" dirty="0"/>
              <a:t>65 let a více let již začaly vstupovat početně silnější poválečné ročníky</a:t>
            </a:r>
            <a:r>
              <a:rPr lang="cs-CZ" sz="24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Větší problém však bude spíše se snižujícím se počtem a podílem osob v produktivním věku, který nastane v horizontu 20 let s postupným přesunem nejsilnějších ročníků ze 70. let do seniorské kategorie</a:t>
            </a:r>
            <a:r>
              <a:rPr lang="cs-CZ" sz="24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Posun mezi základními věkovými kategoriemi mezi roky 1990 a 2017 je následující: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593627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Data o obyvatelstvu českých zemí_sčítání lidu_struktura obyvatelstva I.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0656995-914A-4F73-ACC6-454062127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79" y="2412274"/>
            <a:ext cx="12203979" cy="187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2962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://www.demografie.info/user/img/article/120326_kamca_graf1_13327493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765175"/>
            <a:ext cx="8351838" cy="548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extovéPole 1"/>
          <p:cNvSpPr txBox="1">
            <a:spLocks noChangeArrowheads="1"/>
          </p:cNvSpPr>
          <p:nvPr/>
        </p:nvSpPr>
        <p:spPr bwMode="auto">
          <a:xfrm>
            <a:off x="1674814" y="234950"/>
            <a:ext cx="8842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0dhad dětské a poproduktivní složky obyvatelstva ČR mezi lety 2009-2065 (v %)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Data o obyvatelstvu českých zemí_sčítání lidu_struktura obyvatelstva I.</a:t>
            </a:r>
          </a:p>
        </p:txBody>
      </p:sp>
    </p:spTree>
    <p:extLst>
      <p:ext uri="{BB962C8B-B14F-4D97-AF65-F5344CB8AC3E}">
        <p14:creationId xmlns:p14="http://schemas.microsoft.com/office/powerpoint/2010/main" val="415281692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A376853-5256-4519-84A5-55548A01A1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71F8492B-9739-47E1-A3D0-121B4084D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612139"/>
            <a:ext cx="10753200" cy="507455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V Evropském kontextu se Česká republika v roce 2017 nacházela zhruba v průměru pomyslného žebříčku</a:t>
            </a:r>
            <a:r>
              <a:rPr lang="cs-CZ" sz="24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Index stáří v ČR dosáhl 121,4, přičemž nejvyšší byl v Itálii (167), Německu (159), Portugalsku (153) a Řecku (150).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Ze zemí bývalého východního bloku mělo nejvyšší hodnoty Bulharsko (147), Chorvatsko (137) a Litva (131).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Nejpříznivější věkovou strukturou se mohlo pochlubit Irsko (65) a Island (72), pod hranici 100 se dostaly také Lucembursko, Kypr, Norsko a Slovensko.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Průměr EU 28 činil 126. </a:t>
            </a:r>
          </a:p>
        </p:txBody>
      </p:sp>
    </p:spTree>
    <p:extLst>
      <p:ext uri="{BB962C8B-B14F-4D97-AF65-F5344CB8AC3E}">
        <p14:creationId xmlns:p14="http://schemas.microsoft.com/office/powerpoint/2010/main" val="318533081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8AEBB82-9414-4E92-9F9E-04136987A0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65E19204-5548-4FFD-8FA8-664E569B1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623" y="647521"/>
            <a:ext cx="10753200" cy="481330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Uvedené hodnoty dokládají </a:t>
            </a:r>
            <a:r>
              <a:rPr lang="cs-CZ" b="1" dirty="0"/>
              <a:t>velmi nerovnoměrnou věkovou strukturu napříč kontinentem</a:t>
            </a:r>
            <a:r>
              <a:rPr lang="cs-CZ" dirty="0"/>
              <a:t>, s </a:t>
            </a:r>
            <a:r>
              <a:rPr lang="cs-CZ" b="1" dirty="0"/>
              <a:t>převahou: </a:t>
            </a:r>
          </a:p>
          <a:p>
            <a:pPr marL="72000" indent="0">
              <a:buNone/>
            </a:pPr>
            <a:r>
              <a:rPr lang="cs-CZ" b="1" dirty="0"/>
              <a:t> - </a:t>
            </a:r>
            <a:r>
              <a:rPr lang="cs-CZ" b="1" u="sng" dirty="0"/>
              <a:t>staré populace v jižní a jihovýchodní Evropě a také v části střední Evropy a Pobaltí </a:t>
            </a:r>
          </a:p>
          <a:p>
            <a:pPr marL="72000" indent="0">
              <a:buNone/>
            </a:pPr>
            <a:r>
              <a:rPr lang="cs-CZ" b="1" dirty="0"/>
              <a:t>- </a:t>
            </a:r>
            <a:r>
              <a:rPr lang="cs-CZ" dirty="0"/>
              <a:t>a naopak </a:t>
            </a:r>
            <a:r>
              <a:rPr lang="cs-CZ" b="1" u="sng" dirty="0"/>
              <a:t>mladší populaci v severní a severozápadní Evropě</a:t>
            </a:r>
            <a:r>
              <a:rPr lang="cs-CZ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Jen pro ilustraci - v roce 1960 se hodnoty indexu stáří pohybovaly v mezích 20-60, kdy nejvyšších dosáhlo Rakousko (56) a nejnižších Slovensko (22) a Island (23).</a:t>
            </a:r>
          </a:p>
        </p:txBody>
      </p:sp>
    </p:spTree>
    <p:extLst>
      <p:ext uri="{BB962C8B-B14F-4D97-AF65-F5344CB8AC3E}">
        <p14:creationId xmlns:p14="http://schemas.microsoft.com/office/powerpoint/2010/main" val="71513281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6" t="28354" r="28047" b="21562"/>
          <a:stretch>
            <a:fillRect/>
          </a:stretch>
        </p:blipFill>
        <p:spPr bwMode="auto">
          <a:xfrm>
            <a:off x="1931988" y="404814"/>
            <a:ext cx="7980362" cy="572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Data o obyvatelstvu českých zemí_sčítání lidu_struktura obyvatelstva I.</a:t>
            </a:r>
          </a:p>
        </p:txBody>
      </p:sp>
    </p:spTree>
    <p:extLst>
      <p:ext uri="{BB962C8B-B14F-4D97-AF65-F5344CB8AC3E}">
        <p14:creationId xmlns:p14="http://schemas.microsoft.com/office/powerpoint/2010/main" val="130933777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 descr="indexstar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420688"/>
            <a:ext cx="8640763" cy="611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Data o obyvatelstvu českých zemí_sčítání lidu_struktura obyvatelstva I.</a:t>
            </a:r>
          </a:p>
        </p:txBody>
      </p:sp>
    </p:spTree>
    <p:extLst>
      <p:ext uri="{BB962C8B-B14F-4D97-AF65-F5344CB8AC3E}">
        <p14:creationId xmlns:p14="http://schemas.microsoft.com/office/powerpoint/2010/main" val="292180455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3474" y="378000"/>
            <a:ext cx="10720252" cy="5491577"/>
          </a:xfrm>
        </p:spPr>
        <p:txBody>
          <a:bodyPr/>
          <a:lstStyle/>
          <a:p>
            <a:pPr eaLnBrk="1" hangingPunct="1"/>
            <a:endParaRPr lang="cs-CZ" altLang="cs-CZ" sz="2400" b="1" i="1" dirty="0">
              <a:latin typeface="Verdan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b="1" i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Průměrný věk</a:t>
            </a:r>
            <a:r>
              <a:rPr lang="cs-CZ" altLang="cs-CZ" sz="2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obyvatel ČR v roce 2017: </a:t>
            </a:r>
            <a:r>
              <a:rPr lang="cs-CZ" altLang="cs-CZ" sz="2400" b="1" u="sng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42,3 roku </a:t>
            </a:r>
            <a:r>
              <a:rPr lang="cs-CZ" altLang="cs-CZ" sz="2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(muži: 40,8; ženy: 43,9) a tento neustále roste</a:t>
            </a:r>
          </a:p>
          <a:p>
            <a:pPr marL="72000" indent="0" eaLnBrk="1" hangingPunct="1"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(Průměrný věk vs. věkový medián a modální věk?)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400" b="1" i="1" dirty="0">
              <a:solidFill>
                <a:srgbClr val="FF0000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400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Aktuálně má nejvyšší průměrný věk Královehradecký a Zlínský kraj (42,9)!</a:t>
            </a:r>
            <a:r>
              <a:rPr lang="cs-CZ" altLang="cs-CZ" sz="2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Praha je až na 11. místě (41,9) a již několik let stagnuje…</a:t>
            </a:r>
            <a:r>
              <a:rPr lang="cs-CZ" altLang="cs-CZ" sz="2400" b="1" i="1" dirty="0">
                <a:solidFill>
                  <a:srgbClr val="FF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jak to?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400" b="1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Věkový medián 2017: 41,5 roku (nižší než průměrný věk)</a:t>
            </a:r>
          </a:p>
          <a:p>
            <a:pPr eaLnBrk="1" hangingPunct="1">
              <a:buFontTx/>
              <a:buNone/>
            </a:pPr>
            <a:endParaRPr lang="cs-CZ" altLang="cs-CZ" sz="2400" i="1" dirty="0">
              <a:solidFill>
                <a:srgbClr val="333300"/>
              </a:solidFill>
              <a:latin typeface="Verdana" panose="020B0604030504040204" pitchFamily="34" charset="0"/>
            </a:endParaRPr>
          </a:p>
        </p:txBody>
      </p:sp>
      <p:sp>
        <p:nvSpPr>
          <p:cNvPr id="82947" name="Text Box 5"/>
          <p:cNvSpPr txBox="1">
            <a:spLocks noChangeArrowheads="1"/>
          </p:cNvSpPr>
          <p:nvPr/>
        </p:nvSpPr>
        <p:spPr bwMode="auto">
          <a:xfrm>
            <a:off x="3071813" y="6237289"/>
            <a:ext cx="18415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Data o obyvatelstvu českých zemí_sčítání lidu_struktura obyvatelstva 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0327399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Obrázek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3" t="33192" r="35039" b="13583"/>
          <a:stretch>
            <a:fillRect/>
          </a:stretch>
        </p:blipFill>
        <p:spPr bwMode="auto">
          <a:xfrm>
            <a:off x="2351089" y="1246188"/>
            <a:ext cx="7058025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TextovéPole 2"/>
          <p:cNvSpPr txBox="1">
            <a:spLocks noChangeArrowheads="1"/>
          </p:cNvSpPr>
          <p:nvPr/>
        </p:nvSpPr>
        <p:spPr bwMode="auto">
          <a:xfrm>
            <a:off x="3106739" y="500063"/>
            <a:ext cx="55451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Průměrný věk obyvatel podle krajů k 31. 12. 2017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Data o obyvatelstvu českých zemí_sčítání lidu_struktura obyvatelstva I.</a:t>
            </a:r>
          </a:p>
        </p:txBody>
      </p:sp>
    </p:spTree>
    <p:extLst>
      <p:ext uri="{BB962C8B-B14F-4D97-AF65-F5344CB8AC3E}">
        <p14:creationId xmlns:p14="http://schemas.microsoft.com/office/powerpoint/2010/main" val="965858400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ECON-CZ.potx" id="{AE58135E-4D61-4028-838C-EC4BFDF857E0}" vid="{3EB0DBB9-0B57-400A-AD77-0800E0296781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šablona-nový vizuál</Template>
  <TotalTime>2058</TotalTime>
  <Words>5291</Words>
  <Application>Microsoft Office PowerPoint</Application>
  <PresentationFormat>Širokoúhlá obrazovka</PresentationFormat>
  <Paragraphs>398</Paragraphs>
  <Slides>104</Slides>
  <Notes>41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104</vt:i4>
      </vt:variant>
    </vt:vector>
  </HeadingPairs>
  <TitlesOfParts>
    <vt:vector size="111" baseType="lpstr">
      <vt:lpstr>Arial</vt:lpstr>
      <vt:lpstr>Tahoma</vt:lpstr>
      <vt:lpstr>Times New Roman</vt:lpstr>
      <vt:lpstr>Verdana</vt:lpstr>
      <vt:lpstr>Wingdings</vt:lpstr>
      <vt:lpstr>Prezentace_MU_CZ</vt:lpstr>
      <vt:lpstr>Rovnice</vt:lpstr>
      <vt:lpstr>Přednáška č. 4 </vt:lpstr>
      <vt:lpstr>STATISTICKÉ PRAMENY K VÝVOJI OBYVATELSTVA V ČESKÝCH ZEMÍCH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Struktura obyvatelstva podle pohlaví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Struktura obyvatelstva podle věku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2008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Výpočet průměrného věku – prostý či vážený aritmetický průměr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Josef Kunc</dc:creator>
  <cp:lastModifiedBy>Kunc Josef</cp:lastModifiedBy>
  <cp:revision>56</cp:revision>
  <cp:lastPrinted>1601-01-01T00:00:00Z</cp:lastPrinted>
  <dcterms:created xsi:type="dcterms:W3CDTF">2019-09-26T15:38:03Z</dcterms:created>
  <dcterms:modified xsi:type="dcterms:W3CDTF">2021-03-24T16:43:00Z</dcterms:modified>
</cp:coreProperties>
</file>