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95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3" r:id="rId38"/>
    <p:sldId id="294" r:id="rId39"/>
    <p:sldId id="296" r:id="rId40"/>
  </p:sldIdLst>
  <p:sldSz cx="12192000" cy="6858000"/>
  <p:notesSz cx="12192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185468" y="1751837"/>
            <a:ext cx="4895850" cy="34397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469507" y="1609298"/>
            <a:ext cx="4520565" cy="4369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83970" y="903223"/>
            <a:ext cx="4561205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5281" y="1847545"/>
            <a:ext cx="10781436" cy="37769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hyperlink" Target="http://www.youtube.com/watch?v=aTiR7W1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open.spotify.com/episode/535ikpaji6D8TCvapcCsjE?si=NrDDvN5GTbKw5U1HPESo5g&amp;context=spotify%3Ashow%3A0S68hBTED7n5l8H3DiwrHc&amp;nd=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library.wiley.com/doi/full/10.1002/mar.20795?casa_token=jhtpUZ3c5K8AAAAA%3AmKSTvbj1i8z6ko_p9FLZ81ODDaV59tYeVggzGmHrKmEHW02XGr-tnBQW3HfzZVFNiWd881CTlguxeps" TargetMode="External"/><Relationship Id="rId2" Type="http://schemas.openxmlformats.org/officeDocument/2006/relationships/hyperlink" Target="https://link.springer.com/content/pdf/10.1007/s12115-014-9858-y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ciencedirect.com/science/article/pii/S0959652615018041?casa_token=gt2FyYTa23EAAAAA:n_Z34K-kKdKHb7b1Zarcm3UiMpOxSRhuP1aU9i5mAP5KlgiCuufgnbnrIUH59AMFlTUGLWz_pQ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8795" y="413966"/>
            <a:ext cx="265430" cy="415925"/>
          </a:xfrm>
          <a:custGeom>
            <a:avLst/>
            <a:gdLst/>
            <a:ahLst/>
            <a:cxnLst/>
            <a:rect l="l" t="t" r="r" b="b"/>
            <a:pathLst>
              <a:path w="265430" h="415925">
                <a:moveTo>
                  <a:pt x="65081" y="0"/>
                </a:moveTo>
                <a:lnTo>
                  <a:pt x="0" y="0"/>
                </a:lnTo>
                <a:lnTo>
                  <a:pt x="0" y="415511"/>
                </a:lnTo>
                <a:lnTo>
                  <a:pt x="65081" y="415511"/>
                </a:lnTo>
                <a:lnTo>
                  <a:pt x="65081" y="0"/>
                </a:lnTo>
                <a:close/>
              </a:path>
              <a:path w="265430" h="415925">
                <a:moveTo>
                  <a:pt x="90579" y="0"/>
                </a:moveTo>
                <a:lnTo>
                  <a:pt x="70554" y="0"/>
                </a:lnTo>
                <a:lnTo>
                  <a:pt x="110138" y="415511"/>
                </a:lnTo>
                <a:lnTo>
                  <a:pt x="130163" y="415511"/>
                </a:lnTo>
                <a:lnTo>
                  <a:pt x="90579" y="0"/>
                </a:lnTo>
                <a:close/>
              </a:path>
              <a:path w="265430" h="415925">
                <a:moveTo>
                  <a:pt x="194782" y="0"/>
                </a:moveTo>
                <a:lnTo>
                  <a:pt x="174760" y="0"/>
                </a:lnTo>
                <a:lnTo>
                  <a:pt x="135169" y="415511"/>
                </a:lnTo>
                <a:lnTo>
                  <a:pt x="155193" y="415511"/>
                </a:lnTo>
                <a:lnTo>
                  <a:pt x="194782" y="0"/>
                </a:lnTo>
                <a:close/>
              </a:path>
              <a:path w="265430" h="415925">
                <a:moveTo>
                  <a:pt x="265333" y="0"/>
                </a:moveTo>
                <a:lnTo>
                  <a:pt x="200250" y="0"/>
                </a:lnTo>
                <a:lnTo>
                  <a:pt x="200250" y="415511"/>
                </a:lnTo>
                <a:lnTo>
                  <a:pt x="265333" y="415511"/>
                </a:lnTo>
                <a:lnTo>
                  <a:pt x="265333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69361" y="413966"/>
            <a:ext cx="210820" cy="421005"/>
          </a:xfrm>
          <a:custGeom>
            <a:avLst/>
            <a:gdLst/>
            <a:ahLst/>
            <a:cxnLst/>
            <a:rect l="l" t="t" r="r" b="b"/>
            <a:pathLst>
              <a:path w="210819" h="421005">
                <a:moveTo>
                  <a:pt x="65083" y="0"/>
                </a:moveTo>
                <a:lnTo>
                  <a:pt x="0" y="0"/>
                </a:lnTo>
                <a:lnTo>
                  <a:pt x="0" y="320430"/>
                </a:lnTo>
                <a:lnTo>
                  <a:pt x="8682" y="359294"/>
                </a:lnTo>
                <a:lnTo>
                  <a:pt x="31914" y="391122"/>
                </a:lnTo>
                <a:lnTo>
                  <a:pt x="65471" y="412629"/>
                </a:lnTo>
                <a:lnTo>
                  <a:pt x="105127" y="420528"/>
                </a:lnTo>
                <a:lnTo>
                  <a:pt x="144784" y="412629"/>
                </a:lnTo>
                <a:lnTo>
                  <a:pt x="178340" y="391122"/>
                </a:lnTo>
                <a:lnTo>
                  <a:pt x="201572" y="359294"/>
                </a:lnTo>
                <a:lnTo>
                  <a:pt x="202428" y="355462"/>
                </a:lnTo>
                <a:lnTo>
                  <a:pt x="105127" y="355462"/>
                </a:lnTo>
                <a:lnTo>
                  <a:pt x="90424" y="352725"/>
                </a:lnTo>
                <a:lnTo>
                  <a:pt x="77597" y="344825"/>
                </a:lnTo>
                <a:lnTo>
                  <a:pt x="68525" y="332232"/>
                </a:lnTo>
                <a:lnTo>
                  <a:pt x="65083" y="315413"/>
                </a:lnTo>
                <a:lnTo>
                  <a:pt x="65083" y="0"/>
                </a:lnTo>
                <a:close/>
              </a:path>
              <a:path w="210819" h="421005">
                <a:moveTo>
                  <a:pt x="210255" y="0"/>
                </a:moveTo>
                <a:lnTo>
                  <a:pt x="145171" y="0"/>
                </a:lnTo>
                <a:lnTo>
                  <a:pt x="145171" y="315413"/>
                </a:lnTo>
                <a:lnTo>
                  <a:pt x="141026" y="332232"/>
                </a:lnTo>
                <a:lnTo>
                  <a:pt x="130782" y="344825"/>
                </a:lnTo>
                <a:lnTo>
                  <a:pt x="117721" y="352725"/>
                </a:lnTo>
                <a:lnTo>
                  <a:pt x="105127" y="355462"/>
                </a:lnTo>
                <a:lnTo>
                  <a:pt x="202428" y="355462"/>
                </a:lnTo>
                <a:lnTo>
                  <a:pt x="210255" y="320430"/>
                </a:lnTo>
                <a:lnTo>
                  <a:pt x="210255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79869" y="413966"/>
            <a:ext cx="225425" cy="415925"/>
          </a:xfrm>
          <a:custGeom>
            <a:avLst/>
            <a:gdLst/>
            <a:ahLst/>
            <a:cxnLst/>
            <a:rect l="l" t="t" r="r" b="b"/>
            <a:pathLst>
              <a:path w="225425" h="415925">
                <a:moveTo>
                  <a:pt x="70085" y="0"/>
                </a:moveTo>
                <a:lnTo>
                  <a:pt x="0" y="0"/>
                </a:lnTo>
                <a:lnTo>
                  <a:pt x="0" y="415511"/>
                </a:lnTo>
                <a:lnTo>
                  <a:pt x="70085" y="415511"/>
                </a:lnTo>
                <a:lnTo>
                  <a:pt x="70085" y="0"/>
                </a:lnTo>
                <a:close/>
              </a:path>
              <a:path w="225425" h="415925">
                <a:moveTo>
                  <a:pt x="95824" y="0"/>
                </a:moveTo>
                <a:lnTo>
                  <a:pt x="70843" y="0"/>
                </a:lnTo>
                <a:lnTo>
                  <a:pt x="135168" y="415511"/>
                </a:lnTo>
                <a:lnTo>
                  <a:pt x="155190" y="415511"/>
                </a:lnTo>
                <a:lnTo>
                  <a:pt x="95824" y="0"/>
                </a:lnTo>
                <a:close/>
              </a:path>
              <a:path w="225425" h="415925">
                <a:moveTo>
                  <a:pt x="225275" y="0"/>
                </a:moveTo>
                <a:lnTo>
                  <a:pt x="160208" y="0"/>
                </a:lnTo>
                <a:lnTo>
                  <a:pt x="160208" y="415511"/>
                </a:lnTo>
                <a:lnTo>
                  <a:pt x="225275" y="415511"/>
                </a:lnTo>
                <a:lnTo>
                  <a:pt x="225275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725409" y="413968"/>
            <a:ext cx="180340" cy="415925"/>
          </a:xfrm>
          <a:custGeom>
            <a:avLst/>
            <a:gdLst/>
            <a:ahLst/>
            <a:cxnLst/>
            <a:rect l="l" t="t" r="r" b="b"/>
            <a:pathLst>
              <a:path w="180339" h="415925">
                <a:moveTo>
                  <a:pt x="180238" y="0"/>
                </a:moveTo>
                <a:lnTo>
                  <a:pt x="0" y="0"/>
                </a:lnTo>
                <a:lnTo>
                  <a:pt x="0" y="20142"/>
                </a:lnTo>
                <a:lnTo>
                  <a:pt x="55079" y="20142"/>
                </a:lnTo>
                <a:lnTo>
                  <a:pt x="55079" y="390499"/>
                </a:lnTo>
                <a:lnTo>
                  <a:pt x="0" y="390499"/>
                </a:lnTo>
                <a:lnTo>
                  <a:pt x="0" y="415518"/>
                </a:lnTo>
                <a:lnTo>
                  <a:pt x="180238" y="415518"/>
                </a:lnTo>
                <a:lnTo>
                  <a:pt x="180238" y="390499"/>
                </a:lnTo>
                <a:lnTo>
                  <a:pt x="120167" y="390499"/>
                </a:lnTo>
                <a:lnTo>
                  <a:pt x="120167" y="20142"/>
                </a:lnTo>
                <a:lnTo>
                  <a:pt x="180238" y="20142"/>
                </a:lnTo>
                <a:lnTo>
                  <a:pt x="180238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8838" y="1009459"/>
            <a:ext cx="200660" cy="420370"/>
          </a:xfrm>
          <a:custGeom>
            <a:avLst/>
            <a:gdLst/>
            <a:ahLst/>
            <a:cxnLst/>
            <a:rect l="l" t="t" r="r" b="b"/>
            <a:pathLst>
              <a:path w="200659" h="420369">
                <a:moveTo>
                  <a:pt x="200240" y="0"/>
                </a:moveTo>
                <a:lnTo>
                  <a:pt x="0" y="0"/>
                </a:lnTo>
                <a:lnTo>
                  <a:pt x="0" y="30480"/>
                </a:lnTo>
                <a:lnTo>
                  <a:pt x="0" y="185394"/>
                </a:lnTo>
                <a:lnTo>
                  <a:pt x="0" y="215874"/>
                </a:lnTo>
                <a:lnTo>
                  <a:pt x="0" y="391109"/>
                </a:lnTo>
                <a:lnTo>
                  <a:pt x="0" y="420319"/>
                </a:lnTo>
                <a:lnTo>
                  <a:pt x="200240" y="420319"/>
                </a:lnTo>
                <a:lnTo>
                  <a:pt x="200240" y="391109"/>
                </a:lnTo>
                <a:lnTo>
                  <a:pt x="35039" y="391109"/>
                </a:lnTo>
                <a:lnTo>
                  <a:pt x="35039" y="215874"/>
                </a:lnTo>
                <a:lnTo>
                  <a:pt x="195249" y="215874"/>
                </a:lnTo>
                <a:lnTo>
                  <a:pt x="195249" y="185394"/>
                </a:lnTo>
                <a:lnTo>
                  <a:pt x="35039" y="185394"/>
                </a:lnTo>
                <a:lnTo>
                  <a:pt x="35039" y="30480"/>
                </a:lnTo>
                <a:lnTo>
                  <a:pt x="200240" y="30480"/>
                </a:lnTo>
                <a:lnTo>
                  <a:pt x="200240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74362" y="1004659"/>
            <a:ext cx="205740" cy="430530"/>
          </a:xfrm>
          <a:custGeom>
            <a:avLst/>
            <a:gdLst/>
            <a:ahLst/>
            <a:cxnLst/>
            <a:rect l="l" t="t" r="r" b="b"/>
            <a:pathLst>
              <a:path w="205740" h="430530">
                <a:moveTo>
                  <a:pt x="100126" y="0"/>
                </a:moveTo>
                <a:lnTo>
                  <a:pt x="61251" y="7896"/>
                </a:lnTo>
                <a:lnTo>
                  <a:pt x="29414" y="29399"/>
                </a:lnTo>
                <a:lnTo>
                  <a:pt x="7901" y="61227"/>
                </a:lnTo>
                <a:lnTo>
                  <a:pt x="0" y="100098"/>
                </a:lnTo>
                <a:lnTo>
                  <a:pt x="0" y="330315"/>
                </a:lnTo>
                <a:lnTo>
                  <a:pt x="7901" y="369180"/>
                </a:lnTo>
                <a:lnTo>
                  <a:pt x="29414" y="401008"/>
                </a:lnTo>
                <a:lnTo>
                  <a:pt x="61251" y="422513"/>
                </a:lnTo>
                <a:lnTo>
                  <a:pt x="100126" y="430411"/>
                </a:lnTo>
                <a:lnTo>
                  <a:pt x="141899" y="422513"/>
                </a:lnTo>
                <a:lnTo>
                  <a:pt x="175221" y="401008"/>
                </a:lnTo>
                <a:lnTo>
                  <a:pt x="179123" y="395377"/>
                </a:lnTo>
                <a:lnTo>
                  <a:pt x="100126" y="395377"/>
                </a:lnTo>
                <a:lnTo>
                  <a:pt x="74391" y="390059"/>
                </a:lnTo>
                <a:lnTo>
                  <a:pt x="51942" y="375358"/>
                </a:lnTo>
                <a:lnTo>
                  <a:pt x="36064" y="353149"/>
                </a:lnTo>
                <a:lnTo>
                  <a:pt x="30041" y="325310"/>
                </a:lnTo>
                <a:lnTo>
                  <a:pt x="30041" y="100098"/>
                </a:lnTo>
                <a:lnTo>
                  <a:pt x="36064" y="74361"/>
                </a:lnTo>
                <a:lnTo>
                  <a:pt x="51942" y="51913"/>
                </a:lnTo>
                <a:lnTo>
                  <a:pt x="74391" y="36037"/>
                </a:lnTo>
                <a:lnTo>
                  <a:pt x="100126" y="30016"/>
                </a:lnTo>
                <a:lnTo>
                  <a:pt x="175648" y="30016"/>
                </a:lnTo>
                <a:lnTo>
                  <a:pt x="175221" y="29399"/>
                </a:lnTo>
                <a:lnTo>
                  <a:pt x="141899" y="7896"/>
                </a:lnTo>
                <a:lnTo>
                  <a:pt x="100126" y="0"/>
                </a:lnTo>
                <a:close/>
              </a:path>
              <a:path w="205740" h="430530">
                <a:moveTo>
                  <a:pt x="205253" y="315300"/>
                </a:moveTo>
                <a:lnTo>
                  <a:pt x="175212" y="315300"/>
                </a:lnTo>
                <a:lnTo>
                  <a:pt x="175212" y="325310"/>
                </a:lnTo>
                <a:lnTo>
                  <a:pt x="169111" y="353149"/>
                </a:lnTo>
                <a:lnTo>
                  <a:pt x="152685" y="375358"/>
                </a:lnTo>
                <a:lnTo>
                  <a:pt x="128752" y="390059"/>
                </a:lnTo>
                <a:lnTo>
                  <a:pt x="100126" y="395377"/>
                </a:lnTo>
                <a:lnTo>
                  <a:pt x="179123" y="395377"/>
                </a:lnTo>
                <a:lnTo>
                  <a:pt x="197276" y="369180"/>
                </a:lnTo>
                <a:lnTo>
                  <a:pt x="205253" y="330315"/>
                </a:lnTo>
                <a:lnTo>
                  <a:pt x="205253" y="315300"/>
                </a:lnTo>
                <a:close/>
              </a:path>
              <a:path w="205740" h="430530">
                <a:moveTo>
                  <a:pt x="175648" y="30016"/>
                </a:moveTo>
                <a:lnTo>
                  <a:pt x="100126" y="30016"/>
                </a:lnTo>
                <a:lnTo>
                  <a:pt x="128752" y="36037"/>
                </a:lnTo>
                <a:lnTo>
                  <a:pt x="152685" y="51913"/>
                </a:lnTo>
                <a:lnTo>
                  <a:pt x="169111" y="74361"/>
                </a:lnTo>
                <a:lnTo>
                  <a:pt x="175212" y="100098"/>
                </a:lnTo>
                <a:lnTo>
                  <a:pt x="175212" y="115098"/>
                </a:lnTo>
                <a:lnTo>
                  <a:pt x="205253" y="115098"/>
                </a:lnTo>
                <a:lnTo>
                  <a:pt x="205253" y="100098"/>
                </a:lnTo>
                <a:lnTo>
                  <a:pt x="197276" y="61227"/>
                </a:lnTo>
                <a:lnTo>
                  <a:pt x="175648" y="30016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89888" y="1004659"/>
            <a:ext cx="205740" cy="430530"/>
          </a:xfrm>
          <a:custGeom>
            <a:avLst/>
            <a:gdLst/>
            <a:ahLst/>
            <a:cxnLst/>
            <a:rect l="l" t="t" r="r" b="b"/>
            <a:pathLst>
              <a:path w="205740" h="430530">
                <a:moveTo>
                  <a:pt x="105127" y="0"/>
                </a:moveTo>
                <a:lnTo>
                  <a:pt x="63354" y="7896"/>
                </a:lnTo>
                <a:lnTo>
                  <a:pt x="30032" y="29399"/>
                </a:lnTo>
                <a:lnTo>
                  <a:pt x="7977" y="61227"/>
                </a:lnTo>
                <a:lnTo>
                  <a:pt x="0" y="100098"/>
                </a:lnTo>
                <a:lnTo>
                  <a:pt x="0" y="330315"/>
                </a:lnTo>
                <a:lnTo>
                  <a:pt x="7977" y="369180"/>
                </a:lnTo>
                <a:lnTo>
                  <a:pt x="30032" y="401008"/>
                </a:lnTo>
                <a:lnTo>
                  <a:pt x="63354" y="422513"/>
                </a:lnTo>
                <a:lnTo>
                  <a:pt x="105127" y="430411"/>
                </a:lnTo>
                <a:lnTo>
                  <a:pt x="144002" y="422513"/>
                </a:lnTo>
                <a:lnTo>
                  <a:pt x="175839" y="401008"/>
                </a:lnTo>
                <a:lnTo>
                  <a:pt x="179645" y="395377"/>
                </a:lnTo>
                <a:lnTo>
                  <a:pt x="105127" y="395377"/>
                </a:lnTo>
                <a:lnTo>
                  <a:pt x="76499" y="390763"/>
                </a:lnTo>
                <a:lnTo>
                  <a:pt x="52559" y="377234"/>
                </a:lnTo>
                <a:lnTo>
                  <a:pt x="36128" y="355260"/>
                </a:lnTo>
                <a:lnTo>
                  <a:pt x="30024" y="325310"/>
                </a:lnTo>
                <a:lnTo>
                  <a:pt x="30024" y="100098"/>
                </a:lnTo>
                <a:lnTo>
                  <a:pt x="36128" y="72252"/>
                </a:lnTo>
                <a:lnTo>
                  <a:pt x="52559" y="50038"/>
                </a:lnTo>
                <a:lnTo>
                  <a:pt x="76499" y="35334"/>
                </a:lnTo>
                <a:lnTo>
                  <a:pt x="105127" y="30016"/>
                </a:lnTo>
                <a:lnTo>
                  <a:pt x="176256" y="30016"/>
                </a:lnTo>
                <a:lnTo>
                  <a:pt x="175839" y="29399"/>
                </a:lnTo>
                <a:lnTo>
                  <a:pt x="144002" y="7896"/>
                </a:lnTo>
                <a:lnTo>
                  <a:pt x="105127" y="0"/>
                </a:lnTo>
                <a:close/>
              </a:path>
              <a:path w="205740" h="430530">
                <a:moveTo>
                  <a:pt x="176256" y="30016"/>
                </a:moveTo>
                <a:lnTo>
                  <a:pt x="105127" y="30016"/>
                </a:lnTo>
                <a:lnTo>
                  <a:pt x="130861" y="35334"/>
                </a:lnTo>
                <a:lnTo>
                  <a:pt x="153311" y="50038"/>
                </a:lnTo>
                <a:lnTo>
                  <a:pt x="169189" y="72252"/>
                </a:lnTo>
                <a:lnTo>
                  <a:pt x="175212" y="100098"/>
                </a:lnTo>
                <a:lnTo>
                  <a:pt x="175212" y="325310"/>
                </a:lnTo>
                <a:lnTo>
                  <a:pt x="169189" y="355260"/>
                </a:lnTo>
                <a:lnTo>
                  <a:pt x="153311" y="377234"/>
                </a:lnTo>
                <a:lnTo>
                  <a:pt x="130861" y="390763"/>
                </a:lnTo>
                <a:lnTo>
                  <a:pt x="105127" y="395377"/>
                </a:lnTo>
                <a:lnTo>
                  <a:pt x="179645" y="395377"/>
                </a:lnTo>
                <a:lnTo>
                  <a:pt x="197352" y="369180"/>
                </a:lnTo>
                <a:lnTo>
                  <a:pt x="205253" y="330315"/>
                </a:lnTo>
                <a:lnTo>
                  <a:pt x="205253" y="100098"/>
                </a:lnTo>
                <a:lnTo>
                  <a:pt x="197352" y="61227"/>
                </a:lnTo>
                <a:lnTo>
                  <a:pt x="176256" y="30016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00396" y="1009659"/>
            <a:ext cx="225425" cy="421005"/>
          </a:xfrm>
          <a:custGeom>
            <a:avLst/>
            <a:gdLst/>
            <a:ahLst/>
            <a:cxnLst/>
            <a:rect l="l" t="t" r="r" b="b"/>
            <a:pathLst>
              <a:path w="225425" h="421005">
                <a:moveTo>
                  <a:pt x="35042" y="0"/>
                </a:moveTo>
                <a:lnTo>
                  <a:pt x="0" y="0"/>
                </a:lnTo>
                <a:lnTo>
                  <a:pt x="0" y="420407"/>
                </a:lnTo>
                <a:lnTo>
                  <a:pt x="35042" y="420407"/>
                </a:lnTo>
                <a:lnTo>
                  <a:pt x="35042" y="0"/>
                </a:lnTo>
                <a:close/>
              </a:path>
              <a:path w="225425" h="421005">
                <a:moveTo>
                  <a:pt x="60082" y="0"/>
                </a:moveTo>
                <a:lnTo>
                  <a:pt x="35042" y="0"/>
                </a:lnTo>
                <a:lnTo>
                  <a:pt x="165210" y="420407"/>
                </a:lnTo>
                <a:lnTo>
                  <a:pt x="190233" y="420407"/>
                </a:lnTo>
                <a:lnTo>
                  <a:pt x="60082" y="0"/>
                </a:lnTo>
                <a:close/>
              </a:path>
              <a:path w="225425" h="421005">
                <a:moveTo>
                  <a:pt x="225275" y="0"/>
                </a:moveTo>
                <a:lnTo>
                  <a:pt x="190233" y="0"/>
                </a:lnTo>
                <a:lnTo>
                  <a:pt x="190233" y="420407"/>
                </a:lnTo>
                <a:lnTo>
                  <a:pt x="225275" y="420407"/>
                </a:lnTo>
                <a:lnTo>
                  <a:pt x="225275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85978" y="1753362"/>
            <a:ext cx="6985634" cy="1256030"/>
          </a:xfrm>
          <a:prstGeom prst="rect">
            <a:avLst/>
          </a:prstGeom>
        </p:spPr>
        <p:txBody>
          <a:bodyPr vert="horz" wrap="square" lIns="0" tIns="125095" rIns="0" bIns="0" rtlCol="0">
            <a:spAutoFit/>
          </a:bodyPr>
          <a:lstStyle/>
          <a:p>
            <a:pPr marL="12700" marR="5080">
              <a:lnSpc>
                <a:spcPts val="4400"/>
              </a:lnSpc>
              <a:spcBef>
                <a:spcPts val="985"/>
              </a:spcBef>
            </a:pPr>
            <a:r>
              <a:rPr sz="4400" dirty="0">
                <a:solidFill>
                  <a:srgbClr val="0000DC"/>
                </a:solidFill>
              </a:rPr>
              <a:t>Komunikace v</a:t>
            </a:r>
            <a:r>
              <a:rPr sz="4400" spc="-80" dirty="0">
                <a:solidFill>
                  <a:srgbClr val="0000DC"/>
                </a:solidFill>
              </a:rPr>
              <a:t> </a:t>
            </a:r>
            <a:r>
              <a:rPr sz="4400" dirty="0">
                <a:solidFill>
                  <a:srgbClr val="0000DC"/>
                </a:solidFill>
              </a:rPr>
              <a:t>marketingu  Public</a:t>
            </a:r>
            <a:r>
              <a:rPr sz="4400" spc="-5" dirty="0">
                <a:solidFill>
                  <a:srgbClr val="0000DC"/>
                </a:solidFill>
              </a:rPr>
              <a:t> Relations</a:t>
            </a:r>
            <a:endParaRPr sz="4400"/>
          </a:p>
        </p:txBody>
      </p:sp>
      <p:sp>
        <p:nvSpPr>
          <p:cNvPr id="11" name="object 11"/>
          <p:cNvSpPr txBox="1"/>
          <p:nvPr/>
        </p:nvSpPr>
        <p:spPr>
          <a:xfrm>
            <a:off x="385978" y="4039434"/>
            <a:ext cx="3559810" cy="1141730"/>
          </a:xfrm>
          <a:prstGeom prst="rect">
            <a:avLst/>
          </a:prstGeom>
        </p:spPr>
        <p:txBody>
          <a:bodyPr vert="horz" wrap="square" lIns="0" tIns="2051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14"/>
              </a:spcBef>
            </a:pPr>
            <a:r>
              <a:rPr sz="2400" dirty="0">
                <a:solidFill>
                  <a:srgbClr val="0000DC"/>
                </a:solidFill>
                <a:latin typeface="Arial"/>
                <a:cs typeface="Arial"/>
              </a:rPr>
              <a:t>SIMONA</a:t>
            </a:r>
            <a:r>
              <a:rPr sz="2400" spc="-75" dirty="0">
                <a:solidFill>
                  <a:srgbClr val="0000DC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00DC"/>
                </a:solidFill>
                <a:latin typeface="Arial"/>
                <a:cs typeface="Arial"/>
              </a:rPr>
              <a:t>ŠKARABELOVÁ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10"/>
              </a:spcBef>
            </a:pPr>
            <a:r>
              <a:rPr sz="2400" dirty="0">
                <a:solidFill>
                  <a:srgbClr val="0000DC"/>
                </a:solidFill>
                <a:latin typeface="Arial"/>
                <a:cs typeface="Arial"/>
              </a:rPr>
              <a:t>FILIP</a:t>
            </a:r>
            <a:r>
              <a:rPr sz="2400" spc="-25" dirty="0">
                <a:solidFill>
                  <a:srgbClr val="0000DC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00DC"/>
                </a:solidFill>
                <a:latin typeface="Arial"/>
                <a:cs typeface="Arial"/>
              </a:rPr>
              <a:t>HRŮZA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5978" y="6255207"/>
            <a:ext cx="7042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 err="1">
                <a:solidFill>
                  <a:srgbClr val="0000DC"/>
                </a:solidFill>
                <a:latin typeface="Arial"/>
                <a:cs typeface="Arial"/>
              </a:rPr>
              <a:t>Jaro</a:t>
            </a:r>
            <a:r>
              <a:rPr sz="1200" spc="-55" dirty="0">
                <a:solidFill>
                  <a:srgbClr val="0000DC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000DC"/>
                </a:solidFill>
                <a:latin typeface="Arial"/>
                <a:cs typeface="Arial"/>
              </a:rPr>
              <a:t>202</a:t>
            </a:r>
            <a:r>
              <a:rPr lang="cs-CZ" sz="1200" spc="-5" dirty="0">
                <a:solidFill>
                  <a:srgbClr val="0000DC"/>
                </a:solidFill>
                <a:latin typeface="Arial"/>
                <a:cs typeface="Arial"/>
              </a:rPr>
              <a:t>1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405751" y="3076052"/>
            <a:ext cx="4231512" cy="28546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424388"/>
            <a:ext cx="8007984" cy="1143635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12700" marR="5080">
              <a:lnSpc>
                <a:spcPts val="4010"/>
              </a:lnSpc>
              <a:spcBef>
                <a:spcPts val="885"/>
              </a:spcBef>
            </a:pPr>
            <a:r>
              <a:rPr sz="4000" spc="-5" dirty="0">
                <a:solidFill>
                  <a:srgbClr val="0000DC"/>
                </a:solidFill>
              </a:rPr>
              <a:t>V komunikaci ve VS se projevuje  </a:t>
            </a:r>
            <a:r>
              <a:rPr sz="4000" spc="-10" dirty="0">
                <a:solidFill>
                  <a:srgbClr val="0000DC"/>
                </a:solidFill>
              </a:rPr>
              <a:t>fenomén </a:t>
            </a:r>
            <a:r>
              <a:rPr sz="4000" spc="-5" dirty="0">
                <a:solidFill>
                  <a:srgbClr val="0000DC"/>
                </a:solidFill>
              </a:rPr>
              <a:t>nezkušeného</a:t>
            </a:r>
            <a:r>
              <a:rPr sz="4000" dirty="0">
                <a:solidFill>
                  <a:srgbClr val="0000DC"/>
                </a:solidFill>
              </a:rPr>
              <a:t> </a:t>
            </a:r>
            <a:r>
              <a:rPr sz="4000" spc="-5" dirty="0">
                <a:solidFill>
                  <a:srgbClr val="0000DC"/>
                </a:solidFill>
              </a:rPr>
              <a:t>zákazníka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762000" y="2132196"/>
            <a:ext cx="10360025" cy="43210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643255" indent="-342900">
              <a:lnSpc>
                <a:spcPct val="100000"/>
              </a:lnSpc>
              <a:spcBef>
                <a:spcPts val="9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zákazník se většinou více spoléhá </a:t>
            </a:r>
            <a:r>
              <a:rPr sz="2800" dirty="0">
                <a:latin typeface="Arial"/>
                <a:cs typeface="Arial"/>
              </a:rPr>
              <a:t>na </a:t>
            </a:r>
            <a:r>
              <a:rPr sz="2800" spc="-5" dirty="0">
                <a:latin typeface="Arial"/>
                <a:cs typeface="Arial"/>
              </a:rPr>
              <a:t>to, co </a:t>
            </a:r>
            <a:r>
              <a:rPr sz="2800" dirty="0">
                <a:latin typeface="Arial"/>
                <a:cs typeface="Arial"/>
              </a:rPr>
              <a:t>se </a:t>
            </a:r>
            <a:r>
              <a:rPr sz="2800" spc="-5" dirty="0">
                <a:latin typeface="Arial"/>
                <a:cs typeface="Arial"/>
              </a:rPr>
              <a:t>o organizaci  hovoří,</a:t>
            </a:r>
            <a:endParaRPr sz="2800" dirty="0">
              <a:latin typeface="Arial"/>
              <a:cs typeface="Arial"/>
            </a:endParaRPr>
          </a:p>
          <a:p>
            <a:pPr marL="354965" marR="508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800" spc="-5" dirty="0">
              <a:latin typeface="Arial"/>
              <a:cs typeface="Arial"/>
            </a:endParaRPr>
          </a:p>
          <a:p>
            <a:pPr marL="354965" marR="508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 err="1">
                <a:latin typeface="Arial"/>
                <a:cs typeface="Arial"/>
              </a:rPr>
              <a:t>při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posuzování </a:t>
            </a:r>
            <a:r>
              <a:rPr sz="2800" spc="-5" dirty="0">
                <a:latin typeface="Arial"/>
                <a:cs typeface="Arial"/>
              </a:rPr>
              <a:t>kvality se spoléhá na personál, ceny a převážně  </a:t>
            </a:r>
            <a:r>
              <a:rPr sz="2800" dirty="0">
                <a:latin typeface="Arial"/>
                <a:cs typeface="Arial"/>
              </a:rPr>
              <a:t>fyzické </a:t>
            </a:r>
            <a:r>
              <a:rPr sz="2800" spc="-5" dirty="0">
                <a:latin typeface="Arial"/>
                <a:cs typeface="Arial"/>
              </a:rPr>
              <a:t>znaky organizace, </a:t>
            </a:r>
            <a:r>
              <a:rPr sz="2800" dirty="0">
                <a:latin typeface="Arial"/>
                <a:cs typeface="Arial"/>
              </a:rPr>
              <a:t>resp. </a:t>
            </a:r>
            <a:r>
              <a:rPr sz="2800" spc="-5" dirty="0">
                <a:latin typeface="Arial"/>
                <a:cs typeface="Arial"/>
              </a:rPr>
              <a:t>jejích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služeb,</a:t>
            </a:r>
            <a:endParaRPr sz="2800" dirty="0">
              <a:latin typeface="Arial"/>
              <a:cs typeface="Arial"/>
            </a:endParaRPr>
          </a:p>
          <a:p>
            <a:pPr marL="354965" marR="6604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800" spc="-5" dirty="0">
              <a:latin typeface="Arial"/>
              <a:cs typeface="Arial"/>
            </a:endParaRPr>
          </a:p>
          <a:p>
            <a:pPr marL="354965" marR="6604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 err="1">
                <a:latin typeface="Arial"/>
                <a:cs typeface="Arial"/>
              </a:rPr>
              <a:t>pokud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je </a:t>
            </a:r>
            <a:r>
              <a:rPr sz="2800" spc="-5" dirty="0">
                <a:latin typeface="Arial"/>
                <a:cs typeface="Arial"/>
              </a:rPr>
              <a:t>zákazník se službou spokojený, </a:t>
            </a:r>
            <a:r>
              <a:rPr sz="2800" dirty="0">
                <a:latin typeface="Arial"/>
                <a:cs typeface="Arial"/>
              </a:rPr>
              <a:t>zůstává </a:t>
            </a:r>
            <a:r>
              <a:rPr sz="2800" spc="-5" dirty="0">
                <a:latin typeface="Arial"/>
                <a:cs typeface="Arial"/>
              </a:rPr>
              <a:t>poskytovateli  </a:t>
            </a:r>
            <a:r>
              <a:rPr sz="2800" dirty="0">
                <a:latin typeface="Arial"/>
                <a:cs typeface="Arial"/>
              </a:rPr>
              <a:t>služby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věrný.</a:t>
            </a:r>
          </a:p>
          <a:p>
            <a:pPr marL="354965" indent="-342900">
              <a:lnSpc>
                <a:spcPct val="100000"/>
              </a:lnSpc>
              <a:spcBef>
                <a:spcPts val="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800" spc="-5" dirty="0">
              <a:latin typeface="Arial"/>
              <a:cs typeface="Arial"/>
            </a:endParaRPr>
          </a:p>
          <a:p>
            <a:pPr marL="354965" indent="-342900">
              <a:lnSpc>
                <a:spcPct val="100000"/>
              </a:lnSpc>
              <a:spcBef>
                <a:spcPts val="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 err="1">
                <a:latin typeface="Arial"/>
                <a:cs typeface="Arial"/>
              </a:rPr>
              <a:t>tj</a:t>
            </a:r>
            <a:r>
              <a:rPr sz="2800" spc="-5" dirty="0">
                <a:latin typeface="Arial"/>
                <a:cs typeface="Arial"/>
              </a:rPr>
              <a:t>. vybírá si tu organizaci, které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„důvěřuje“.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894191" y="404749"/>
            <a:ext cx="3289300" cy="18478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681608"/>
            <a:ext cx="318579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0000DC"/>
                </a:solidFill>
              </a:rPr>
              <a:t>Public</a:t>
            </a:r>
            <a:r>
              <a:rPr sz="3200" spc="-105" dirty="0">
                <a:solidFill>
                  <a:srgbClr val="0000DC"/>
                </a:solidFill>
              </a:rPr>
              <a:t> </a:t>
            </a:r>
            <a:r>
              <a:rPr sz="3200" dirty="0">
                <a:solidFill>
                  <a:srgbClr val="0000DC"/>
                </a:solidFill>
              </a:rPr>
              <a:t>Relations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163523" y="2704337"/>
            <a:ext cx="9853295" cy="3012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620" algn="ctr">
              <a:lnSpc>
                <a:spcPts val="3350"/>
              </a:lnSpc>
              <a:spcBef>
                <a:spcPts val="95"/>
              </a:spcBef>
              <a:tabLst>
                <a:tab pos="2317115" algn="l"/>
              </a:tabLst>
            </a:pPr>
            <a:r>
              <a:rPr sz="2800" b="1" spc="-10" dirty="0">
                <a:latin typeface="Arial"/>
                <a:cs typeface="Arial"/>
              </a:rPr>
              <a:t>KOMPLEXNÍ	</a:t>
            </a:r>
            <a:r>
              <a:rPr sz="2800" b="1" spc="-5" dirty="0">
                <a:latin typeface="Arial"/>
                <a:cs typeface="Arial"/>
              </a:rPr>
              <a:t>A </a:t>
            </a:r>
            <a:r>
              <a:rPr sz="2800" b="1" spc="-10" dirty="0">
                <a:latin typeface="Arial"/>
                <a:cs typeface="Arial"/>
              </a:rPr>
              <a:t>CÍLENÁ PRÁCE </a:t>
            </a:r>
            <a:r>
              <a:rPr sz="2800" b="1" spc="-5" dirty="0">
                <a:latin typeface="Arial"/>
                <a:cs typeface="Arial"/>
              </a:rPr>
              <a:t>S</a:t>
            </a:r>
            <a:r>
              <a:rPr sz="2800" b="1" spc="3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VEŘEJNOSTÍ</a:t>
            </a:r>
            <a:endParaRPr sz="2800">
              <a:latin typeface="Arial"/>
              <a:cs typeface="Arial"/>
            </a:endParaRPr>
          </a:p>
          <a:p>
            <a:pPr marL="9525" algn="ctr">
              <a:lnSpc>
                <a:spcPts val="3350"/>
              </a:lnSpc>
            </a:pPr>
            <a:r>
              <a:rPr sz="2800" spc="-5" dirty="0">
                <a:latin typeface="Times New Roman"/>
                <a:cs typeface="Times New Roman"/>
              </a:rPr>
              <a:t>tj.</a:t>
            </a:r>
            <a:endParaRPr sz="2800">
              <a:latin typeface="Times New Roman"/>
              <a:cs typeface="Times New Roman"/>
            </a:endParaRPr>
          </a:p>
          <a:p>
            <a:pPr marL="381000" marR="5080" indent="-368935">
              <a:lnSpc>
                <a:spcPct val="100000"/>
              </a:lnSpc>
              <a:spcBef>
                <a:spcPts val="25"/>
              </a:spcBef>
            </a:pPr>
            <a:r>
              <a:rPr sz="2800" spc="-5" dirty="0">
                <a:latin typeface="Arial"/>
                <a:cs typeface="Arial"/>
              </a:rPr>
              <a:t>dávat o sobě vědět, preventivně zmírňovat možné konflikty, ve  svém okolí vytvářet pochopení pro vlastní chování, udržet</a:t>
            </a:r>
            <a:r>
              <a:rPr sz="2800" spc="9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si</a:t>
            </a:r>
            <a:endParaRPr sz="2800">
              <a:latin typeface="Arial"/>
              <a:cs typeface="Arial"/>
            </a:endParaRPr>
          </a:p>
          <a:p>
            <a:pPr marL="4109720" marR="2826385" indent="-928369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důvěru </a:t>
            </a:r>
            <a:r>
              <a:rPr sz="2800" dirty="0">
                <a:latin typeface="Arial"/>
                <a:cs typeface="Arial"/>
              </a:rPr>
              <a:t>„cílových</a:t>
            </a:r>
            <a:r>
              <a:rPr sz="2800" spc="-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skupin“  tj.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budovat</a:t>
            </a:r>
            <a:endParaRPr sz="2800">
              <a:latin typeface="Arial"/>
              <a:cs typeface="Arial"/>
            </a:endParaRPr>
          </a:p>
          <a:p>
            <a:pPr marL="8255" algn="ctr">
              <a:lnSpc>
                <a:spcPct val="100000"/>
              </a:lnSpc>
            </a:pPr>
            <a:r>
              <a:rPr sz="2800" spc="-10" dirty="0">
                <a:latin typeface="Arial"/>
                <a:cs typeface="Arial"/>
              </a:rPr>
              <a:t>DŮVĚRYHODNOST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808090" y="1085850"/>
            <a:ext cx="5376291" cy="1447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542" y="6246977"/>
            <a:ext cx="14147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0000DC"/>
                </a:solidFill>
                <a:latin typeface="Arial"/>
                <a:cs typeface="Arial"/>
              </a:rPr>
              <a:t>MVVS, podzim</a:t>
            </a:r>
            <a:r>
              <a:rPr sz="1200" spc="-55" dirty="0">
                <a:solidFill>
                  <a:srgbClr val="0000DC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000DC"/>
                </a:solidFill>
                <a:latin typeface="Arial"/>
                <a:cs typeface="Arial"/>
              </a:rPr>
              <a:t>2017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542" y="6246977"/>
            <a:ext cx="14147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0000DC"/>
                </a:solidFill>
                <a:latin typeface="Arial"/>
                <a:cs typeface="Arial"/>
              </a:rPr>
              <a:t>MVVS, podzim</a:t>
            </a:r>
            <a:r>
              <a:rPr sz="1200" spc="-55" dirty="0">
                <a:solidFill>
                  <a:srgbClr val="0000DC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000DC"/>
                </a:solidFill>
                <a:latin typeface="Arial"/>
                <a:cs typeface="Arial"/>
              </a:rPr>
              <a:t>2017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357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7602" y="1087374"/>
            <a:ext cx="241681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solidFill>
                  <a:srgbClr val="0000DC"/>
                </a:solidFill>
              </a:rPr>
              <a:t>Definice</a:t>
            </a:r>
            <a:r>
              <a:rPr sz="3200" spc="-85" dirty="0">
                <a:solidFill>
                  <a:srgbClr val="0000DC"/>
                </a:solidFill>
              </a:rPr>
              <a:t> </a:t>
            </a:r>
            <a:r>
              <a:rPr sz="3200" dirty="0">
                <a:solidFill>
                  <a:srgbClr val="0000DC"/>
                </a:solidFill>
              </a:rPr>
              <a:t>PR: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642617" y="1886534"/>
            <a:ext cx="9476105" cy="18599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21005" marR="5080" indent="-408940">
              <a:lnSpc>
                <a:spcPct val="100000"/>
              </a:lnSpc>
              <a:spcBef>
                <a:spcPts val="105"/>
              </a:spcBef>
              <a:tabLst>
                <a:tab pos="8018780" algn="l"/>
              </a:tabLst>
            </a:pPr>
            <a:r>
              <a:rPr sz="3200" dirty="0">
                <a:latin typeface="Arial"/>
                <a:cs typeface="Arial"/>
              </a:rPr>
              <a:t>„PR je </a:t>
            </a:r>
            <a:r>
              <a:rPr sz="3200" spc="-5" dirty="0">
                <a:latin typeface="Arial"/>
                <a:cs typeface="Arial"/>
              </a:rPr>
              <a:t>cílevědomá, </a:t>
            </a:r>
            <a:r>
              <a:rPr sz="3200" spc="-10" dirty="0">
                <a:latin typeface="Arial"/>
                <a:cs typeface="Arial"/>
              </a:rPr>
              <a:t>plánovaná</a:t>
            </a:r>
            <a:r>
              <a:rPr sz="3200" spc="2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a</a:t>
            </a:r>
            <a:r>
              <a:rPr sz="3200" spc="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nepřetržitá	snaha</a:t>
            </a:r>
            <a:r>
              <a:rPr sz="3200" spc="-10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o  vytvoření a </a:t>
            </a:r>
            <a:r>
              <a:rPr sz="3200" spc="-5" dirty="0">
                <a:latin typeface="Arial"/>
                <a:cs typeface="Arial"/>
              </a:rPr>
              <a:t>udržení vzájemného porozumění</a:t>
            </a:r>
            <a:r>
              <a:rPr sz="3200" spc="-14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mezi</a:t>
            </a:r>
            <a:endParaRPr sz="3200">
              <a:latin typeface="Arial"/>
              <a:cs typeface="Arial"/>
            </a:endParaRPr>
          </a:p>
          <a:p>
            <a:pPr marL="2426970">
              <a:lnSpc>
                <a:spcPct val="100000"/>
              </a:lnSpc>
            </a:pPr>
            <a:r>
              <a:rPr sz="3200" spc="-5" dirty="0">
                <a:latin typeface="Arial"/>
                <a:cs typeface="Arial"/>
              </a:rPr>
              <a:t>organizací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její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veřejností.“</a:t>
            </a:r>
            <a:endParaRPr sz="3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2400" i="1" dirty="0">
                <a:latin typeface="Arial"/>
                <a:cs typeface="Arial"/>
              </a:rPr>
              <a:t>(Britský </a:t>
            </a:r>
            <a:r>
              <a:rPr sz="2400" i="1" spc="-5" dirty="0">
                <a:latin typeface="Arial"/>
                <a:cs typeface="Arial"/>
              </a:rPr>
              <a:t>institut pro</a:t>
            </a:r>
            <a:r>
              <a:rPr sz="2400" i="1" spc="-15" dirty="0">
                <a:latin typeface="Arial"/>
                <a:cs typeface="Arial"/>
              </a:rPr>
              <a:t> </a:t>
            </a:r>
            <a:r>
              <a:rPr sz="2400" i="1" dirty="0">
                <a:latin typeface="Arial"/>
                <a:cs typeface="Arial"/>
              </a:rPr>
              <a:t>PR)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7129" y="4513262"/>
            <a:ext cx="3759200" cy="20669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681608"/>
            <a:ext cx="3483458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cs-CZ" sz="3200" dirty="0">
                <a:solidFill>
                  <a:srgbClr val="0000DC"/>
                </a:solidFill>
              </a:rPr>
              <a:t>Dvě</a:t>
            </a:r>
            <a:r>
              <a:rPr sz="3200" dirty="0">
                <a:solidFill>
                  <a:srgbClr val="0000DC"/>
                </a:solidFill>
              </a:rPr>
              <a:t> </a:t>
            </a:r>
            <a:r>
              <a:rPr sz="3200" spc="-5" dirty="0">
                <a:solidFill>
                  <a:srgbClr val="0000DC"/>
                </a:solidFill>
              </a:rPr>
              <a:t>roviny</a:t>
            </a:r>
            <a:r>
              <a:rPr sz="3200" spc="-90" dirty="0">
                <a:solidFill>
                  <a:srgbClr val="0000DC"/>
                </a:solidFill>
              </a:rPr>
              <a:t> </a:t>
            </a:r>
            <a:r>
              <a:rPr sz="3200" dirty="0">
                <a:solidFill>
                  <a:srgbClr val="0000DC"/>
                </a:solidFill>
              </a:rPr>
              <a:t>PR</a:t>
            </a:r>
            <a:endParaRPr sz="3200" dirty="0"/>
          </a:p>
        </p:txBody>
      </p:sp>
      <p:sp>
        <p:nvSpPr>
          <p:cNvPr id="3" name="object 3"/>
          <p:cNvSpPr txBox="1"/>
          <p:nvPr/>
        </p:nvSpPr>
        <p:spPr>
          <a:xfrm>
            <a:off x="706323" y="2277617"/>
            <a:ext cx="10319385" cy="1732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Arial"/>
                <a:cs typeface="Arial"/>
              </a:rPr>
              <a:t>institucionální </a:t>
            </a:r>
            <a:r>
              <a:rPr sz="2800" spc="-5" dirty="0">
                <a:latin typeface="Arial"/>
                <a:cs typeface="Arial"/>
              </a:rPr>
              <a:t>– činnost směřující k získání dobrého jména </a:t>
            </a:r>
            <a:r>
              <a:rPr sz="2800" spc="-10" dirty="0">
                <a:latin typeface="Arial"/>
                <a:cs typeface="Arial"/>
              </a:rPr>
              <a:t>na  </a:t>
            </a:r>
            <a:r>
              <a:rPr sz="2800" spc="-5" dirty="0">
                <a:latin typeface="Arial"/>
                <a:cs typeface="Arial"/>
              </a:rPr>
              <a:t>veřejnosti, pochopení partnera </a:t>
            </a:r>
            <a:r>
              <a:rPr sz="2800" dirty="0">
                <a:latin typeface="Arial"/>
                <a:cs typeface="Arial"/>
              </a:rPr>
              <a:t>pro </a:t>
            </a:r>
            <a:r>
              <a:rPr sz="2800" spc="-5" dirty="0">
                <a:latin typeface="Arial"/>
                <a:cs typeface="Arial"/>
              </a:rPr>
              <a:t>naši vlastní činnosti</a:t>
            </a:r>
            <a:r>
              <a:rPr sz="2800" spc="9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apod.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287C"/>
              </a:buClr>
              <a:buFont typeface="Wingdings"/>
              <a:buChar char=""/>
            </a:pPr>
            <a:endParaRPr sz="29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  <a:tab pos="2528570" algn="l"/>
                <a:tab pos="2844165" algn="l"/>
              </a:tabLst>
            </a:pPr>
            <a:r>
              <a:rPr sz="2800" b="1" spc="-5" dirty="0">
                <a:latin typeface="Arial"/>
                <a:cs typeface="Arial"/>
              </a:rPr>
              <a:t>individuální	</a:t>
            </a:r>
            <a:r>
              <a:rPr sz="2800" spc="-5" dirty="0">
                <a:latin typeface="Arial"/>
                <a:cs typeface="Arial"/>
              </a:rPr>
              <a:t>-	jak se chovat </a:t>
            </a:r>
            <a:r>
              <a:rPr sz="2800" dirty="0">
                <a:latin typeface="Arial"/>
                <a:cs typeface="Arial"/>
              </a:rPr>
              <a:t>jako reprezentant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organizace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755508" y="4868863"/>
            <a:ext cx="3251200" cy="18764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681608"/>
            <a:ext cx="271208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solidFill>
                  <a:srgbClr val="0000DC"/>
                </a:solidFill>
              </a:rPr>
              <a:t>Hlavní cíle</a:t>
            </a:r>
            <a:r>
              <a:rPr sz="3200" spc="-90" dirty="0">
                <a:solidFill>
                  <a:srgbClr val="0000DC"/>
                </a:solidFill>
              </a:rPr>
              <a:t> </a:t>
            </a:r>
            <a:r>
              <a:rPr sz="3200" dirty="0">
                <a:solidFill>
                  <a:srgbClr val="0000DC"/>
                </a:solidFill>
              </a:rPr>
              <a:t>PR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730323" y="2193107"/>
            <a:ext cx="10304780" cy="4293483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marR="307975" indent="-342900">
              <a:lnSpc>
                <a:spcPts val="3020"/>
              </a:lnSpc>
              <a:spcBef>
                <a:spcPts val="480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získat podporu </a:t>
            </a:r>
            <a:r>
              <a:rPr sz="2800" dirty="0">
                <a:latin typeface="Arial"/>
                <a:cs typeface="Arial"/>
              </a:rPr>
              <a:t>(či </a:t>
            </a:r>
            <a:r>
              <a:rPr sz="2800" spc="-5" dirty="0">
                <a:latin typeface="Arial"/>
                <a:cs typeface="Arial"/>
              </a:rPr>
              <a:t>akceptaci) veřejnosti </a:t>
            </a:r>
            <a:r>
              <a:rPr sz="2800" spc="-10" dirty="0">
                <a:latin typeface="Arial"/>
                <a:cs typeface="Arial"/>
              </a:rPr>
              <a:t>pro </a:t>
            </a:r>
            <a:r>
              <a:rPr sz="2800" spc="-5" dirty="0">
                <a:latin typeface="Arial"/>
                <a:cs typeface="Arial"/>
              </a:rPr>
              <a:t>své poslání, </a:t>
            </a:r>
            <a:r>
              <a:rPr sz="2800" dirty="0">
                <a:latin typeface="Arial"/>
                <a:cs typeface="Arial"/>
              </a:rPr>
              <a:t>nové  </a:t>
            </a:r>
            <a:r>
              <a:rPr sz="2800" spc="-5" dirty="0">
                <a:latin typeface="Arial"/>
                <a:cs typeface="Arial"/>
              </a:rPr>
              <a:t>myšlenky a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záměry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ts val="282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800" spc="-5" dirty="0">
              <a:latin typeface="Arial"/>
              <a:cs typeface="Arial"/>
            </a:endParaRPr>
          </a:p>
          <a:p>
            <a:pPr marL="355600" indent="-342900">
              <a:lnSpc>
                <a:spcPts val="282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 err="1">
                <a:latin typeface="Arial"/>
                <a:cs typeface="Arial"/>
              </a:rPr>
              <a:t>získat</a:t>
            </a:r>
            <a:r>
              <a:rPr sz="2800" spc="-5" dirty="0">
                <a:latin typeface="Arial"/>
                <a:cs typeface="Arial"/>
              </a:rPr>
              <a:t> příznivé klima pro fundraisingové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kampaně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ts val="3025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800" dirty="0">
              <a:latin typeface="Arial"/>
              <a:cs typeface="Arial"/>
            </a:endParaRPr>
          </a:p>
          <a:p>
            <a:pPr marL="355600" indent="-342900">
              <a:lnSpc>
                <a:spcPts val="3025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dirty="0" err="1">
                <a:latin typeface="Arial"/>
                <a:cs typeface="Arial"/>
              </a:rPr>
              <a:t>rozšířit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 získat účast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dobrovolníků</a:t>
            </a:r>
            <a:endParaRPr sz="2800" dirty="0">
              <a:latin typeface="Arial"/>
              <a:cs typeface="Arial"/>
            </a:endParaRPr>
          </a:p>
          <a:p>
            <a:pPr marL="355600" marR="5080" indent="-342900">
              <a:lnSpc>
                <a:spcPts val="3030"/>
              </a:lnSpc>
              <a:spcBef>
                <a:spcPts val="204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800" spc="-5" dirty="0">
              <a:latin typeface="Arial"/>
              <a:cs typeface="Arial"/>
            </a:endParaRPr>
          </a:p>
          <a:p>
            <a:pPr marL="355600" marR="5080" indent="-342900">
              <a:lnSpc>
                <a:spcPts val="3030"/>
              </a:lnSpc>
              <a:spcBef>
                <a:spcPts val="204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 err="1">
                <a:latin typeface="Arial"/>
                <a:cs typeface="Arial"/>
              </a:rPr>
              <a:t>propagovat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svůj </a:t>
            </a:r>
            <a:r>
              <a:rPr sz="2800" spc="-5" dirty="0">
                <a:latin typeface="Arial"/>
                <a:cs typeface="Arial"/>
              </a:rPr>
              <a:t>program a </a:t>
            </a:r>
            <a:r>
              <a:rPr sz="2800" dirty="0">
                <a:latin typeface="Arial"/>
                <a:cs typeface="Arial"/>
              </a:rPr>
              <a:t>služby, </a:t>
            </a:r>
            <a:r>
              <a:rPr sz="2800" spc="-5" dirty="0">
                <a:latin typeface="Arial"/>
                <a:cs typeface="Arial"/>
              </a:rPr>
              <a:t>aby </a:t>
            </a:r>
            <a:r>
              <a:rPr sz="2800" dirty="0">
                <a:latin typeface="Arial"/>
                <a:cs typeface="Arial"/>
              </a:rPr>
              <a:t>se </a:t>
            </a:r>
            <a:r>
              <a:rPr sz="2800" spc="-5" dirty="0">
                <a:latin typeface="Arial"/>
                <a:cs typeface="Arial"/>
              </a:rPr>
              <a:t>dostaly k těm, kdo </a:t>
            </a:r>
            <a:r>
              <a:rPr sz="2800" spc="-10" dirty="0">
                <a:latin typeface="Arial"/>
                <a:cs typeface="Arial"/>
              </a:rPr>
              <a:t>je  </a:t>
            </a:r>
            <a:r>
              <a:rPr sz="2800" spc="-5" dirty="0">
                <a:latin typeface="Arial"/>
                <a:cs typeface="Arial"/>
              </a:rPr>
              <a:t>potřebují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ts val="2975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800" spc="-5" dirty="0">
              <a:latin typeface="Arial"/>
              <a:cs typeface="Arial"/>
            </a:endParaRPr>
          </a:p>
          <a:p>
            <a:pPr marL="355600" indent="-342900">
              <a:lnSpc>
                <a:spcPts val="2975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 err="1">
                <a:latin typeface="Arial"/>
                <a:cs typeface="Arial"/>
              </a:rPr>
              <a:t>stát</a:t>
            </a:r>
            <a:r>
              <a:rPr sz="2800" spc="-5" dirty="0">
                <a:latin typeface="Arial"/>
                <a:cs typeface="Arial"/>
              </a:rPr>
              <a:t> se důvěryhodnou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organizací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381470" y="394977"/>
            <a:ext cx="4641849" cy="16478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681608"/>
            <a:ext cx="300736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solidFill>
                  <a:srgbClr val="0000DC"/>
                </a:solidFill>
              </a:rPr>
              <a:t>Důvěryhodnost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090371" y="1823466"/>
            <a:ext cx="9545955" cy="32284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9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6235" algn="l"/>
              </a:tabLst>
            </a:pPr>
            <a:r>
              <a:rPr sz="2800" spc="-5" dirty="0">
                <a:latin typeface="Arial"/>
                <a:cs typeface="Arial"/>
              </a:rPr>
              <a:t>představuje podstatnou část obrazu, </a:t>
            </a:r>
            <a:r>
              <a:rPr sz="2800" dirty="0">
                <a:latin typeface="Arial"/>
                <a:cs typeface="Arial"/>
              </a:rPr>
              <a:t>který </a:t>
            </a:r>
            <a:r>
              <a:rPr sz="2800" spc="-5" dirty="0">
                <a:latin typeface="Arial"/>
                <a:cs typeface="Arial"/>
              </a:rPr>
              <a:t>si jiní lidé, popř.  veřejnost </a:t>
            </a:r>
            <a:r>
              <a:rPr sz="2800" dirty="0">
                <a:latin typeface="Arial"/>
                <a:cs typeface="Arial"/>
              </a:rPr>
              <a:t>vytváří </a:t>
            </a:r>
            <a:r>
              <a:rPr sz="2800" spc="-5" dirty="0">
                <a:latin typeface="Arial"/>
                <a:cs typeface="Arial"/>
              </a:rPr>
              <a:t>o celé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organizaci.</a:t>
            </a:r>
            <a:endParaRPr sz="2800" dirty="0">
              <a:latin typeface="Arial"/>
              <a:cs typeface="Arial"/>
            </a:endParaRPr>
          </a:p>
          <a:p>
            <a:pPr marL="355600" indent="-343535">
              <a:lnSpc>
                <a:spcPts val="3825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6235" algn="l"/>
                <a:tab pos="4472305" algn="l"/>
              </a:tabLst>
            </a:pPr>
            <a:endParaRPr lang="cs-CZ" sz="2800" spc="-5" dirty="0">
              <a:latin typeface="Arial"/>
              <a:cs typeface="Arial"/>
            </a:endParaRPr>
          </a:p>
          <a:p>
            <a:pPr marL="355600" indent="-343535">
              <a:lnSpc>
                <a:spcPts val="3825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6235" algn="l"/>
                <a:tab pos="4472305" algn="l"/>
              </a:tabLst>
            </a:pPr>
            <a:r>
              <a:rPr sz="2800" spc="-5" dirty="0" err="1">
                <a:latin typeface="Arial"/>
                <a:cs typeface="Arial"/>
              </a:rPr>
              <a:t>jde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vlastně </a:t>
            </a:r>
            <a:r>
              <a:rPr sz="2800" spc="-5" dirty="0">
                <a:latin typeface="Arial"/>
                <a:cs typeface="Arial"/>
              </a:rPr>
              <a:t>jinými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slovy</a:t>
            </a:r>
            <a:r>
              <a:rPr sz="2800" spc="-5" dirty="0">
                <a:latin typeface="Arial"/>
                <a:cs typeface="Arial"/>
              </a:rPr>
              <a:t> o	</a:t>
            </a:r>
            <a:r>
              <a:rPr sz="3200" b="1" dirty="0">
                <a:solidFill>
                  <a:srgbClr val="7C1E1E"/>
                </a:solidFill>
                <a:latin typeface="Arial"/>
                <a:cs typeface="Arial"/>
              </a:rPr>
              <a:t>IMAGE</a:t>
            </a:r>
            <a:endParaRPr sz="3200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2010"/>
              </a:spcBef>
              <a:buClr>
                <a:srgbClr val="00287C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je dána </a:t>
            </a:r>
            <a:r>
              <a:rPr sz="2400" dirty="0">
                <a:latin typeface="Arial"/>
                <a:cs typeface="Arial"/>
              </a:rPr>
              <a:t>tím, </a:t>
            </a:r>
            <a:r>
              <a:rPr sz="2400" spc="-5" dirty="0">
                <a:latin typeface="Arial"/>
                <a:cs typeface="Arial"/>
              </a:rPr>
              <a:t>jak lidé organizaci vnímají, </a:t>
            </a:r>
            <a:r>
              <a:rPr sz="2400" dirty="0">
                <a:latin typeface="Arial"/>
                <a:cs typeface="Arial"/>
              </a:rPr>
              <a:t>za </a:t>
            </a:r>
            <a:r>
              <a:rPr sz="2400" spc="-5" dirty="0">
                <a:latin typeface="Arial"/>
                <a:cs typeface="Arial"/>
              </a:rPr>
              <a:t>jakou </a:t>
            </a:r>
            <a:r>
              <a:rPr sz="2400" dirty="0">
                <a:latin typeface="Arial"/>
                <a:cs typeface="Arial"/>
              </a:rPr>
              <a:t>ji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považují.</a:t>
            </a:r>
            <a:endParaRPr sz="24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Clr>
                <a:srgbClr val="00287C"/>
              </a:buClr>
              <a:buFont typeface="Wingdings"/>
              <a:buChar char=""/>
            </a:pPr>
            <a:endParaRPr sz="2500" dirty="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rozpor </a:t>
            </a:r>
            <a:r>
              <a:rPr sz="2400" dirty="0">
                <a:latin typeface="Arial"/>
                <a:cs typeface="Arial"/>
              </a:rPr>
              <a:t>skutečnost x </a:t>
            </a:r>
            <a:r>
              <a:rPr sz="2400" spc="-5" dirty="0">
                <a:latin typeface="Arial"/>
                <a:cs typeface="Arial"/>
              </a:rPr>
              <a:t>zdání, </a:t>
            </a:r>
            <a:r>
              <a:rPr sz="2400" spc="-10" dirty="0">
                <a:latin typeface="Arial"/>
                <a:cs typeface="Arial"/>
              </a:rPr>
              <a:t>klepy, </a:t>
            </a:r>
            <a:r>
              <a:rPr sz="2400" spc="-5" dirty="0">
                <a:latin typeface="Arial"/>
                <a:cs typeface="Arial"/>
              </a:rPr>
              <a:t>pomluvy,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fámy.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616950" y="4648200"/>
            <a:ext cx="3289300" cy="18478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502650" y="115823"/>
            <a:ext cx="3403600" cy="17335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6804" y="852931"/>
            <a:ext cx="657288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solidFill>
                  <a:srgbClr val="0000DC"/>
                </a:solidFill>
              </a:rPr>
              <a:t>Pojmy důležité ve </a:t>
            </a:r>
            <a:r>
              <a:rPr sz="4000" spc="-10" dirty="0">
                <a:solidFill>
                  <a:srgbClr val="0000DC"/>
                </a:solidFill>
              </a:rPr>
              <a:t>světě</a:t>
            </a:r>
            <a:r>
              <a:rPr sz="4000" spc="-15" dirty="0">
                <a:solidFill>
                  <a:srgbClr val="0000DC"/>
                </a:solidFill>
              </a:rPr>
              <a:t> </a:t>
            </a:r>
            <a:r>
              <a:rPr sz="4000" spc="-5" dirty="0">
                <a:solidFill>
                  <a:srgbClr val="0000DC"/>
                </a:solidFill>
              </a:rPr>
              <a:t>PR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76324" y="1407413"/>
            <a:ext cx="4972685" cy="2250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075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Veřejnost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ct val="75000"/>
              </a:lnSpc>
              <a:spcBef>
                <a:spcPts val="315"/>
              </a:spcBef>
              <a:tabLst>
                <a:tab pos="3295650" algn="l"/>
              </a:tabLst>
            </a:pPr>
            <a:r>
              <a:rPr sz="2000" dirty="0">
                <a:latin typeface="Arial"/>
                <a:cs typeface="Arial"/>
              </a:rPr>
              <a:t>skupiny, s </a:t>
            </a:r>
            <a:r>
              <a:rPr sz="2000" spc="-5" dirty="0">
                <a:latin typeface="Arial"/>
                <a:cs typeface="Arial"/>
              </a:rPr>
              <a:t>nimiž potřebuje organizace  </a:t>
            </a:r>
            <a:r>
              <a:rPr sz="2000" dirty="0">
                <a:latin typeface="Arial"/>
                <a:cs typeface="Arial"/>
              </a:rPr>
              <a:t>komunikovat, </a:t>
            </a:r>
            <a:r>
              <a:rPr sz="2000" spc="-5" dirty="0">
                <a:latin typeface="Arial"/>
                <a:cs typeface="Arial"/>
              </a:rPr>
              <a:t>protože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</a:t>
            </a:r>
            <a:r>
              <a:rPr sz="2000" spc="-5" dirty="0">
                <a:latin typeface="Arial"/>
                <a:cs typeface="Arial"/>
              </a:rPr>
              <a:t> nimi	potřebuje </a:t>
            </a:r>
            <a:r>
              <a:rPr sz="2000" dirty="0">
                <a:latin typeface="Arial"/>
                <a:cs typeface="Arial"/>
              </a:rPr>
              <a:t>být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v  dobrých vztazích, </a:t>
            </a:r>
            <a:r>
              <a:rPr sz="2000" spc="-5" dirty="0">
                <a:latin typeface="Arial"/>
                <a:cs typeface="Arial"/>
              </a:rPr>
              <a:t>mít jejich podporu,  </a:t>
            </a:r>
            <a:r>
              <a:rPr sz="2000" dirty="0">
                <a:latin typeface="Arial"/>
                <a:cs typeface="Arial"/>
              </a:rPr>
              <a:t>získávat </a:t>
            </a:r>
            <a:r>
              <a:rPr sz="2000" spc="-5" dirty="0">
                <a:latin typeface="Arial"/>
                <a:cs typeface="Arial"/>
              </a:rPr>
              <a:t>jejich peníze, </a:t>
            </a:r>
            <a:r>
              <a:rPr sz="2000" dirty="0">
                <a:latin typeface="Arial"/>
                <a:cs typeface="Arial"/>
              </a:rPr>
              <a:t>starat se o </a:t>
            </a:r>
            <a:r>
              <a:rPr sz="2000" spc="-5" dirty="0">
                <a:latin typeface="Arial"/>
                <a:cs typeface="Arial"/>
              </a:rPr>
              <a:t>ně,  </a:t>
            </a:r>
            <a:r>
              <a:rPr sz="2000" dirty="0">
                <a:latin typeface="Arial"/>
                <a:cs typeface="Arial"/>
              </a:rPr>
              <a:t>informovat je,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atd.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1785"/>
              </a:lnSpc>
            </a:pPr>
            <a:r>
              <a:rPr sz="2000" dirty="0">
                <a:latin typeface="Arial"/>
                <a:cs typeface="Arial"/>
              </a:rPr>
              <a:t>cílová skupina v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PR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3345"/>
              </a:lnSpc>
            </a:pPr>
            <a:r>
              <a:rPr sz="2800" spc="-5" dirty="0">
                <a:latin typeface="Arial"/>
                <a:cs typeface="Arial"/>
              </a:rPr>
              <a:t>Publicita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69507" y="1751837"/>
            <a:ext cx="4973955" cy="182816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075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Veřejné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mínění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ct val="75000"/>
              </a:lnSpc>
              <a:spcBef>
                <a:spcPts val="315"/>
              </a:spcBef>
            </a:pPr>
            <a:r>
              <a:rPr sz="2000" spc="-5" dirty="0">
                <a:latin typeface="Arial"/>
                <a:cs typeface="Arial"/>
              </a:rPr>
              <a:t>mínění, </a:t>
            </a:r>
            <a:r>
              <a:rPr sz="2000" dirty="0">
                <a:latin typeface="Arial"/>
                <a:cs typeface="Arial"/>
              </a:rPr>
              <a:t>které může být vysloveno </a:t>
            </a:r>
            <a:r>
              <a:rPr sz="2000" spc="-5" dirty="0">
                <a:latin typeface="Arial"/>
                <a:cs typeface="Arial"/>
              </a:rPr>
              <a:t>na  </a:t>
            </a:r>
            <a:r>
              <a:rPr sz="2000" dirty="0">
                <a:latin typeface="Arial"/>
                <a:cs typeface="Arial"/>
              </a:rPr>
              <a:t>veřejnosti, </a:t>
            </a:r>
            <a:r>
              <a:rPr sz="2000" spc="-5" dirty="0">
                <a:latin typeface="Arial"/>
                <a:cs typeface="Arial"/>
              </a:rPr>
              <a:t>aniž by došlo </a:t>
            </a:r>
            <a:r>
              <a:rPr sz="2000" dirty="0">
                <a:latin typeface="Arial"/>
                <a:cs typeface="Arial"/>
              </a:rPr>
              <a:t>k sankcím vůči  mluvčímu ze strany skupiny/veřejnosti, v</a:t>
            </a:r>
            <a:r>
              <a:rPr sz="2000" spc="-2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níž  </a:t>
            </a:r>
            <a:r>
              <a:rPr sz="2000" dirty="0">
                <a:latin typeface="Arial"/>
                <a:cs typeface="Arial"/>
              </a:rPr>
              <a:t>se </a:t>
            </a:r>
            <a:r>
              <a:rPr sz="2000" spc="-5" dirty="0">
                <a:latin typeface="Arial"/>
                <a:cs typeface="Arial"/>
              </a:rPr>
              <a:t>toto mínění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projevuje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1500"/>
              </a:lnSpc>
            </a:pPr>
            <a:r>
              <a:rPr sz="2000" spc="-5" dirty="0">
                <a:latin typeface="Arial"/>
                <a:cs typeface="Arial"/>
              </a:rPr>
              <a:t>nemusí </a:t>
            </a:r>
            <a:r>
              <a:rPr sz="2000" dirty="0">
                <a:latin typeface="Arial"/>
                <a:cs typeface="Arial"/>
              </a:rPr>
              <a:t>být </a:t>
            </a:r>
            <a:r>
              <a:rPr sz="2000" spc="-5" dirty="0">
                <a:latin typeface="Arial"/>
                <a:cs typeface="Arial"/>
              </a:rPr>
              <a:t>jen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jedno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100"/>
              </a:lnSpc>
            </a:pPr>
            <a:r>
              <a:rPr sz="2000" dirty="0">
                <a:latin typeface="Arial"/>
                <a:cs typeface="Arial"/>
              </a:rPr>
              <a:t>má své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vlastnosti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7542" y="6246977"/>
            <a:ext cx="14147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0000DC"/>
                </a:solidFill>
                <a:latin typeface="Arial"/>
                <a:cs typeface="Arial"/>
              </a:rPr>
              <a:t>MVVS, podzim</a:t>
            </a:r>
            <a:r>
              <a:rPr sz="1200" spc="-55" dirty="0">
                <a:solidFill>
                  <a:srgbClr val="0000DC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000DC"/>
                </a:solidFill>
                <a:latin typeface="Arial"/>
                <a:cs typeface="Arial"/>
              </a:rPr>
              <a:t>2017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19670" y="3814570"/>
            <a:ext cx="10560050" cy="29704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Cílevědomé budování image se  </a:t>
            </a:r>
            <a:r>
              <a:rPr dirty="0"/>
              <a:t>opírá</a:t>
            </a:r>
            <a:r>
              <a:rPr spc="-15" dirty="0"/>
              <a:t> </a:t>
            </a:r>
            <a:r>
              <a:rPr dirty="0"/>
              <a:t>o: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83970" y="1634744"/>
            <a:ext cx="5073650" cy="1856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zásady slušného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chování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efektivní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účinnou </a:t>
            </a:r>
            <a:r>
              <a:rPr sz="2000" dirty="0">
                <a:latin typeface="Arial"/>
                <a:cs typeface="Arial"/>
              </a:rPr>
              <a:t>komunikaci s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okolím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Např: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Masarykovy debaty  </a:t>
            </a:r>
            <a:r>
              <a:rPr sz="2000" spc="-5" dirty="0">
                <a:latin typeface="Arial"/>
                <a:cs typeface="Arial"/>
              </a:rPr>
              <a:t>https://</a:t>
            </a:r>
            <a:r>
              <a:rPr sz="2000" spc="-5" dirty="0">
                <a:latin typeface="Arial"/>
                <a:cs typeface="Arial"/>
                <a:hlinkClick r:id="rId2"/>
              </a:rPr>
              <a:t>www.youtube.com/watch?v=aTiR7W1 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AWnc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69507" y="2113915"/>
            <a:ext cx="5107940" cy="2586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4135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Kroky </a:t>
            </a:r>
            <a:r>
              <a:rPr sz="2400" b="1" dirty="0">
                <a:latin typeface="Arial"/>
                <a:cs typeface="Arial"/>
              </a:rPr>
              <a:t>v procesu účinné, tj.  </a:t>
            </a:r>
            <a:r>
              <a:rPr sz="2400" b="1" spc="-5" dirty="0">
                <a:latin typeface="Arial"/>
                <a:cs typeface="Arial"/>
              </a:rPr>
              <a:t>oboustranné komunikace  </a:t>
            </a:r>
            <a:r>
              <a:rPr sz="2000" dirty="0">
                <a:latin typeface="Arial"/>
                <a:cs typeface="Arial"/>
              </a:rPr>
              <a:t>upoutat pozornost členů cílové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skupiny,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  <a:tabLst>
                <a:tab pos="817244" algn="l"/>
                <a:tab pos="1309370" algn="l"/>
                <a:tab pos="2660015" algn="l"/>
                <a:tab pos="3391535" algn="l"/>
                <a:tab pos="4336415" algn="l"/>
                <a:tab pos="4967605" algn="l"/>
              </a:tabLst>
            </a:pPr>
            <a:r>
              <a:rPr sz="2000" dirty="0">
                <a:latin typeface="Arial"/>
                <a:cs typeface="Arial"/>
              </a:rPr>
              <a:t>dodat	</a:t>
            </a:r>
            <a:r>
              <a:rPr sz="2000" spc="-5" dirty="0">
                <a:latin typeface="Arial"/>
                <a:cs typeface="Arial"/>
              </a:rPr>
              <a:t>ji</a:t>
            </a:r>
            <a:r>
              <a:rPr sz="2000" dirty="0">
                <a:latin typeface="Arial"/>
                <a:cs typeface="Arial"/>
              </a:rPr>
              <a:t>m	i</a:t>
            </a:r>
            <a:r>
              <a:rPr sz="2000" spc="-15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fo</a:t>
            </a:r>
            <a:r>
              <a:rPr sz="2000" spc="-10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m</a:t>
            </a:r>
            <a:r>
              <a:rPr sz="2000" spc="-15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c</a:t>
            </a:r>
            <a:r>
              <a:rPr sz="2000" spc="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,	kt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ré	mo</a:t>
            </a:r>
            <a:r>
              <a:rPr sz="2000" spc="-10" dirty="0">
                <a:latin typeface="Arial"/>
                <a:cs typeface="Arial"/>
              </a:rPr>
              <a:t>h</a:t>
            </a:r>
            <a:r>
              <a:rPr sz="2000" dirty="0">
                <a:latin typeface="Arial"/>
                <a:cs typeface="Arial"/>
              </a:rPr>
              <a:t>ou	</a:t>
            </a:r>
            <a:r>
              <a:rPr sz="2000" spc="-20" dirty="0">
                <a:latin typeface="Arial"/>
                <a:cs typeface="Arial"/>
              </a:rPr>
              <a:t>v</a:t>
            </a:r>
            <a:r>
              <a:rPr sz="2000" spc="-5" dirty="0">
                <a:latin typeface="Arial"/>
                <a:cs typeface="Arial"/>
              </a:rPr>
              <a:t>é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t	k  </a:t>
            </a:r>
            <a:r>
              <a:rPr sz="2000" spc="-5" dirty="0">
                <a:latin typeface="Arial"/>
                <a:cs typeface="Arial"/>
              </a:rPr>
              <a:t>uspokojení </a:t>
            </a:r>
            <a:r>
              <a:rPr sz="2000" dirty="0">
                <a:latin typeface="Arial"/>
                <a:cs typeface="Arial"/>
              </a:rPr>
              <a:t>jejich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zájmů,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motivovat </a:t>
            </a:r>
            <a:r>
              <a:rPr sz="2000" spc="-5" dirty="0">
                <a:latin typeface="Arial"/>
                <a:cs typeface="Arial"/>
              </a:rPr>
              <a:t>je </a:t>
            </a:r>
            <a:r>
              <a:rPr sz="2000" dirty="0">
                <a:latin typeface="Arial"/>
                <a:cs typeface="Arial"/>
              </a:rPr>
              <a:t>k účasti na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řešení,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vyzvat</a:t>
            </a:r>
            <a:r>
              <a:rPr sz="2000" spc="40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je</a:t>
            </a:r>
            <a:r>
              <a:rPr sz="2000" spc="4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k</a:t>
            </a:r>
            <a:r>
              <a:rPr sz="2000" spc="4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akci,</a:t>
            </a:r>
            <a:r>
              <a:rPr sz="2000" spc="409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navrhnout</a:t>
            </a:r>
            <a:r>
              <a:rPr sz="2000" spc="409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jim,</a:t>
            </a:r>
            <a:r>
              <a:rPr sz="2000" spc="409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</a:t>
            </a:r>
            <a:r>
              <a:rPr sz="2000" spc="4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by</a:t>
            </a:r>
            <a:r>
              <a:rPr sz="2000" spc="40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měli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dělat.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401050" y="260350"/>
            <a:ext cx="3492500" cy="17430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47179" y="4162425"/>
            <a:ext cx="3759200" cy="16192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685800"/>
            <a:ext cx="487680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cs-CZ" sz="3200" dirty="0">
                <a:solidFill>
                  <a:srgbClr val="0000DC"/>
                </a:solidFill>
              </a:rPr>
              <a:t>Dvě</a:t>
            </a:r>
            <a:r>
              <a:rPr sz="3200" dirty="0">
                <a:solidFill>
                  <a:srgbClr val="0000DC"/>
                </a:solidFill>
              </a:rPr>
              <a:t> </a:t>
            </a:r>
            <a:r>
              <a:rPr sz="3200" spc="-5" dirty="0">
                <a:solidFill>
                  <a:srgbClr val="0000DC"/>
                </a:solidFill>
              </a:rPr>
              <a:t>složky</a:t>
            </a:r>
            <a:r>
              <a:rPr sz="3200" spc="-90" dirty="0">
                <a:solidFill>
                  <a:srgbClr val="0000DC"/>
                </a:solidFill>
              </a:rPr>
              <a:t> </a:t>
            </a:r>
            <a:r>
              <a:rPr sz="3200" spc="-5" dirty="0">
                <a:solidFill>
                  <a:srgbClr val="0000DC"/>
                </a:solidFill>
              </a:rPr>
              <a:t>komunikace</a:t>
            </a:r>
            <a:endParaRPr sz="3200" dirty="0"/>
          </a:p>
        </p:txBody>
      </p:sp>
      <p:sp>
        <p:nvSpPr>
          <p:cNvPr id="3" name="object 3"/>
          <p:cNvSpPr txBox="1"/>
          <p:nvPr/>
        </p:nvSpPr>
        <p:spPr>
          <a:xfrm>
            <a:off x="706755" y="1678841"/>
            <a:ext cx="10778490" cy="391068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  <a:tab pos="1947545" algn="l"/>
                <a:tab pos="2295525" algn="l"/>
                <a:tab pos="2801620" algn="l"/>
                <a:tab pos="3681095" algn="l"/>
                <a:tab pos="4285615" algn="l"/>
                <a:tab pos="6436360" algn="l"/>
                <a:tab pos="8133080" algn="l"/>
                <a:tab pos="9271635" algn="l"/>
                <a:tab pos="9895205" algn="l"/>
              </a:tabLst>
            </a:pPr>
            <a:r>
              <a:rPr sz="2800" b="1" spc="-5" dirty="0">
                <a:latin typeface="Arial"/>
                <a:cs typeface="Arial"/>
              </a:rPr>
              <a:t>di</a:t>
            </a:r>
            <a:r>
              <a:rPr sz="2800" b="1" spc="-15" dirty="0">
                <a:latin typeface="Arial"/>
                <a:cs typeface="Arial"/>
              </a:rPr>
              <a:t>g</a:t>
            </a:r>
            <a:r>
              <a:rPr sz="2800" b="1" spc="-5" dirty="0">
                <a:latin typeface="Arial"/>
                <a:cs typeface="Arial"/>
              </a:rPr>
              <a:t>it</a:t>
            </a:r>
            <a:r>
              <a:rPr sz="2800" b="1" dirty="0">
                <a:latin typeface="Arial"/>
                <a:cs typeface="Arial"/>
              </a:rPr>
              <a:t>á</a:t>
            </a:r>
            <a:r>
              <a:rPr sz="2800" b="1" spc="-5" dirty="0">
                <a:latin typeface="Arial"/>
                <a:cs typeface="Arial"/>
              </a:rPr>
              <a:t>lní</a:t>
            </a:r>
            <a:r>
              <a:rPr sz="2800" b="1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-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tj</a:t>
            </a:r>
            <a:r>
              <a:rPr sz="2800" dirty="0">
                <a:latin typeface="Arial"/>
                <a:cs typeface="Arial"/>
              </a:rPr>
              <a:t>.	</a:t>
            </a:r>
            <a:r>
              <a:rPr sz="2800" spc="-5" dirty="0">
                <a:latin typeface="Arial"/>
                <a:cs typeface="Arial"/>
              </a:rPr>
              <a:t>v</a:t>
            </a:r>
            <a:r>
              <a:rPr sz="2800" spc="-20" dirty="0">
                <a:latin typeface="Arial"/>
                <a:cs typeface="Arial"/>
              </a:rPr>
              <a:t>š</a:t>
            </a:r>
            <a:r>
              <a:rPr sz="2800" spc="-10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,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co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vyja</a:t>
            </a:r>
            <a:r>
              <a:rPr sz="2800" dirty="0">
                <a:latin typeface="Arial"/>
                <a:cs typeface="Arial"/>
              </a:rPr>
              <a:t>d</a:t>
            </a:r>
            <a:r>
              <a:rPr sz="2800" spc="-5" dirty="0">
                <a:latin typeface="Arial"/>
                <a:cs typeface="Arial"/>
              </a:rPr>
              <a:t>řu</a:t>
            </a:r>
            <a:r>
              <a:rPr sz="2800" dirty="0">
                <a:latin typeface="Arial"/>
                <a:cs typeface="Arial"/>
              </a:rPr>
              <a:t>j</a:t>
            </a:r>
            <a:r>
              <a:rPr sz="2800" spc="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m</a:t>
            </a:r>
            <a:r>
              <a:rPr sz="2800" spc="-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v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rb</a:t>
            </a:r>
            <a:r>
              <a:rPr sz="2800" dirty="0">
                <a:latin typeface="Arial"/>
                <a:cs typeface="Arial"/>
              </a:rPr>
              <a:t>á</a:t>
            </a:r>
            <a:r>
              <a:rPr sz="2800" spc="5" dirty="0">
                <a:latin typeface="Arial"/>
                <a:cs typeface="Arial"/>
              </a:rPr>
              <a:t>l</a:t>
            </a:r>
            <a:r>
              <a:rPr sz="2800" spc="-10" dirty="0">
                <a:latin typeface="Arial"/>
                <a:cs typeface="Arial"/>
              </a:rPr>
              <a:t>ně</a:t>
            </a:r>
            <a:r>
              <a:rPr sz="2800" spc="-5" dirty="0">
                <a:latin typeface="Arial"/>
                <a:cs typeface="Arial"/>
              </a:rPr>
              <a:t>,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sl</a:t>
            </a:r>
            <a:r>
              <a:rPr sz="2800" dirty="0">
                <a:latin typeface="Arial"/>
                <a:cs typeface="Arial"/>
              </a:rPr>
              <a:t>o</a:t>
            </a:r>
            <a:r>
              <a:rPr sz="2800" spc="-5" dirty="0">
                <a:latin typeface="Arial"/>
                <a:cs typeface="Arial"/>
              </a:rPr>
              <a:t>vy,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to,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č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mu  rozumíme jen </a:t>
            </a:r>
            <a:r>
              <a:rPr sz="2800" dirty="0">
                <a:latin typeface="Arial"/>
                <a:cs typeface="Arial"/>
              </a:rPr>
              <a:t>tehdy, když </a:t>
            </a:r>
            <a:r>
              <a:rPr sz="2800" spc="-5" dirty="0">
                <a:latin typeface="Arial"/>
                <a:cs typeface="Arial"/>
              </a:rPr>
              <a:t>známe jazyk, kterým </a:t>
            </a:r>
            <a:r>
              <a:rPr sz="2800" dirty="0">
                <a:latin typeface="Arial"/>
                <a:cs typeface="Arial"/>
              </a:rPr>
              <a:t>se</a:t>
            </a:r>
            <a:r>
              <a:rPr sz="2800" spc="8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hovoří;</a:t>
            </a:r>
          </a:p>
          <a:p>
            <a:pPr marL="355600" marR="6985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800" b="1" spc="-5" dirty="0">
              <a:latin typeface="Arial"/>
              <a:cs typeface="Arial"/>
            </a:endParaRPr>
          </a:p>
          <a:p>
            <a:pPr marL="355600" marR="6985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b="1" spc="-5" dirty="0" err="1">
                <a:latin typeface="Arial"/>
                <a:cs typeface="Arial"/>
              </a:rPr>
              <a:t>analogová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- tj. </a:t>
            </a:r>
            <a:r>
              <a:rPr sz="2800" spc="-10" dirty="0">
                <a:latin typeface="Arial"/>
                <a:cs typeface="Arial"/>
              </a:rPr>
              <a:t>vše, </a:t>
            </a:r>
            <a:r>
              <a:rPr sz="2800" dirty="0">
                <a:latin typeface="Arial"/>
                <a:cs typeface="Arial"/>
              </a:rPr>
              <a:t>co </a:t>
            </a:r>
            <a:r>
              <a:rPr sz="2800" spc="-5" dirty="0">
                <a:latin typeface="Arial"/>
                <a:cs typeface="Arial"/>
              </a:rPr>
              <a:t>doprovází slova, vše neverbální, to čemu  rozumíme, i když </a:t>
            </a:r>
            <a:r>
              <a:rPr sz="2800" dirty="0">
                <a:latin typeface="Arial"/>
                <a:cs typeface="Arial"/>
              </a:rPr>
              <a:t>jazyk, kterým </a:t>
            </a:r>
            <a:r>
              <a:rPr sz="2800" spc="-5" dirty="0">
                <a:latin typeface="Arial"/>
                <a:cs typeface="Arial"/>
              </a:rPr>
              <a:t>se hovoří,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neovládáme.</a:t>
            </a:r>
            <a:endParaRPr sz="2800" dirty="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780"/>
              </a:spcBef>
            </a:pPr>
            <a:endParaRPr lang="cs-CZ" sz="2000" dirty="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780"/>
              </a:spcBef>
            </a:pPr>
            <a:r>
              <a:rPr sz="2000" dirty="0" err="1">
                <a:latin typeface="Arial"/>
                <a:cs typeface="Arial"/>
              </a:rPr>
              <a:t>Informace</a:t>
            </a:r>
            <a:r>
              <a:rPr sz="2000" dirty="0">
                <a:latin typeface="Arial"/>
                <a:cs typeface="Arial"/>
              </a:rPr>
              <a:t> 7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%</a:t>
            </a:r>
          </a:p>
          <a:p>
            <a:pPr marL="927100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latin typeface="Arial"/>
                <a:cs typeface="Arial"/>
              </a:rPr>
              <a:t>Intonace 38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%</a:t>
            </a:r>
          </a:p>
          <a:p>
            <a:pPr marL="927100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latin typeface="Arial"/>
                <a:cs typeface="Arial"/>
              </a:rPr>
              <a:t>Řeč těla 55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%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87262" y="4680284"/>
            <a:ext cx="6010329" cy="19764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831" y="381000"/>
            <a:ext cx="71361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solidFill>
                  <a:srgbClr val="0000DC"/>
                </a:solidFill>
              </a:rPr>
              <a:t>Faktory </a:t>
            </a:r>
            <a:r>
              <a:rPr sz="4000" spc="-10" dirty="0">
                <a:solidFill>
                  <a:srgbClr val="0000DC"/>
                </a:solidFill>
              </a:rPr>
              <a:t>efektivní</a:t>
            </a:r>
            <a:r>
              <a:rPr sz="4000" spc="30" dirty="0">
                <a:solidFill>
                  <a:srgbClr val="0000DC"/>
                </a:solidFill>
              </a:rPr>
              <a:t> </a:t>
            </a:r>
            <a:r>
              <a:rPr sz="4000" spc="-10" dirty="0">
                <a:solidFill>
                  <a:srgbClr val="0000DC"/>
                </a:solidFill>
              </a:rPr>
              <a:t>komunikace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696544" y="1371600"/>
            <a:ext cx="10680065" cy="5183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Clr>
                <a:srgbClr val="00287C"/>
              </a:buClr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400" spc="-5" dirty="0">
                <a:latin typeface="Arial"/>
                <a:cs typeface="Arial"/>
              </a:rPr>
              <a:t>připravenost veřejnosti přijmout </a:t>
            </a:r>
            <a:r>
              <a:rPr sz="2400" dirty="0">
                <a:latin typeface="Arial"/>
                <a:cs typeface="Arial"/>
              </a:rPr>
              <a:t>sdělení, (např. v </a:t>
            </a:r>
            <a:r>
              <a:rPr sz="2400" spc="-5" dirty="0">
                <a:latin typeface="Arial"/>
                <a:cs typeface="Arial"/>
              </a:rPr>
              <a:t>době rozšíření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fámy),</a:t>
            </a:r>
          </a:p>
          <a:p>
            <a:pPr marL="355600" indent="-343535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5600" algn="l"/>
                <a:tab pos="356235" algn="l"/>
              </a:tabLst>
            </a:pPr>
            <a:endParaRPr lang="cs-CZ" sz="24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400" dirty="0" err="1">
                <a:latin typeface="Arial"/>
                <a:cs typeface="Arial"/>
              </a:rPr>
              <a:t>čas</a:t>
            </a:r>
            <a:r>
              <a:rPr sz="2400" dirty="0">
                <a:latin typeface="Arial"/>
                <a:cs typeface="Arial"/>
              </a:rPr>
              <a:t> a </a:t>
            </a:r>
            <a:r>
              <a:rPr sz="2400" spc="-5" dirty="0">
                <a:latin typeface="Arial"/>
                <a:cs typeface="Arial"/>
              </a:rPr>
              <a:t>kontext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sdělení,</a:t>
            </a:r>
            <a:endParaRPr sz="2400" dirty="0">
              <a:latin typeface="Arial"/>
              <a:cs typeface="Arial"/>
            </a:endParaRPr>
          </a:p>
          <a:p>
            <a:pPr marL="355600" marR="5080" indent="-343535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5600" algn="l"/>
                <a:tab pos="356235" algn="l"/>
                <a:tab pos="1443990" algn="l"/>
                <a:tab pos="2376170" algn="l"/>
                <a:tab pos="3752850" algn="l"/>
                <a:tab pos="4298315" algn="l"/>
                <a:tab pos="6113780" algn="l"/>
                <a:tab pos="7118350" algn="l"/>
                <a:tab pos="8545195" algn="l"/>
                <a:tab pos="9767570" algn="l"/>
              </a:tabLst>
            </a:pPr>
            <a:endParaRPr lang="cs-CZ" sz="2400" spc="-5" dirty="0">
              <a:latin typeface="Arial"/>
              <a:cs typeface="Arial"/>
            </a:endParaRPr>
          </a:p>
          <a:p>
            <a:pPr marL="355600" marR="5080" indent="-343535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5600" algn="l"/>
                <a:tab pos="356235" algn="l"/>
                <a:tab pos="1443990" algn="l"/>
                <a:tab pos="2376170" algn="l"/>
                <a:tab pos="3752850" algn="l"/>
                <a:tab pos="4298315" algn="l"/>
                <a:tab pos="6113780" algn="l"/>
                <a:tab pos="7118350" algn="l"/>
                <a:tab pos="8545195" algn="l"/>
                <a:tab pos="9767570" algn="l"/>
              </a:tabLst>
            </a:pPr>
            <a:r>
              <a:rPr sz="2400" spc="-5" dirty="0" err="1">
                <a:latin typeface="Arial"/>
                <a:cs typeface="Arial"/>
              </a:rPr>
              <a:t>ak</a:t>
            </a:r>
            <a:r>
              <a:rPr sz="2400" dirty="0" err="1">
                <a:latin typeface="Arial"/>
                <a:cs typeface="Arial"/>
              </a:rPr>
              <a:t>t</a:t>
            </a:r>
            <a:r>
              <a:rPr sz="2400" spc="-5" dirty="0" err="1">
                <a:latin typeface="Arial"/>
                <a:cs typeface="Arial"/>
              </a:rPr>
              <a:t>ivn</a:t>
            </a:r>
            <a:r>
              <a:rPr sz="2400" dirty="0" err="1">
                <a:latin typeface="Arial"/>
                <a:cs typeface="Arial"/>
              </a:rPr>
              <a:t>í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ú</a:t>
            </a:r>
            <a:r>
              <a:rPr sz="2400" spc="-10" dirty="0">
                <a:latin typeface="Arial"/>
                <a:cs typeface="Arial"/>
              </a:rPr>
              <a:t>č</a:t>
            </a:r>
            <a:r>
              <a:rPr sz="2400" spc="-5" dirty="0">
                <a:latin typeface="Arial"/>
                <a:cs typeface="Arial"/>
              </a:rPr>
              <a:t>as</a:t>
            </a:r>
            <a:r>
              <a:rPr sz="2400" dirty="0">
                <a:latin typeface="Arial"/>
                <a:cs typeface="Arial"/>
              </a:rPr>
              <a:t>t	</a:t>
            </a:r>
            <a:r>
              <a:rPr sz="2400" spc="-5" dirty="0">
                <a:latin typeface="Arial"/>
                <a:cs typeface="Arial"/>
              </a:rPr>
              <a:t>př</a:t>
            </a:r>
            <a:r>
              <a:rPr sz="2400" spc="5" dirty="0">
                <a:latin typeface="Arial"/>
                <a:cs typeface="Arial"/>
              </a:rPr>
              <a:t>í</a:t>
            </a:r>
            <a:r>
              <a:rPr sz="2400" dirty="0">
                <a:latin typeface="Arial"/>
                <a:cs typeface="Arial"/>
              </a:rPr>
              <a:t>j</a:t>
            </a:r>
            <a:r>
              <a:rPr sz="2400" spc="-5" dirty="0">
                <a:latin typeface="Arial"/>
                <a:cs typeface="Arial"/>
              </a:rPr>
              <a:t>emc</a:t>
            </a:r>
            <a:r>
              <a:rPr sz="2400" dirty="0">
                <a:latin typeface="Arial"/>
                <a:cs typeface="Arial"/>
              </a:rPr>
              <a:t>e	</a:t>
            </a:r>
            <a:r>
              <a:rPr sz="2400" spc="-5" dirty="0">
                <a:latin typeface="Arial"/>
                <a:cs typeface="Arial"/>
              </a:rPr>
              <a:t>na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k</a:t>
            </a:r>
            <a:r>
              <a:rPr sz="2400" spc="-15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muni</a:t>
            </a:r>
            <a:r>
              <a:rPr sz="2400" dirty="0">
                <a:latin typeface="Arial"/>
                <a:cs typeface="Arial"/>
              </a:rPr>
              <a:t>k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spc="5" dirty="0">
                <a:latin typeface="Arial"/>
                <a:cs typeface="Arial"/>
              </a:rPr>
              <a:t>c</a:t>
            </a:r>
            <a:r>
              <a:rPr sz="2400" dirty="0">
                <a:latin typeface="Arial"/>
                <a:cs typeface="Arial"/>
              </a:rPr>
              <a:t>i,	(např.	spole</a:t>
            </a:r>
            <a:r>
              <a:rPr sz="2400" spc="5" dirty="0">
                <a:latin typeface="Arial"/>
                <a:cs typeface="Arial"/>
              </a:rPr>
              <a:t>č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é	záž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5" dirty="0">
                <a:latin typeface="Arial"/>
                <a:cs typeface="Arial"/>
              </a:rPr>
              <a:t>k</a:t>
            </a:r>
            <a:r>
              <a:rPr sz="2400" spc="-10" dirty="0">
                <a:latin typeface="Arial"/>
                <a:cs typeface="Arial"/>
              </a:rPr>
              <a:t>y</a:t>
            </a:r>
            <a:r>
              <a:rPr sz="2400" dirty="0">
                <a:latin typeface="Arial"/>
                <a:cs typeface="Arial"/>
              </a:rPr>
              <a:t>,	</a:t>
            </a:r>
            <a:r>
              <a:rPr sz="2400" spc="-5" dirty="0">
                <a:latin typeface="Arial"/>
                <a:cs typeface="Arial"/>
              </a:rPr>
              <a:t>doj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5" dirty="0">
                <a:latin typeface="Arial"/>
                <a:cs typeface="Arial"/>
              </a:rPr>
              <a:t>y</a:t>
            </a:r>
            <a:r>
              <a:rPr sz="2400" dirty="0">
                <a:latin typeface="Arial"/>
                <a:cs typeface="Arial"/>
              </a:rPr>
              <a:t>,  </a:t>
            </a:r>
            <a:r>
              <a:rPr sz="2400" spc="-5" dirty="0">
                <a:latin typeface="Arial"/>
                <a:cs typeface="Arial"/>
              </a:rPr>
              <a:t>zkušenosti)</a:t>
            </a:r>
            <a:endParaRPr sz="24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5600" algn="l"/>
                <a:tab pos="356235" algn="l"/>
              </a:tabLst>
            </a:pPr>
            <a:endParaRPr lang="cs-CZ" sz="24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400" dirty="0" err="1">
                <a:latin typeface="Arial"/>
                <a:cs typeface="Arial"/>
              </a:rPr>
              <a:t>obsah</a:t>
            </a:r>
            <a:r>
              <a:rPr sz="2400" dirty="0">
                <a:latin typeface="Arial"/>
                <a:cs typeface="Arial"/>
              </a:rPr>
              <a:t> a struktura </a:t>
            </a:r>
            <a:r>
              <a:rPr sz="2400" spc="-5" dirty="0">
                <a:latin typeface="Arial"/>
                <a:cs typeface="Arial"/>
              </a:rPr>
              <a:t>sdělení, </a:t>
            </a:r>
            <a:r>
              <a:rPr sz="2400" dirty="0">
                <a:latin typeface="Arial"/>
                <a:cs typeface="Arial"/>
              </a:rPr>
              <a:t>(nápaditý, šokující, </a:t>
            </a:r>
            <a:r>
              <a:rPr sz="2400" spc="-5" dirty="0">
                <a:latin typeface="Arial"/>
                <a:cs typeface="Arial"/>
              </a:rPr>
              <a:t>něčím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odlišný),</a:t>
            </a:r>
            <a:endParaRPr sz="24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"/>
              </a:spcBef>
              <a:buClr>
                <a:srgbClr val="00287C"/>
              </a:buClr>
              <a:buFont typeface="Wingdings"/>
              <a:buChar char=""/>
              <a:tabLst>
                <a:tab pos="355600" algn="l"/>
                <a:tab pos="356235" algn="l"/>
              </a:tabLst>
            </a:pPr>
            <a:endParaRPr lang="cs-CZ" sz="2400" spc="-5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"/>
              </a:spcBef>
              <a:buClr>
                <a:srgbClr val="00287C"/>
              </a:buClr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400" spc="-5" dirty="0" err="1">
                <a:latin typeface="Arial"/>
                <a:cs typeface="Arial"/>
              </a:rPr>
              <a:t>přesvědčivý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styl,</a:t>
            </a:r>
          </a:p>
          <a:p>
            <a:pPr marL="351155" marR="5263515" indent="-33909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5600" algn="l"/>
                <a:tab pos="356235" algn="l"/>
              </a:tabLst>
            </a:pPr>
            <a:endParaRPr lang="cs-CZ" sz="2400" spc="-5" dirty="0">
              <a:latin typeface="Arial"/>
              <a:cs typeface="Arial"/>
            </a:endParaRPr>
          </a:p>
          <a:p>
            <a:pPr marL="351155" marR="5263515" indent="-33909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400" spc="-5" dirty="0" err="1">
                <a:latin typeface="Arial"/>
                <a:cs typeface="Arial"/>
              </a:rPr>
              <a:t>rychlost</a:t>
            </a:r>
            <a:r>
              <a:rPr sz="2400" spc="-5" dirty="0">
                <a:latin typeface="Arial"/>
                <a:cs typeface="Arial"/>
              </a:rPr>
              <a:t> a úplnost </a:t>
            </a:r>
            <a:r>
              <a:rPr sz="2400" dirty="0">
                <a:latin typeface="Arial"/>
                <a:cs typeface="Arial"/>
              </a:rPr>
              <a:t>komunikace, (např.  komunikovat </a:t>
            </a:r>
            <a:r>
              <a:rPr sz="2400" spc="-5" dirty="0">
                <a:latin typeface="Arial"/>
                <a:cs typeface="Arial"/>
              </a:rPr>
              <a:t>i </a:t>
            </a:r>
            <a:r>
              <a:rPr sz="2400" dirty="0">
                <a:latin typeface="Arial"/>
                <a:cs typeface="Arial"/>
              </a:rPr>
              <a:t>v </a:t>
            </a:r>
            <a:r>
              <a:rPr sz="2400" spc="-5" dirty="0">
                <a:latin typeface="Arial"/>
                <a:cs typeface="Arial"/>
              </a:rPr>
              <a:t>případě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aféry,</a:t>
            </a:r>
            <a:endParaRPr sz="2400" dirty="0">
              <a:latin typeface="Arial"/>
              <a:cs typeface="Arial"/>
            </a:endParaRPr>
          </a:p>
          <a:p>
            <a:pPr marL="351155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nic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nezamlčovat).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591550" y="4365625"/>
            <a:ext cx="2857500" cy="2143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61175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solidFill>
                  <a:srgbClr val="0000DC"/>
                </a:solidFill>
              </a:rPr>
              <a:t>4 principy</a:t>
            </a:r>
            <a:r>
              <a:rPr sz="4000" spc="-15" dirty="0">
                <a:solidFill>
                  <a:srgbClr val="0000DC"/>
                </a:solidFill>
              </a:rPr>
              <a:t> </a:t>
            </a:r>
            <a:r>
              <a:rPr sz="4000" spc="-10" dirty="0">
                <a:solidFill>
                  <a:srgbClr val="0000DC"/>
                </a:solidFill>
              </a:rPr>
              <a:t>přesvědčování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06323" y="1852040"/>
            <a:ext cx="10779760" cy="4075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b="1" spc="-5" dirty="0">
                <a:latin typeface="Arial"/>
                <a:cs typeface="Arial"/>
              </a:rPr>
              <a:t>identifikace </a:t>
            </a:r>
            <a:r>
              <a:rPr sz="2400" dirty="0">
                <a:latin typeface="Arial"/>
                <a:cs typeface="Arial"/>
              </a:rPr>
              <a:t>- když </a:t>
            </a:r>
            <a:r>
              <a:rPr sz="2400" spc="-5" dirty="0">
                <a:latin typeface="Arial"/>
                <a:cs typeface="Arial"/>
              </a:rPr>
              <a:t>se </a:t>
            </a:r>
            <a:r>
              <a:rPr sz="2400" dirty="0">
                <a:latin typeface="Arial"/>
                <a:cs typeface="Arial"/>
              </a:rPr>
              <a:t>sdělení </a:t>
            </a:r>
            <a:r>
              <a:rPr sz="2400" spc="-5" dirty="0">
                <a:latin typeface="Arial"/>
                <a:cs typeface="Arial"/>
              </a:rPr>
              <a:t>týká </a:t>
            </a:r>
            <a:r>
              <a:rPr sz="2400" dirty="0">
                <a:latin typeface="Arial"/>
                <a:cs typeface="Arial"/>
              </a:rPr>
              <a:t>zájmů </a:t>
            </a:r>
            <a:r>
              <a:rPr sz="2400" spc="-5" dirty="0">
                <a:latin typeface="Arial"/>
                <a:cs typeface="Arial"/>
              </a:rPr>
              <a:t>příjemce, jeho </a:t>
            </a:r>
            <a:r>
              <a:rPr sz="2400" dirty="0">
                <a:latin typeface="Arial"/>
                <a:cs typeface="Arial"/>
              </a:rPr>
              <a:t>tužeb, </a:t>
            </a:r>
            <a:r>
              <a:rPr sz="2400" spc="-5" dirty="0">
                <a:latin typeface="Arial"/>
                <a:cs typeface="Arial"/>
              </a:rPr>
              <a:t>nadějí, obav,  </a:t>
            </a:r>
            <a:r>
              <a:rPr sz="2400" dirty="0">
                <a:latin typeface="Arial"/>
                <a:cs typeface="Arial"/>
              </a:rPr>
              <a:t>atd.,</a:t>
            </a:r>
          </a:p>
          <a:p>
            <a:pPr marL="355600" marR="508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400" b="1" spc="-5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b="1" spc="-5" dirty="0" err="1">
                <a:latin typeface="Arial"/>
                <a:cs typeface="Arial"/>
              </a:rPr>
              <a:t>aktivizace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- když je </a:t>
            </a:r>
            <a:r>
              <a:rPr sz="2400" spc="-5" dirty="0">
                <a:latin typeface="Arial"/>
                <a:cs typeface="Arial"/>
              </a:rPr>
              <a:t>sdělení doprovázeno </a:t>
            </a:r>
            <a:r>
              <a:rPr sz="2400" dirty="0">
                <a:latin typeface="Arial"/>
                <a:cs typeface="Arial"/>
              </a:rPr>
              <a:t>výzvou k akci, </a:t>
            </a:r>
            <a:r>
              <a:rPr sz="2400" spc="-5" dirty="0">
                <a:latin typeface="Arial"/>
                <a:cs typeface="Arial"/>
              </a:rPr>
              <a:t>návodem, jak se dál  chovat, jak dál postupovat při </a:t>
            </a:r>
            <a:r>
              <a:rPr sz="2400" dirty="0">
                <a:latin typeface="Arial"/>
                <a:cs typeface="Arial"/>
              </a:rPr>
              <a:t>řešení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problému,</a:t>
            </a:r>
            <a:endParaRPr sz="24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400" b="1" spc="-5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b="1" spc="-5" dirty="0" err="1">
                <a:latin typeface="Arial"/>
                <a:cs typeface="Arial"/>
              </a:rPr>
              <a:t>důvěry</a:t>
            </a:r>
            <a:r>
              <a:rPr sz="2400" b="1" spc="18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-</a:t>
            </a:r>
            <a:r>
              <a:rPr sz="2400" spc="2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pokud</a:t>
            </a:r>
            <a:r>
              <a:rPr sz="2400" spc="204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sdělení</a:t>
            </a:r>
            <a:r>
              <a:rPr sz="2400" spc="2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sděluje</a:t>
            </a:r>
            <a:r>
              <a:rPr sz="2400" spc="2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důvěryhodná</a:t>
            </a:r>
            <a:r>
              <a:rPr sz="2400" spc="204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osoba</a:t>
            </a:r>
            <a:r>
              <a:rPr sz="2400" spc="2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(a</a:t>
            </a:r>
            <a:r>
              <a:rPr sz="2400" spc="19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2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bez</a:t>
            </a:r>
            <a:r>
              <a:rPr sz="2400" spc="204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ohledu</a:t>
            </a:r>
            <a:r>
              <a:rPr sz="2400" spc="2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na</a:t>
            </a:r>
            <a:r>
              <a:rPr sz="2400" spc="19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to,</a:t>
            </a:r>
            <a:endParaRPr sz="2400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jak si </a:t>
            </a:r>
            <a:r>
              <a:rPr sz="2400" dirty="0">
                <a:latin typeface="Arial"/>
                <a:cs typeface="Arial"/>
              </a:rPr>
              <a:t>tuto </a:t>
            </a:r>
            <a:r>
              <a:rPr sz="2400" spc="-5" dirty="0">
                <a:latin typeface="Arial"/>
                <a:cs typeface="Arial"/>
              </a:rPr>
              <a:t>důvěru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získala),</a:t>
            </a:r>
          </a:p>
          <a:p>
            <a:pPr marL="355600" marR="8255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  <a:tab pos="2784475" algn="l"/>
                <a:tab pos="3063875" algn="l"/>
                <a:tab pos="4070985" algn="l"/>
                <a:tab pos="5234305" algn="l"/>
                <a:tab pos="6256655" algn="l"/>
                <a:tab pos="6976109" algn="l"/>
                <a:tab pos="8494395" algn="l"/>
                <a:tab pos="9247505" algn="l"/>
                <a:tab pos="10542905" algn="l"/>
              </a:tabLst>
            </a:pPr>
            <a:endParaRPr lang="cs-CZ" sz="2400" b="1" spc="-5" dirty="0">
              <a:latin typeface="Arial"/>
              <a:cs typeface="Arial"/>
            </a:endParaRPr>
          </a:p>
          <a:p>
            <a:pPr marL="355600" marR="8255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  <a:tab pos="2784475" algn="l"/>
                <a:tab pos="3063875" algn="l"/>
                <a:tab pos="4070985" algn="l"/>
                <a:tab pos="5234305" algn="l"/>
                <a:tab pos="6256655" algn="l"/>
                <a:tab pos="6976109" algn="l"/>
                <a:tab pos="8494395" algn="l"/>
                <a:tab pos="9247505" algn="l"/>
                <a:tab pos="10542905" algn="l"/>
              </a:tabLst>
            </a:pPr>
            <a:r>
              <a:rPr sz="2400" b="1" spc="-5" dirty="0" err="1">
                <a:latin typeface="Arial"/>
                <a:cs typeface="Arial"/>
              </a:rPr>
              <a:t>srozumiteln</a:t>
            </a:r>
            <a:r>
              <a:rPr sz="2400" b="1" spc="-15" dirty="0" err="1">
                <a:latin typeface="Arial"/>
                <a:cs typeface="Arial"/>
              </a:rPr>
              <a:t>o</a:t>
            </a:r>
            <a:r>
              <a:rPr sz="2400" b="1" spc="-5" dirty="0" err="1">
                <a:latin typeface="Arial"/>
                <a:cs typeface="Arial"/>
              </a:rPr>
              <a:t>st</a:t>
            </a:r>
            <a:r>
              <a:rPr sz="2400" b="1" dirty="0">
                <a:latin typeface="Arial"/>
                <a:cs typeface="Arial"/>
              </a:rPr>
              <a:t>	</a:t>
            </a:r>
            <a:r>
              <a:rPr sz="2400" dirty="0">
                <a:latin typeface="Arial"/>
                <a:cs typeface="Arial"/>
              </a:rPr>
              <a:t>-	</a:t>
            </a:r>
            <a:r>
              <a:rPr sz="2400" spc="-5" dirty="0">
                <a:latin typeface="Arial"/>
                <a:cs typeface="Arial"/>
              </a:rPr>
              <a:t>pok</a:t>
            </a:r>
            <a:r>
              <a:rPr sz="2400" spc="-15" dirty="0">
                <a:latin typeface="Arial"/>
                <a:cs typeface="Arial"/>
              </a:rPr>
              <a:t>u</a:t>
            </a:r>
            <a:r>
              <a:rPr sz="2400" spc="-5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	sděl</a:t>
            </a:r>
            <a:r>
              <a:rPr sz="2400" spc="5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í	kromě	</a:t>
            </a:r>
            <a:r>
              <a:rPr sz="2400" spc="-5" dirty="0">
                <a:latin typeface="Arial"/>
                <a:cs typeface="Arial"/>
              </a:rPr>
              <a:t>sl</a:t>
            </a:r>
            <a:r>
              <a:rPr sz="2400" spc="-1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v	</a:t>
            </a:r>
            <a:r>
              <a:rPr sz="2400" spc="-5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pr</a:t>
            </a:r>
            <a:r>
              <a:rPr sz="2400" spc="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vází	také	</a:t>
            </a:r>
            <a:r>
              <a:rPr sz="2400" spc="-5" dirty="0">
                <a:latin typeface="Arial"/>
                <a:cs typeface="Arial"/>
              </a:rPr>
              <a:t>symboly</a:t>
            </a:r>
            <a:r>
              <a:rPr sz="2400" dirty="0">
                <a:latin typeface="Arial"/>
                <a:cs typeface="Arial"/>
              </a:rPr>
              <a:t>	či  stereotypy.</a:t>
            </a:r>
          </a:p>
        </p:txBody>
      </p:sp>
      <p:sp>
        <p:nvSpPr>
          <p:cNvPr id="4" name="object 4"/>
          <p:cNvSpPr/>
          <p:nvPr/>
        </p:nvSpPr>
        <p:spPr>
          <a:xfrm>
            <a:off x="7620000" y="5715000"/>
            <a:ext cx="4140200" cy="1142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588644"/>
            <a:ext cx="72358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solidFill>
                  <a:srgbClr val="0000DC"/>
                </a:solidFill>
                <a:latin typeface="Times New Roman"/>
                <a:cs typeface="Times New Roman"/>
              </a:rPr>
              <a:t>Systém PR se odvíjí od toho,</a:t>
            </a:r>
            <a:r>
              <a:rPr sz="4000" spc="-20" dirty="0">
                <a:solidFill>
                  <a:srgbClr val="0000DC"/>
                </a:solidFill>
                <a:latin typeface="Times New Roman"/>
                <a:cs typeface="Times New Roman"/>
              </a:rPr>
              <a:t> </a:t>
            </a:r>
            <a:r>
              <a:rPr sz="4000" spc="-5" dirty="0">
                <a:solidFill>
                  <a:srgbClr val="0000DC"/>
                </a:solidFill>
                <a:latin typeface="Times New Roman"/>
                <a:cs typeface="Times New Roman"/>
              </a:rPr>
              <a:t>zda: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323" y="1847545"/>
            <a:ext cx="10780395" cy="3459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Clr>
                <a:srgbClr val="00287C"/>
              </a:buClr>
              <a:buFont typeface="Wingdings"/>
              <a:buChar char="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organizace </a:t>
            </a:r>
            <a:r>
              <a:rPr sz="2800" dirty="0">
                <a:latin typeface="Times New Roman"/>
                <a:cs typeface="Times New Roman"/>
              </a:rPr>
              <a:t>teprve vzniká, </a:t>
            </a:r>
            <a:r>
              <a:rPr sz="2800" spc="-5" dirty="0">
                <a:latin typeface="Times New Roman"/>
                <a:cs typeface="Times New Roman"/>
              </a:rPr>
              <a:t>nebo chce nově zavést systematickou práci s  veřejností, která se </a:t>
            </a:r>
            <a:r>
              <a:rPr sz="2800" dirty="0">
                <a:latin typeface="Times New Roman"/>
                <a:cs typeface="Times New Roman"/>
              </a:rPr>
              <a:t>už bude </a:t>
            </a:r>
            <a:r>
              <a:rPr sz="2800" spc="-10" dirty="0">
                <a:latin typeface="Times New Roman"/>
                <a:cs typeface="Times New Roman"/>
              </a:rPr>
              <a:t>zaměřovat </a:t>
            </a:r>
            <a:r>
              <a:rPr sz="2800" dirty="0">
                <a:latin typeface="Times New Roman"/>
                <a:cs typeface="Times New Roman"/>
              </a:rPr>
              <a:t>na </a:t>
            </a:r>
            <a:r>
              <a:rPr sz="2800" spc="-5" dirty="0">
                <a:latin typeface="Times New Roman"/>
                <a:cs typeface="Times New Roman"/>
              </a:rPr>
              <a:t>jednotlivé, vymezené cílové  skupiny/veřejnosti,</a:t>
            </a:r>
            <a:endParaRPr sz="2800" dirty="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Clr>
                <a:srgbClr val="00287C"/>
              </a:buClr>
              <a:buFont typeface="Wingdings"/>
              <a:buChar char=""/>
              <a:tabLst>
                <a:tab pos="355600" algn="l"/>
              </a:tabLst>
            </a:pPr>
            <a:endParaRPr lang="cs-CZ" sz="2800" spc="-5" dirty="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Clr>
                <a:srgbClr val="00287C"/>
              </a:buClr>
              <a:buFont typeface="Wingdings"/>
              <a:buChar char=""/>
              <a:tabLst>
                <a:tab pos="355600" algn="l"/>
              </a:tabLst>
            </a:pPr>
            <a:r>
              <a:rPr sz="2800" spc="-5" dirty="0" err="1">
                <a:latin typeface="Times New Roman"/>
                <a:cs typeface="Times New Roman"/>
              </a:rPr>
              <a:t>organizace</a:t>
            </a:r>
            <a:r>
              <a:rPr sz="2800" spc="-5" dirty="0">
                <a:latin typeface="Times New Roman"/>
                <a:cs typeface="Times New Roman"/>
              </a:rPr>
              <a:t> zjistí nesoulad </a:t>
            </a:r>
            <a:r>
              <a:rPr sz="2800" spc="-10" dirty="0">
                <a:latin typeface="Times New Roman"/>
                <a:cs typeface="Times New Roman"/>
              </a:rPr>
              <a:t>mezi </a:t>
            </a:r>
            <a:r>
              <a:rPr sz="2800" spc="-5" dirty="0">
                <a:latin typeface="Times New Roman"/>
                <a:cs typeface="Times New Roman"/>
              </a:rPr>
              <a:t>sebou a některým </a:t>
            </a:r>
            <a:r>
              <a:rPr sz="2800" dirty="0">
                <a:latin typeface="Times New Roman"/>
                <a:cs typeface="Times New Roman"/>
              </a:rPr>
              <a:t>druhem </a:t>
            </a:r>
            <a:r>
              <a:rPr sz="2800" spc="-5" dirty="0">
                <a:latin typeface="Times New Roman"/>
                <a:cs typeface="Times New Roman"/>
              </a:rPr>
              <a:t>veřejnosti,  </a:t>
            </a:r>
            <a:r>
              <a:rPr sz="2800" dirty="0">
                <a:latin typeface="Times New Roman"/>
                <a:cs typeface="Times New Roman"/>
              </a:rPr>
              <a:t>resp. </a:t>
            </a:r>
            <a:r>
              <a:rPr sz="2800" spc="-5" dirty="0">
                <a:latin typeface="Times New Roman"/>
                <a:cs typeface="Times New Roman"/>
              </a:rPr>
              <a:t>cílovou </a:t>
            </a:r>
            <a:r>
              <a:rPr sz="2800" dirty="0">
                <a:latin typeface="Times New Roman"/>
                <a:cs typeface="Times New Roman"/>
              </a:rPr>
              <a:t>skupinou </a:t>
            </a:r>
            <a:r>
              <a:rPr sz="2800" spc="-5" dirty="0">
                <a:latin typeface="Times New Roman"/>
                <a:cs typeface="Times New Roman"/>
              </a:rPr>
              <a:t>a PR využije k odstranění </a:t>
            </a:r>
            <a:r>
              <a:rPr sz="2800" dirty="0">
                <a:latin typeface="Times New Roman"/>
                <a:cs typeface="Times New Roman"/>
              </a:rPr>
              <a:t>tohoto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nesouladu.</a:t>
            </a:r>
          </a:p>
          <a:p>
            <a:pPr marL="355600" indent="-342900" algn="just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5600" algn="l"/>
              </a:tabLst>
            </a:pPr>
            <a:endParaRPr lang="cs-CZ" sz="2800" spc="-5" dirty="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5600" algn="l"/>
              </a:tabLst>
            </a:pPr>
            <a:r>
              <a:rPr sz="2800" spc="-5" dirty="0" err="1">
                <a:latin typeface="Times New Roman"/>
                <a:cs typeface="Times New Roman"/>
              </a:rPr>
              <a:t>nástrojem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může </a:t>
            </a:r>
            <a:r>
              <a:rPr sz="2800" dirty="0">
                <a:latin typeface="Times New Roman"/>
                <a:cs typeface="Times New Roman"/>
              </a:rPr>
              <a:t>být </a:t>
            </a:r>
            <a:r>
              <a:rPr sz="2800" spc="-5" dirty="0">
                <a:latin typeface="Times New Roman"/>
                <a:cs typeface="Times New Roman"/>
              </a:rPr>
              <a:t>komunikační/pr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audit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588644"/>
            <a:ext cx="688085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0000DC"/>
                </a:solidFill>
                <a:latin typeface="Times New Roman"/>
                <a:cs typeface="Times New Roman"/>
              </a:rPr>
              <a:t>KOMUNIKAČNÍ/PR </a:t>
            </a:r>
            <a:r>
              <a:rPr sz="4000" spc="-5" dirty="0">
                <a:solidFill>
                  <a:srgbClr val="0000DC"/>
                </a:solidFill>
                <a:latin typeface="Times New Roman"/>
                <a:cs typeface="Times New Roman"/>
              </a:rPr>
              <a:t>–</a:t>
            </a:r>
            <a:r>
              <a:rPr sz="4000" spc="35" dirty="0">
                <a:solidFill>
                  <a:srgbClr val="0000DC"/>
                </a:solidFill>
                <a:latin typeface="Times New Roman"/>
                <a:cs typeface="Times New Roman"/>
              </a:rPr>
              <a:t> </a:t>
            </a:r>
            <a:r>
              <a:rPr sz="4000" spc="-10" dirty="0">
                <a:solidFill>
                  <a:srgbClr val="0000DC"/>
                </a:solidFill>
                <a:latin typeface="Times New Roman"/>
                <a:cs typeface="Times New Roman"/>
              </a:rPr>
              <a:t>AUDIT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323" y="1804492"/>
            <a:ext cx="10777220" cy="3908121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355600" marR="5080" indent="-342900">
              <a:lnSpc>
                <a:spcPts val="3030"/>
              </a:lnSpc>
              <a:spcBef>
                <a:spcPts val="47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dirty="0">
                <a:latin typeface="Times New Roman"/>
                <a:cs typeface="Times New Roman"/>
              </a:rPr>
              <a:t>definuje </a:t>
            </a:r>
            <a:r>
              <a:rPr sz="2800" spc="-10" dirty="0">
                <a:latin typeface="Times New Roman"/>
                <a:cs typeface="Times New Roman"/>
              </a:rPr>
              <a:t>zájmy, </a:t>
            </a:r>
            <a:r>
              <a:rPr sz="2800" dirty="0">
                <a:latin typeface="Times New Roman"/>
                <a:cs typeface="Times New Roman"/>
              </a:rPr>
              <a:t>role, </a:t>
            </a:r>
            <a:r>
              <a:rPr sz="2800" spc="-5" dirty="0">
                <a:latin typeface="Times New Roman"/>
                <a:cs typeface="Times New Roman"/>
              </a:rPr>
              <a:t>poslání neziskové organizace a od ní odvozených  veřejností,</a:t>
            </a: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lnSpc>
                <a:spcPts val="2805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800" spc="-5" dirty="0">
              <a:latin typeface="Times New Roman"/>
              <a:cs typeface="Times New Roman"/>
            </a:endParaRPr>
          </a:p>
          <a:p>
            <a:pPr marL="355600" indent="-342900">
              <a:lnSpc>
                <a:spcPts val="2805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 err="1">
                <a:latin typeface="Times New Roman"/>
                <a:cs typeface="Times New Roman"/>
              </a:rPr>
              <a:t>určuje</a:t>
            </a:r>
            <a:r>
              <a:rPr sz="2800" spc="-5" dirty="0">
                <a:latin typeface="Times New Roman"/>
                <a:cs typeface="Times New Roman"/>
              </a:rPr>
              <a:t> cílové </a:t>
            </a:r>
            <a:r>
              <a:rPr sz="2800" dirty="0">
                <a:latin typeface="Times New Roman"/>
                <a:cs typeface="Times New Roman"/>
              </a:rPr>
              <a:t>skupiny, </a:t>
            </a:r>
            <a:r>
              <a:rPr sz="2800" spc="-5" dirty="0">
                <a:latin typeface="Times New Roman"/>
                <a:cs typeface="Times New Roman"/>
              </a:rPr>
              <a:t>jejich </a:t>
            </a:r>
            <a:r>
              <a:rPr sz="2800" spc="-10" dirty="0">
                <a:latin typeface="Times New Roman"/>
                <a:cs typeface="Times New Roman"/>
              </a:rPr>
              <a:t>zájmy, </a:t>
            </a:r>
            <a:r>
              <a:rPr sz="2800" dirty="0">
                <a:latin typeface="Times New Roman"/>
                <a:cs typeface="Times New Roman"/>
              </a:rPr>
              <a:t>potřeby,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očekávání,</a:t>
            </a: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lnSpc>
                <a:spcPts val="3025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800" spc="-5" dirty="0">
              <a:latin typeface="Times New Roman"/>
              <a:cs typeface="Times New Roman"/>
            </a:endParaRPr>
          </a:p>
          <a:p>
            <a:pPr marL="355600" indent="-342900">
              <a:lnSpc>
                <a:spcPts val="3025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 err="1">
                <a:latin typeface="Times New Roman"/>
                <a:cs typeface="Times New Roman"/>
              </a:rPr>
              <a:t>vytváří</a:t>
            </a:r>
            <a:r>
              <a:rPr sz="2800" spc="-5" dirty="0">
                <a:latin typeface="Times New Roman"/>
                <a:cs typeface="Times New Roman"/>
              </a:rPr>
              <a:t> seznam cílů vůči </a:t>
            </a:r>
            <a:r>
              <a:rPr sz="2800" spc="-10" dirty="0">
                <a:latin typeface="Times New Roman"/>
                <a:cs typeface="Times New Roman"/>
              </a:rPr>
              <a:t>těmto </a:t>
            </a:r>
            <a:r>
              <a:rPr sz="2800" spc="-5" dirty="0">
                <a:latin typeface="Times New Roman"/>
                <a:cs typeface="Times New Roman"/>
              </a:rPr>
              <a:t>skupinám,</a:t>
            </a: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lnSpc>
                <a:spcPts val="3025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800" spc="-10" dirty="0">
              <a:latin typeface="Times New Roman"/>
              <a:cs typeface="Times New Roman"/>
            </a:endParaRPr>
          </a:p>
          <a:p>
            <a:pPr marL="355600" indent="-342900">
              <a:lnSpc>
                <a:spcPts val="3025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lang="cs-CZ" sz="2800" spc="-10" dirty="0">
                <a:latin typeface="Times New Roman"/>
                <a:cs typeface="Times New Roman"/>
              </a:rPr>
              <a:t>v</a:t>
            </a:r>
            <a:r>
              <a:rPr sz="2800" spc="-10" dirty="0" err="1">
                <a:latin typeface="Times New Roman"/>
                <a:cs typeface="Times New Roman"/>
              </a:rPr>
              <a:t>olí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nejvhodnější </a:t>
            </a:r>
            <a:r>
              <a:rPr sz="2800" dirty="0">
                <a:latin typeface="Times New Roman"/>
                <a:cs typeface="Times New Roman"/>
              </a:rPr>
              <a:t>prostředky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PR,</a:t>
            </a: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lnSpc>
                <a:spcPts val="319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800" spc="-5" dirty="0">
              <a:latin typeface="Times New Roman"/>
              <a:cs typeface="Times New Roman"/>
            </a:endParaRPr>
          </a:p>
          <a:p>
            <a:pPr marL="355600" indent="-342900">
              <a:lnSpc>
                <a:spcPts val="319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lang="cs-CZ" sz="2800" spc="-5" dirty="0">
                <a:latin typeface="Times New Roman"/>
                <a:cs typeface="Times New Roman"/>
              </a:rPr>
              <a:t>o</a:t>
            </a:r>
            <a:r>
              <a:rPr sz="2800" spc="-5" dirty="0" err="1">
                <a:latin typeface="Times New Roman"/>
                <a:cs typeface="Times New Roman"/>
              </a:rPr>
              <a:t>dhaduje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náklady, </a:t>
            </a:r>
            <a:r>
              <a:rPr sz="2800" spc="-5" dirty="0">
                <a:latin typeface="Times New Roman"/>
                <a:cs typeface="Times New Roman"/>
              </a:rPr>
              <a:t>realizovatelnost plánu PR a jeho dalších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prvků.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79197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0000DC"/>
                </a:solidFill>
              </a:rPr>
              <a:t>Kroky PR/Komunikačního</a:t>
            </a:r>
            <a:r>
              <a:rPr sz="4000" spc="35" dirty="0">
                <a:solidFill>
                  <a:srgbClr val="0000DC"/>
                </a:solidFill>
              </a:rPr>
              <a:t> </a:t>
            </a:r>
            <a:r>
              <a:rPr sz="4000" spc="-10" dirty="0">
                <a:solidFill>
                  <a:srgbClr val="0000DC"/>
                </a:solidFill>
              </a:rPr>
              <a:t>auditu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89736" y="1607311"/>
            <a:ext cx="376427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27685" algn="l"/>
              </a:tabLst>
            </a:pPr>
            <a:r>
              <a:rPr sz="2800" dirty="0">
                <a:solidFill>
                  <a:srgbClr val="00287C"/>
                </a:solidFill>
                <a:latin typeface="Arial"/>
                <a:cs typeface="Arial"/>
              </a:rPr>
              <a:t>1.	</a:t>
            </a:r>
            <a:r>
              <a:rPr sz="2800" spc="-5" dirty="0">
                <a:latin typeface="Arial"/>
                <a:cs typeface="Arial"/>
              </a:rPr>
              <a:t>Vymezení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veřejností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89736" y="3741547"/>
            <a:ext cx="7285355" cy="2159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95"/>
              </a:spcBef>
              <a:buClr>
                <a:srgbClr val="00287C"/>
              </a:buClr>
              <a:buAutoNum type="arabicPeriod" startAt="2"/>
              <a:tabLst>
                <a:tab pos="527685" algn="l"/>
                <a:tab pos="528320" algn="l"/>
              </a:tabLst>
            </a:pPr>
            <a:r>
              <a:rPr sz="2800" spc="-10" dirty="0">
                <a:latin typeface="Arial"/>
                <a:cs typeface="Arial"/>
              </a:rPr>
              <a:t>Cílů </a:t>
            </a:r>
            <a:r>
              <a:rPr sz="2800" spc="-5" dirty="0">
                <a:latin typeface="Arial"/>
                <a:cs typeface="Arial"/>
              </a:rPr>
              <a:t>vůči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nim</a:t>
            </a:r>
            <a:endParaRPr sz="28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buClr>
                <a:srgbClr val="00287C"/>
              </a:buClr>
              <a:buAutoNum type="arabicPeriod" startAt="2"/>
              <a:tabLst>
                <a:tab pos="527685" algn="l"/>
                <a:tab pos="528320" algn="l"/>
              </a:tabLst>
            </a:pPr>
            <a:r>
              <a:rPr sz="2800" spc="-5" dirty="0">
                <a:latin typeface="Arial"/>
                <a:cs typeface="Arial"/>
              </a:rPr>
              <a:t>Toho, </a:t>
            </a:r>
            <a:r>
              <a:rPr sz="2800" dirty="0">
                <a:latin typeface="Arial"/>
                <a:cs typeface="Arial"/>
              </a:rPr>
              <a:t>co očekávají </a:t>
            </a:r>
            <a:r>
              <a:rPr sz="2800" spc="-10" dirty="0">
                <a:latin typeface="Arial"/>
                <a:cs typeface="Arial"/>
              </a:rPr>
              <a:t>oni </a:t>
            </a:r>
            <a:r>
              <a:rPr sz="2800" spc="-5" dirty="0">
                <a:latin typeface="Arial"/>
                <a:cs typeface="Arial"/>
              </a:rPr>
              <a:t>ode mě</a:t>
            </a:r>
            <a:endParaRPr sz="28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buClr>
                <a:srgbClr val="00287C"/>
              </a:buClr>
              <a:buAutoNum type="arabicPeriod" startAt="2"/>
              <a:tabLst>
                <a:tab pos="527685" algn="l"/>
                <a:tab pos="528320" algn="l"/>
              </a:tabLst>
            </a:pPr>
            <a:r>
              <a:rPr sz="2800" dirty="0">
                <a:latin typeface="Arial"/>
                <a:cs typeface="Arial"/>
              </a:rPr>
              <a:t>Jaké </a:t>
            </a:r>
            <a:r>
              <a:rPr sz="2800" spc="-5" dirty="0">
                <a:latin typeface="Arial"/>
                <a:cs typeface="Arial"/>
              </a:rPr>
              <a:t>prostředky komunikace/PR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používám</a:t>
            </a:r>
            <a:endParaRPr sz="28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buClr>
                <a:srgbClr val="00287C"/>
              </a:buClr>
              <a:buAutoNum type="arabicPeriod" startAt="2"/>
              <a:tabLst>
                <a:tab pos="527685" algn="l"/>
                <a:tab pos="528320" algn="l"/>
              </a:tabLst>
            </a:pPr>
            <a:r>
              <a:rPr sz="2800" spc="-5" dirty="0">
                <a:latin typeface="Arial"/>
                <a:cs typeface="Arial"/>
              </a:rPr>
              <a:t>Jsou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vyhovující</a:t>
            </a:r>
            <a:endParaRPr sz="28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buClr>
                <a:srgbClr val="00287C"/>
              </a:buClr>
              <a:buAutoNum type="arabicPeriod" startAt="2"/>
              <a:tabLst>
                <a:tab pos="527685" algn="l"/>
                <a:tab pos="528320" algn="l"/>
              </a:tabLst>
            </a:pPr>
            <a:r>
              <a:rPr sz="2800" spc="-10" dirty="0">
                <a:latin typeface="Arial"/>
                <a:cs typeface="Arial"/>
              </a:rPr>
              <a:t>Co </a:t>
            </a:r>
            <a:r>
              <a:rPr sz="2800" spc="-5" dirty="0">
                <a:latin typeface="Arial"/>
                <a:cs typeface="Arial"/>
              </a:rPr>
              <a:t>mohu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zlepšit?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80762" y="2144704"/>
            <a:ext cx="8121300" cy="15830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651128"/>
            <a:ext cx="7240905" cy="108204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5080">
              <a:lnSpc>
                <a:spcPts val="4000"/>
              </a:lnSpc>
              <a:spcBef>
                <a:spcPts val="500"/>
              </a:spcBef>
            </a:pPr>
            <a:r>
              <a:rPr sz="3600" dirty="0">
                <a:solidFill>
                  <a:srgbClr val="0000DC"/>
                </a:solidFill>
                <a:latin typeface="Times New Roman"/>
                <a:cs typeface="Times New Roman"/>
              </a:rPr>
              <a:t>Pojmy </a:t>
            </a:r>
            <a:r>
              <a:rPr sz="3600" spc="-5" dirty="0">
                <a:solidFill>
                  <a:srgbClr val="0000DC"/>
                </a:solidFill>
                <a:latin typeface="Times New Roman"/>
                <a:cs typeface="Times New Roman"/>
              </a:rPr>
              <a:t>PR </a:t>
            </a:r>
            <a:r>
              <a:rPr sz="3600" dirty="0">
                <a:solidFill>
                  <a:srgbClr val="0000DC"/>
                </a:solidFill>
                <a:latin typeface="Times New Roman"/>
                <a:cs typeface="Times New Roman"/>
              </a:rPr>
              <a:t>- Coorporate identity –</a:t>
            </a:r>
            <a:r>
              <a:rPr sz="3600" spc="-80" dirty="0">
                <a:solidFill>
                  <a:srgbClr val="0000DC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0000DC"/>
                </a:solidFill>
                <a:latin typeface="Times New Roman"/>
                <a:cs typeface="Times New Roman"/>
              </a:rPr>
              <a:t>CI  firemní </a:t>
            </a:r>
            <a:r>
              <a:rPr sz="3600" dirty="0">
                <a:solidFill>
                  <a:srgbClr val="0000DC"/>
                </a:solidFill>
                <a:latin typeface="Times New Roman"/>
                <a:cs typeface="Times New Roman"/>
              </a:rPr>
              <a:t>identita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52117" y="2684144"/>
            <a:ext cx="9903460" cy="1732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8900" marR="5080" indent="-76200">
              <a:lnSpc>
                <a:spcPct val="100000"/>
              </a:lnSpc>
              <a:spcBef>
                <a:spcPts val="95"/>
              </a:spcBef>
              <a:tabLst>
                <a:tab pos="9032875" algn="l"/>
              </a:tabLst>
            </a:pPr>
            <a:r>
              <a:rPr sz="2800" spc="-5" dirty="0">
                <a:latin typeface="Times New Roman"/>
                <a:cs typeface="Times New Roman"/>
              </a:rPr>
              <a:t>souhrnné zosobnění organizace odvozené z její </a:t>
            </a:r>
            <a:r>
              <a:rPr sz="2800" dirty="0">
                <a:latin typeface="Times New Roman"/>
                <a:cs typeface="Times New Roman"/>
              </a:rPr>
              <a:t>filosofie, </a:t>
            </a:r>
            <a:r>
              <a:rPr sz="2800" spc="-5" dirty="0">
                <a:latin typeface="Times New Roman"/>
                <a:cs typeface="Times New Roman"/>
              </a:rPr>
              <a:t>historie,  </a:t>
            </a:r>
            <a:r>
              <a:rPr sz="2800" dirty="0">
                <a:latin typeface="Times New Roman"/>
                <a:cs typeface="Times New Roman"/>
              </a:rPr>
              <a:t>kultury, </a:t>
            </a:r>
            <a:r>
              <a:rPr sz="2800" spc="-5" dirty="0">
                <a:latin typeface="Times New Roman"/>
                <a:cs typeface="Times New Roman"/>
              </a:rPr>
              <a:t>strategie, způsobů jejího řízení, chování</a:t>
            </a:r>
            <a:r>
              <a:rPr sz="2800" spc="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k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partnerům.	Lze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si  </a:t>
            </a:r>
            <a:r>
              <a:rPr sz="2800" spc="-5" dirty="0">
                <a:latin typeface="Times New Roman"/>
                <a:cs typeface="Times New Roman"/>
              </a:rPr>
              <a:t>ji představit jako </a:t>
            </a:r>
            <a:r>
              <a:rPr sz="2800" dirty="0">
                <a:latin typeface="Times New Roman"/>
                <a:cs typeface="Times New Roman"/>
              </a:rPr>
              <a:t>souhrnnou </a:t>
            </a:r>
            <a:r>
              <a:rPr sz="2800" spc="-5" dirty="0">
                <a:latin typeface="Times New Roman"/>
                <a:cs typeface="Times New Roman"/>
              </a:rPr>
              <a:t>ideu, jíž </a:t>
            </a:r>
            <a:r>
              <a:rPr sz="2800" dirty="0">
                <a:latin typeface="Times New Roman"/>
                <a:cs typeface="Times New Roman"/>
              </a:rPr>
              <a:t>podléhá </a:t>
            </a:r>
            <a:r>
              <a:rPr sz="2800" spc="-5" dirty="0">
                <a:latin typeface="Times New Roman"/>
                <a:cs typeface="Times New Roman"/>
              </a:rPr>
              <a:t>komplex </a:t>
            </a:r>
            <a:r>
              <a:rPr sz="2800" dirty="0">
                <a:latin typeface="Times New Roman"/>
                <a:cs typeface="Times New Roman"/>
              </a:rPr>
              <a:t>“života  </a:t>
            </a:r>
            <a:r>
              <a:rPr sz="2800" spc="-5" dirty="0">
                <a:latin typeface="Times New Roman"/>
                <a:cs typeface="Times New Roman"/>
              </a:rPr>
              <a:t>organizace”.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7074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651128"/>
            <a:ext cx="68719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0000DC"/>
                </a:solidFill>
                <a:latin typeface="Times New Roman"/>
                <a:cs typeface="Times New Roman"/>
              </a:rPr>
              <a:t>Pojmy PR - </a:t>
            </a:r>
            <a:r>
              <a:rPr sz="3600" dirty="0">
                <a:solidFill>
                  <a:srgbClr val="0000DC"/>
                </a:solidFill>
                <a:latin typeface="Times New Roman"/>
                <a:cs typeface="Times New Roman"/>
              </a:rPr>
              <a:t>Coorporate </a:t>
            </a:r>
            <a:r>
              <a:rPr sz="3600" spc="-5" dirty="0">
                <a:solidFill>
                  <a:srgbClr val="0000DC"/>
                </a:solidFill>
                <a:latin typeface="Times New Roman"/>
                <a:cs typeface="Times New Roman"/>
              </a:rPr>
              <a:t>design </a:t>
            </a:r>
            <a:r>
              <a:rPr sz="3600" dirty="0">
                <a:solidFill>
                  <a:srgbClr val="0000DC"/>
                </a:solidFill>
                <a:latin typeface="Times New Roman"/>
                <a:cs typeface="Times New Roman"/>
              </a:rPr>
              <a:t>–</a:t>
            </a:r>
            <a:r>
              <a:rPr sz="3600" spc="-85" dirty="0">
                <a:solidFill>
                  <a:srgbClr val="0000DC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0000DC"/>
                </a:solidFill>
                <a:latin typeface="Times New Roman"/>
                <a:cs typeface="Times New Roman"/>
              </a:rPr>
              <a:t>CD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323" y="1812416"/>
            <a:ext cx="10706100" cy="3354704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355600" marR="468630" indent="-342900">
              <a:lnSpc>
                <a:spcPts val="2600"/>
              </a:lnSpc>
              <a:spcBef>
                <a:spcPts val="420"/>
              </a:spcBef>
            </a:pPr>
            <a:r>
              <a:rPr sz="2400" dirty="0">
                <a:latin typeface="Times New Roman"/>
                <a:cs typeface="Times New Roman"/>
              </a:rPr>
              <a:t>= vizuální způsob prezentace organizace na veřejnosti, </a:t>
            </a:r>
            <a:r>
              <a:rPr sz="2400" spc="-5" dirty="0">
                <a:latin typeface="Times New Roman"/>
                <a:cs typeface="Times New Roman"/>
              </a:rPr>
              <a:t>přesněji </a:t>
            </a:r>
            <a:r>
              <a:rPr sz="2400" dirty="0">
                <a:latin typeface="Times New Roman"/>
                <a:cs typeface="Times New Roman"/>
              </a:rPr>
              <a:t>řečeni toho, co</a:t>
            </a:r>
            <a:r>
              <a:rPr sz="2400" spc="-2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jsme  </a:t>
            </a:r>
            <a:r>
              <a:rPr sz="2400" dirty="0">
                <a:latin typeface="Times New Roman"/>
                <a:cs typeface="Times New Roman"/>
              </a:rPr>
              <a:t>nazvali coorporate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identity.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405"/>
              </a:lnSpc>
              <a:tabLst>
                <a:tab pos="2588260" algn="l"/>
              </a:tabLst>
            </a:pPr>
            <a:r>
              <a:rPr sz="2400" spc="-5" dirty="0">
                <a:latin typeface="Times New Roman"/>
                <a:cs typeface="Times New Roman"/>
              </a:rPr>
              <a:t>Vizuální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prezentace	by </a:t>
            </a:r>
            <a:r>
              <a:rPr sz="2400" spc="-5" dirty="0">
                <a:latin typeface="Times New Roman"/>
                <a:cs typeface="Times New Roman"/>
              </a:rPr>
              <a:t>měla </a:t>
            </a:r>
            <a:r>
              <a:rPr sz="2400" dirty="0">
                <a:latin typeface="Times New Roman"/>
                <a:cs typeface="Times New Roman"/>
              </a:rPr>
              <a:t>dodržet dvě </a:t>
            </a:r>
            <a:r>
              <a:rPr sz="2400" spc="-5" dirty="0">
                <a:latin typeface="Times New Roman"/>
                <a:cs typeface="Times New Roman"/>
              </a:rPr>
              <a:t>zásady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ts val="2595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postihnout coorporate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indentity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ts val="2735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dodržet vizuální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jednotu.</a:t>
            </a:r>
            <a:endParaRPr sz="2400">
              <a:latin typeface="Times New Roman"/>
              <a:cs typeface="Times New Roman"/>
            </a:endParaRPr>
          </a:p>
          <a:p>
            <a:pPr marL="317500">
              <a:lnSpc>
                <a:spcPts val="2735"/>
              </a:lnSpc>
              <a:spcBef>
                <a:spcPts val="2300"/>
              </a:spcBef>
            </a:pPr>
            <a:r>
              <a:rPr sz="2400" spc="-5" dirty="0">
                <a:latin typeface="Times New Roman"/>
                <a:cs typeface="Times New Roman"/>
              </a:rPr>
              <a:t>Grafický manuál</a:t>
            </a:r>
            <a:r>
              <a:rPr sz="2400" dirty="0">
                <a:latin typeface="Times New Roman"/>
                <a:cs typeface="Times New Roman"/>
              </a:rPr>
              <a:t> –</a:t>
            </a:r>
            <a:endParaRPr sz="2400">
              <a:latin typeface="Times New Roman"/>
              <a:cs typeface="Times New Roman"/>
            </a:endParaRPr>
          </a:p>
          <a:p>
            <a:pPr marL="355600" marR="5080">
              <a:lnSpc>
                <a:spcPct val="90000"/>
              </a:lnSpc>
              <a:spcBef>
                <a:spcPts val="145"/>
              </a:spcBef>
            </a:pPr>
            <a:r>
              <a:rPr sz="2400" spc="-5" dirty="0">
                <a:latin typeface="Times New Roman"/>
                <a:cs typeface="Times New Roman"/>
              </a:rPr>
              <a:t>východiskem </a:t>
            </a:r>
            <a:r>
              <a:rPr sz="2400" dirty="0">
                <a:latin typeface="Times New Roman"/>
                <a:cs typeface="Times New Roman"/>
              </a:rPr>
              <a:t>pro </a:t>
            </a:r>
            <a:r>
              <a:rPr sz="2400" spc="-5" dirty="0">
                <a:latin typeface="Times New Roman"/>
                <a:cs typeface="Times New Roman"/>
              </a:rPr>
              <a:t>všechny </a:t>
            </a:r>
            <a:r>
              <a:rPr sz="2400" dirty="0">
                <a:latin typeface="Times New Roman"/>
                <a:cs typeface="Times New Roman"/>
              </a:rPr>
              <a:t>prostředky vizuální prezentace. Ty zahrnují </a:t>
            </a:r>
            <a:r>
              <a:rPr sz="2400" spc="-5" dirty="0">
                <a:latin typeface="Times New Roman"/>
                <a:cs typeface="Times New Roman"/>
              </a:rPr>
              <a:t>zejména</a:t>
            </a:r>
            <a:r>
              <a:rPr sz="2400" spc="-1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logo,  rastr (pro jednotnou úpravu </a:t>
            </a:r>
            <a:r>
              <a:rPr sz="2400" spc="-5" dirty="0">
                <a:latin typeface="Times New Roman"/>
                <a:cs typeface="Times New Roman"/>
              </a:rPr>
              <a:t>tiskovin), písmo </a:t>
            </a:r>
            <a:r>
              <a:rPr sz="2400" dirty="0">
                <a:latin typeface="Times New Roman"/>
                <a:cs typeface="Times New Roman"/>
              </a:rPr>
              <a:t>a typografii, barvu, ale např. i vzhled  kanceláře, </a:t>
            </a:r>
            <a:r>
              <a:rPr sz="2400" spc="-5" dirty="0">
                <a:latin typeface="Times New Roman"/>
                <a:cs typeface="Times New Roman"/>
              </a:rPr>
              <a:t>firemní uniforma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atd.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651128"/>
            <a:ext cx="69481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0000DC"/>
                </a:solidFill>
                <a:latin typeface="Times New Roman"/>
                <a:cs typeface="Times New Roman"/>
              </a:rPr>
              <a:t>Pojmy PR - </a:t>
            </a:r>
            <a:r>
              <a:rPr sz="3600" dirty="0">
                <a:solidFill>
                  <a:srgbClr val="0000DC"/>
                </a:solidFill>
                <a:latin typeface="Times New Roman"/>
                <a:cs typeface="Times New Roman"/>
              </a:rPr>
              <a:t>Coorporate </a:t>
            </a:r>
            <a:r>
              <a:rPr sz="3600" spc="-5" dirty="0">
                <a:solidFill>
                  <a:srgbClr val="0000DC"/>
                </a:solidFill>
                <a:latin typeface="Times New Roman"/>
                <a:cs typeface="Times New Roman"/>
              </a:rPr>
              <a:t>culture </a:t>
            </a:r>
            <a:r>
              <a:rPr sz="3600" dirty="0">
                <a:solidFill>
                  <a:srgbClr val="0000DC"/>
                </a:solidFill>
                <a:latin typeface="Times New Roman"/>
                <a:cs typeface="Times New Roman"/>
              </a:rPr>
              <a:t>-</a:t>
            </a:r>
            <a:r>
              <a:rPr sz="3600" spc="-75" dirty="0">
                <a:solidFill>
                  <a:srgbClr val="0000DC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0000DC"/>
                </a:solidFill>
                <a:latin typeface="Times New Roman"/>
                <a:cs typeface="Times New Roman"/>
              </a:rPr>
              <a:t>CC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323" y="1812416"/>
            <a:ext cx="10532745" cy="3208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7500" algn="just">
              <a:lnSpc>
                <a:spcPts val="274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Způsob, jakým organizace jedná </a:t>
            </a:r>
            <a:r>
              <a:rPr sz="2400" spc="-5" dirty="0">
                <a:latin typeface="Times New Roman"/>
                <a:cs typeface="Times New Roman"/>
              </a:rPr>
              <a:t>se </a:t>
            </a:r>
            <a:r>
              <a:rPr sz="2400" dirty="0">
                <a:latin typeface="Times New Roman"/>
                <a:cs typeface="Times New Roman"/>
              </a:rPr>
              <a:t>svou vnitřní i </a:t>
            </a:r>
            <a:r>
              <a:rPr sz="2400" spc="-5" dirty="0">
                <a:latin typeface="Times New Roman"/>
                <a:cs typeface="Times New Roman"/>
              </a:rPr>
              <a:t>vnější</a:t>
            </a:r>
            <a:r>
              <a:rPr sz="2400" spc="-1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veřejností.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ts val="2590"/>
              </a:lnSpc>
              <a:spcBef>
                <a:spcPts val="185"/>
              </a:spcBef>
              <a:buClr>
                <a:srgbClr val="00287C"/>
              </a:buClr>
              <a:buFont typeface="Wingdings"/>
              <a:buChar char="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Do oblasti </a:t>
            </a:r>
            <a:r>
              <a:rPr sz="2400" dirty="0">
                <a:latin typeface="Times New Roman"/>
                <a:cs typeface="Times New Roman"/>
              </a:rPr>
              <a:t>vnitřní coorporate culture patří např. způsob, jakým organizace vytváří  prostor pro </a:t>
            </a:r>
            <a:r>
              <a:rPr sz="2400" spc="-5" dirty="0">
                <a:latin typeface="Times New Roman"/>
                <a:cs typeface="Times New Roman"/>
              </a:rPr>
              <a:t>seberealizaci svých zaměstnanců, </a:t>
            </a:r>
            <a:r>
              <a:rPr sz="2400" dirty="0">
                <a:latin typeface="Times New Roman"/>
                <a:cs typeface="Times New Roman"/>
              </a:rPr>
              <a:t>pro jejich </a:t>
            </a:r>
            <a:r>
              <a:rPr sz="2400" spc="-5" dirty="0">
                <a:latin typeface="Times New Roman"/>
                <a:cs typeface="Times New Roman"/>
              </a:rPr>
              <a:t>další </a:t>
            </a:r>
            <a:r>
              <a:rPr sz="2400" dirty="0">
                <a:latin typeface="Times New Roman"/>
                <a:cs typeface="Times New Roman"/>
              </a:rPr>
              <a:t>vzdělávání, jaké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dává  </a:t>
            </a:r>
            <a:r>
              <a:rPr sz="2400" spc="-5" dirty="0">
                <a:latin typeface="Times New Roman"/>
                <a:cs typeface="Times New Roman"/>
              </a:rPr>
              <a:t>perspektivy </a:t>
            </a:r>
            <a:r>
              <a:rPr sz="2400" dirty="0">
                <a:latin typeface="Times New Roman"/>
                <a:cs typeface="Times New Roman"/>
              </a:rPr>
              <a:t>jejich pracovní kariéře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atd.</a:t>
            </a:r>
            <a:endParaRPr sz="2400">
              <a:latin typeface="Times New Roman"/>
              <a:cs typeface="Times New Roman"/>
            </a:endParaRPr>
          </a:p>
          <a:p>
            <a:pPr marL="355600" indent="-342900" algn="just">
              <a:lnSpc>
                <a:spcPts val="2850"/>
              </a:lnSpc>
              <a:buClr>
                <a:srgbClr val="00287C"/>
              </a:buClr>
              <a:buFont typeface="Wingdings"/>
              <a:buChar char="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V </a:t>
            </a:r>
            <a:r>
              <a:rPr sz="2400" spc="-5" dirty="0">
                <a:latin typeface="Times New Roman"/>
                <a:cs typeface="Times New Roman"/>
              </a:rPr>
              <a:t>rámci svých </a:t>
            </a:r>
            <a:r>
              <a:rPr sz="2400" dirty="0">
                <a:latin typeface="Times New Roman"/>
                <a:cs typeface="Times New Roman"/>
              </a:rPr>
              <a:t>vztahů s vnější veřejností </a:t>
            </a:r>
            <a:r>
              <a:rPr sz="2400" spc="-5" dirty="0">
                <a:latin typeface="Times New Roman"/>
                <a:cs typeface="Times New Roman"/>
              </a:rPr>
              <a:t>komerční firmy </a:t>
            </a:r>
            <a:r>
              <a:rPr sz="2400" dirty="0">
                <a:latin typeface="Times New Roman"/>
                <a:cs typeface="Times New Roman"/>
              </a:rPr>
              <a:t>často </a:t>
            </a:r>
            <a:r>
              <a:rPr sz="2400" spc="-5" dirty="0">
                <a:latin typeface="Times New Roman"/>
                <a:cs typeface="Times New Roman"/>
              </a:rPr>
              <a:t>spolupracují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např.</a:t>
            </a:r>
            <a:endParaRPr sz="2400">
              <a:latin typeface="Times New Roman"/>
              <a:cs typeface="Times New Roman"/>
            </a:endParaRPr>
          </a:p>
          <a:p>
            <a:pPr marL="393700" marR="2924175" indent="-38100">
              <a:lnSpc>
                <a:spcPct val="100000"/>
              </a:lnSpc>
              <a:tabLst>
                <a:tab pos="5822950" algn="l"/>
              </a:tabLst>
            </a:pPr>
            <a:r>
              <a:rPr sz="2400" spc="-5" dirty="0">
                <a:latin typeface="Times New Roman"/>
                <a:cs typeface="Times New Roman"/>
              </a:rPr>
              <a:t>s občanskými organizacemi.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Zdůrazňují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tak	</a:t>
            </a:r>
            <a:r>
              <a:rPr sz="2400" spc="-10" dirty="0">
                <a:latin typeface="Times New Roman"/>
                <a:cs typeface="Times New Roman"/>
              </a:rPr>
              <a:t>mj.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hodnotový  žebříček </a:t>
            </a:r>
            <a:r>
              <a:rPr sz="2400" spc="-5" dirty="0">
                <a:latin typeface="Times New Roman"/>
                <a:cs typeface="Times New Roman"/>
              </a:rPr>
              <a:t>své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organizace</a:t>
            </a:r>
            <a:endParaRPr sz="2400">
              <a:latin typeface="Times New Roman"/>
              <a:cs typeface="Times New Roman"/>
            </a:endParaRPr>
          </a:p>
          <a:p>
            <a:pPr marL="393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a úroveň její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CSR</a:t>
            </a:r>
            <a:endParaRPr sz="24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=&gt; corporate social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responsibility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117458" y="4610100"/>
            <a:ext cx="2832100" cy="2047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4034" y="689228"/>
            <a:ext cx="5947766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cs-CZ" sz="3200" dirty="0">
                <a:solidFill>
                  <a:srgbClr val="0000DC"/>
                </a:solidFill>
              </a:rPr>
              <a:t>Dva</a:t>
            </a:r>
            <a:r>
              <a:rPr sz="3200" dirty="0">
                <a:solidFill>
                  <a:srgbClr val="0000DC"/>
                </a:solidFill>
              </a:rPr>
              <a:t> </a:t>
            </a:r>
            <a:r>
              <a:rPr sz="3200" spc="-5" dirty="0">
                <a:solidFill>
                  <a:srgbClr val="0000DC"/>
                </a:solidFill>
              </a:rPr>
              <a:t>základní cíle</a:t>
            </a:r>
            <a:r>
              <a:rPr sz="3200" spc="-75" dirty="0">
                <a:solidFill>
                  <a:srgbClr val="0000DC"/>
                </a:solidFill>
              </a:rPr>
              <a:t> </a:t>
            </a:r>
            <a:r>
              <a:rPr sz="3200" spc="-5" dirty="0">
                <a:solidFill>
                  <a:srgbClr val="0000DC"/>
                </a:solidFill>
              </a:rPr>
              <a:t>komunikace</a:t>
            </a:r>
            <a:endParaRPr sz="3200" dirty="0"/>
          </a:p>
        </p:txBody>
      </p:sp>
      <p:sp>
        <p:nvSpPr>
          <p:cNvPr id="3" name="object 3"/>
          <p:cNvSpPr txBox="1"/>
          <p:nvPr/>
        </p:nvSpPr>
        <p:spPr>
          <a:xfrm>
            <a:off x="707390" y="1915659"/>
            <a:ext cx="10777220" cy="173573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poskytnout </a:t>
            </a:r>
            <a:r>
              <a:rPr sz="2800" dirty="0">
                <a:latin typeface="Arial"/>
                <a:cs typeface="Arial"/>
              </a:rPr>
              <a:t>druhým </a:t>
            </a:r>
            <a:r>
              <a:rPr sz="2800" spc="-5" dirty="0">
                <a:latin typeface="Arial"/>
                <a:cs typeface="Arial"/>
              </a:rPr>
              <a:t>lidem </a:t>
            </a:r>
            <a:r>
              <a:rPr sz="2800" dirty="0">
                <a:latin typeface="Arial"/>
                <a:cs typeface="Arial"/>
              </a:rPr>
              <a:t>(pouze)</a:t>
            </a:r>
            <a:r>
              <a:rPr sz="2800" spc="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informace</a:t>
            </a:r>
          </a:p>
          <a:p>
            <a:pPr marL="355600" marR="508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800" spc="-5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(častěji doplněno </a:t>
            </a:r>
            <a:r>
              <a:rPr sz="2800" dirty="0">
                <a:latin typeface="Arial"/>
                <a:cs typeface="Arial"/>
              </a:rPr>
              <a:t>snahou) </a:t>
            </a:r>
            <a:r>
              <a:rPr sz="2800" spc="-5" dirty="0">
                <a:latin typeface="Arial"/>
                <a:cs typeface="Arial"/>
              </a:rPr>
              <a:t>přesvědčit je, </a:t>
            </a:r>
            <a:r>
              <a:rPr sz="2800" dirty="0">
                <a:latin typeface="Arial"/>
                <a:cs typeface="Arial"/>
              </a:rPr>
              <a:t>aby </a:t>
            </a:r>
            <a:r>
              <a:rPr sz="2800" spc="-5" dirty="0">
                <a:latin typeface="Arial"/>
                <a:cs typeface="Arial"/>
              </a:rPr>
              <a:t>změnili </a:t>
            </a:r>
            <a:r>
              <a:rPr sz="2800" dirty="0">
                <a:latin typeface="Arial"/>
                <a:cs typeface="Arial"/>
              </a:rPr>
              <a:t>názor, postoj,  </a:t>
            </a:r>
            <a:r>
              <a:rPr sz="2800" spc="-5" dirty="0">
                <a:latin typeface="Arial"/>
                <a:cs typeface="Arial"/>
              </a:rPr>
              <a:t>chování, vnímání určitého </a:t>
            </a:r>
            <a:r>
              <a:rPr sz="2800" dirty="0">
                <a:latin typeface="Arial"/>
                <a:cs typeface="Arial"/>
              </a:rPr>
              <a:t>subjektu, </a:t>
            </a:r>
            <a:r>
              <a:rPr sz="2800" spc="-5" dirty="0">
                <a:latin typeface="Arial"/>
                <a:cs typeface="Arial"/>
              </a:rPr>
              <a:t>svůj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stereotyp.</a:t>
            </a:r>
          </a:p>
        </p:txBody>
      </p:sp>
      <p:sp>
        <p:nvSpPr>
          <p:cNvPr id="4" name="object 4"/>
          <p:cNvSpPr/>
          <p:nvPr/>
        </p:nvSpPr>
        <p:spPr>
          <a:xfrm>
            <a:off x="2928450" y="4365625"/>
            <a:ext cx="6080344" cy="1856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651128"/>
            <a:ext cx="95256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0000DC"/>
                </a:solidFill>
                <a:latin typeface="Times New Roman"/>
                <a:cs typeface="Times New Roman"/>
              </a:rPr>
              <a:t>Pojmy </a:t>
            </a:r>
            <a:r>
              <a:rPr sz="3600" spc="-5" dirty="0">
                <a:solidFill>
                  <a:srgbClr val="0000DC"/>
                </a:solidFill>
                <a:latin typeface="Times New Roman"/>
                <a:cs typeface="Times New Roman"/>
              </a:rPr>
              <a:t>PR </a:t>
            </a:r>
            <a:r>
              <a:rPr sz="3600" dirty="0">
                <a:solidFill>
                  <a:srgbClr val="0000DC"/>
                </a:solidFill>
                <a:latin typeface="Times New Roman"/>
                <a:cs typeface="Times New Roman"/>
              </a:rPr>
              <a:t>- Coorporate communication –</a:t>
            </a:r>
            <a:r>
              <a:rPr sz="3600" spc="-65" dirty="0">
                <a:solidFill>
                  <a:srgbClr val="0000DC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0000DC"/>
                </a:solidFill>
                <a:latin typeface="Times New Roman"/>
                <a:cs typeface="Times New Roman"/>
              </a:rPr>
              <a:t>CCom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52117" y="2468117"/>
            <a:ext cx="9843135" cy="2159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8900" marR="5080" indent="-76200">
              <a:lnSpc>
                <a:spcPct val="100000"/>
              </a:lnSpc>
              <a:spcBef>
                <a:spcPts val="95"/>
              </a:spcBef>
              <a:tabLst>
                <a:tab pos="1945639" algn="l"/>
              </a:tabLst>
            </a:pPr>
            <a:r>
              <a:rPr sz="2800" spc="-5" dirty="0">
                <a:latin typeface="Times New Roman"/>
                <a:cs typeface="Times New Roman"/>
              </a:rPr>
              <a:t>Dlouhodobá	komunikační strategie organizace </a:t>
            </a:r>
            <a:r>
              <a:rPr sz="2800" spc="-10" dirty="0">
                <a:latin typeface="Times New Roman"/>
                <a:cs typeface="Times New Roman"/>
              </a:rPr>
              <a:t>směrem </a:t>
            </a:r>
            <a:r>
              <a:rPr sz="2800" spc="-5" dirty="0">
                <a:latin typeface="Times New Roman"/>
                <a:cs typeface="Times New Roman"/>
              </a:rPr>
              <a:t>dovnitř i vně  organizace.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85140" algn="l"/>
              </a:tabLst>
            </a:pPr>
            <a:r>
              <a:rPr sz="2800" spc="-5" dirty="0">
                <a:latin typeface="Times New Roman"/>
                <a:cs typeface="Times New Roman"/>
              </a:rPr>
              <a:t>Je	považována</a:t>
            </a:r>
            <a:endParaRPr sz="2800">
              <a:latin typeface="Times New Roman"/>
              <a:cs typeface="Times New Roman"/>
            </a:endParaRPr>
          </a:p>
          <a:p>
            <a:pPr marL="12700" marR="7221220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za základní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funkci  public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relations.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074790" y="3390900"/>
            <a:ext cx="6117208" cy="3467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651128"/>
            <a:ext cx="70612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0000DC"/>
                </a:solidFill>
                <a:latin typeface="Times New Roman"/>
                <a:cs typeface="Times New Roman"/>
              </a:rPr>
              <a:t>Pojmy </a:t>
            </a:r>
            <a:r>
              <a:rPr sz="3600" spc="-5" dirty="0">
                <a:solidFill>
                  <a:srgbClr val="0000DC"/>
                </a:solidFill>
                <a:latin typeface="Times New Roman"/>
                <a:cs typeface="Times New Roman"/>
              </a:rPr>
              <a:t>PR </a:t>
            </a:r>
            <a:r>
              <a:rPr sz="3600" dirty="0">
                <a:solidFill>
                  <a:srgbClr val="0000DC"/>
                </a:solidFill>
                <a:latin typeface="Times New Roman"/>
                <a:cs typeface="Times New Roman"/>
              </a:rPr>
              <a:t>- Corporate image –</a:t>
            </a:r>
            <a:r>
              <a:rPr sz="3600" spc="-75" dirty="0">
                <a:solidFill>
                  <a:srgbClr val="0000DC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0000DC"/>
                </a:solidFill>
                <a:latin typeface="Times New Roman"/>
                <a:cs typeface="Times New Roman"/>
              </a:rPr>
              <a:t>CIm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323" y="1847545"/>
            <a:ext cx="10768965" cy="2585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10" dirty="0">
                <a:latin typeface="Times New Roman"/>
                <a:cs typeface="Times New Roman"/>
              </a:rPr>
              <a:t>vzájemné </a:t>
            </a:r>
            <a:r>
              <a:rPr sz="2800" spc="-5" dirty="0">
                <a:latin typeface="Times New Roman"/>
                <a:cs typeface="Times New Roman"/>
              </a:rPr>
              <a:t>vztahy </a:t>
            </a:r>
            <a:r>
              <a:rPr sz="2800" spc="-10" dirty="0">
                <a:latin typeface="Times New Roman"/>
                <a:cs typeface="Times New Roman"/>
              </a:rPr>
              <a:t>mezi </a:t>
            </a:r>
            <a:r>
              <a:rPr sz="2800" spc="-5" dirty="0">
                <a:latin typeface="Times New Roman"/>
                <a:cs typeface="Times New Roman"/>
              </a:rPr>
              <a:t>výše uvedenými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činnostmi.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  <a:tab pos="2505075" algn="l"/>
              </a:tabLst>
            </a:pPr>
            <a:r>
              <a:rPr sz="2800" spc="-5" dirty="0">
                <a:latin typeface="Times New Roman"/>
                <a:cs typeface="Times New Roman"/>
              </a:rPr>
              <a:t>Východiskem	je coorporate identity. Na jejím základě se </a:t>
            </a:r>
            <a:r>
              <a:rPr sz="2800" dirty="0">
                <a:latin typeface="Times New Roman"/>
                <a:cs typeface="Times New Roman"/>
              </a:rPr>
              <a:t>budují </a:t>
            </a:r>
            <a:r>
              <a:rPr sz="2800" spc="-5" dirty="0">
                <a:latin typeface="Times New Roman"/>
                <a:cs typeface="Times New Roman"/>
              </a:rPr>
              <a:t>formy  další: coorporate design, coorporate culture a coorporate communication,  jež společně vytvářejí střechový </a:t>
            </a:r>
            <a:r>
              <a:rPr sz="2800" dirty="0">
                <a:latin typeface="Times New Roman"/>
                <a:cs typeface="Times New Roman"/>
              </a:rPr>
              <a:t>pojem </a:t>
            </a:r>
            <a:r>
              <a:rPr sz="2800" spc="-5" dirty="0">
                <a:latin typeface="Times New Roman"/>
                <a:cs typeface="Times New Roman"/>
              </a:rPr>
              <a:t>– </a:t>
            </a:r>
            <a:r>
              <a:rPr sz="2800" dirty="0">
                <a:latin typeface="Times New Roman"/>
                <a:cs typeface="Times New Roman"/>
              </a:rPr>
              <a:t>coorporate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image.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00">
              <a:latin typeface="Times New Roman"/>
              <a:cs typeface="Times New Roman"/>
            </a:endParaRPr>
          </a:p>
          <a:p>
            <a:pPr marL="367665">
              <a:lnSpc>
                <a:spcPct val="100000"/>
              </a:lnSpc>
            </a:pPr>
            <a:r>
              <a:rPr sz="2800" spc="-10" dirty="0">
                <a:latin typeface="Times New Roman"/>
                <a:cs typeface="Times New Roman"/>
              </a:rPr>
              <a:t>(CD+CC+CI) </a:t>
            </a:r>
            <a:r>
              <a:rPr sz="2800" spc="-5" dirty="0">
                <a:latin typeface="Times New Roman"/>
                <a:cs typeface="Times New Roman"/>
              </a:rPr>
              <a:t>x CCom =</a:t>
            </a:r>
            <a:r>
              <a:rPr sz="2800" spc="4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CIm.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401050" y="4652962"/>
            <a:ext cx="3632200" cy="1676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588644"/>
            <a:ext cx="55708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solidFill>
                  <a:srgbClr val="0000DC"/>
                </a:solidFill>
                <a:latin typeface="Times New Roman"/>
                <a:cs typeface="Times New Roman"/>
              </a:rPr>
              <a:t>Kampaně v PR – 4</a:t>
            </a:r>
            <a:r>
              <a:rPr sz="4000" spc="-20" dirty="0">
                <a:solidFill>
                  <a:srgbClr val="0000DC"/>
                </a:solidFill>
                <a:latin typeface="Times New Roman"/>
                <a:cs typeface="Times New Roman"/>
              </a:rPr>
              <a:t> </a:t>
            </a:r>
            <a:r>
              <a:rPr sz="4000" spc="-5" dirty="0">
                <a:solidFill>
                  <a:srgbClr val="0000DC"/>
                </a:solidFill>
                <a:latin typeface="Times New Roman"/>
                <a:cs typeface="Times New Roman"/>
              </a:rPr>
              <a:t>etapy: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46735" marR="5080" indent="-533400">
              <a:lnSpc>
                <a:spcPct val="100000"/>
              </a:lnSpc>
              <a:spcBef>
                <a:spcPts val="95"/>
              </a:spcBef>
              <a:buClr>
                <a:srgbClr val="00287C"/>
              </a:buClr>
              <a:buAutoNum type="arabicPeriod"/>
              <a:tabLst>
                <a:tab pos="546735" algn="l"/>
                <a:tab pos="547370" algn="l"/>
              </a:tabLst>
            </a:pPr>
            <a:r>
              <a:rPr spc="-5" dirty="0"/>
              <a:t>Analýza situace, definování problému </a:t>
            </a:r>
            <a:r>
              <a:rPr spc="5" dirty="0"/>
              <a:t>PR </a:t>
            </a:r>
            <a:r>
              <a:rPr spc="-5" dirty="0"/>
              <a:t>- </a:t>
            </a:r>
            <a:r>
              <a:rPr dirty="0"/>
              <a:t>odpovídá </a:t>
            </a:r>
            <a:r>
              <a:rPr spc="-5" dirty="0"/>
              <a:t>na otázku </a:t>
            </a:r>
            <a:r>
              <a:rPr spc="-10" dirty="0"/>
              <a:t>Co </a:t>
            </a:r>
            <a:r>
              <a:rPr spc="-5" dirty="0"/>
              <a:t>se  děje?</a:t>
            </a:r>
          </a:p>
          <a:p>
            <a:pPr marL="546735" marR="5080" indent="-533400">
              <a:lnSpc>
                <a:spcPct val="100000"/>
              </a:lnSpc>
              <a:buClr>
                <a:srgbClr val="00287C"/>
              </a:buClr>
              <a:buAutoNum type="arabicPeriod"/>
              <a:tabLst>
                <a:tab pos="546735" algn="l"/>
                <a:tab pos="547370" algn="l"/>
              </a:tabLst>
            </a:pPr>
            <a:r>
              <a:rPr spc="-5" dirty="0"/>
              <a:t>Tvorba projektu </a:t>
            </a:r>
            <a:r>
              <a:rPr spc="-10" dirty="0"/>
              <a:t>kampaně </a:t>
            </a:r>
            <a:r>
              <a:rPr spc="-5" dirty="0"/>
              <a:t>- </a:t>
            </a:r>
            <a:r>
              <a:rPr dirty="0"/>
              <a:t>odpovídá </a:t>
            </a:r>
            <a:r>
              <a:rPr spc="-10" dirty="0"/>
              <a:t>na </a:t>
            </a:r>
            <a:r>
              <a:rPr spc="-5" dirty="0"/>
              <a:t>otázku Co bychom </a:t>
            </a:r>
            <a:r>
              <a:rPr spc="-10" dirty="0"/>
              <a:t>měli </a:t>
            </a:r>
            <a:r>
              <a:rPr spc="-5" dirty="0"/>
              <a:t>udělat  a </a:t>
            </a:r>
            <a:r>
              <a:rPr dirty="0"/>
              <a:t>říkat? </a:t>
            </a:r>
            <a:r>
              <a:rPr spc="-5" dirty="0"/>
              <a:t>A </a:t>
            </a:r>
            <a:r>
              <a:rPr dirty="0"/>
              <a:t>proč? </a:t>
            </a:r>
            <a:r>
              <a:rPr spc="-5" dirty="0"/>
              <a:t>Jak a kdy to </a:t>
            </a:r>
            <a:r>
              <a:rPr spc="-10" dirty="0"/>
              <a:t>uděláme </a:t>
            </a:r>
            <a:r>
              <a:rPr spc="-5" dirty="0"/>
              <a:t>a</a:t>
            </a:r>
            <a:r>
              <a:rPr spc="-20" dirty="0"/>
              <a:t> </a:t>
            </a:r>
            <a:r>
              <a:rPr spc="-5" dirty="0"/>
              <a:t>řekneme?</a:t>
            </a:r>
          </a:p>
          <a:p>
            <a:pPr marL="546735" indent="-533400">
              <a:lnSpc>
                <a:spcPct val="100000"/>
              </a:lnSpc>
              <a:spcBef>
                <a:spcPts val="5"/>
              </a:spcBef>
              <a:buClr>
                <a:srgbClr val="00287C"/>
              </a:buClr>
              <a:buAutoNum type="arabicPeriod"/>
              <a:tabLst>
                <a:tab pos="546735" algn="l"/>
                <a:tab pos="547370" algn="l"/>
              </a:tabLst>
            </a:pPr>
            <a:r>
              <a:rPr spc="-10" dirty="0"/>
              <a:t>Realizace </a:t>
            </a:r>
            <a:r>
              <a:rPr spc="-5" dirty="0"/>
              <a:t>kampaně,</a:t>
            </a:r>
            <a:r>
              <a:rPr spc="10" dirty="0"/>
              <a:t> </a:t>
            </a:r>
            <a:r>
              <a:rPr spc="-5" dirty="0"/>
              <a:t>komunikace.</a:t>
            </a:r>
          </a:p>
          <a:p>
            <a:pPr marL="546735" indent="-533400">
              <a:lnSpc>
                <a:spcPct val="100000"/>
              </a:lnSpc>
              <a:buClr>
                <a:srgbClr val="00287C"/>
              </a:buClr>
              <a:buAutoNum type="arabicPeriod"/>
              <a:tabLst>
                <a:tab pos="546735" algn="l"/>
                <a:tab pos="547370" algn="l"/>
              </a:tabLst>
            </a:pPr>
            <a:r>
              <a:rPr spc="-5" dirty="0"/>
              <a:t>Vyhodnocení kampaně</a:t>
            </a:r>
            <a:r>
              <a:rPr spc="15" dirty="0"/>
              <a:t> </a:t>
            </a:r>
            <a:r>
              <a:rPr spc="-5" dirty="0"/>
              <a:t>–</a:t>
            </a:r>
          </a:p>
          <a:p>
            <a:pPr marL="947419" lvl="1" indent="-534035">
              <a:lnSpc>
                <a:spcPct val="100000"/>
              </a:lnSpc>
              <a:spcBef>
                <a:spcPts val="735"/>
              </a:spcBef>
              <a:buClr>
                <a:srgbClr val="00287C"/>
              </a:buClr>
              <a:buChar char="•"/>
              <a:tabLst>
                <a:tab pos="948055" algn="l"/>
                <a:tab pos="948690" algn="l"/>
              </a:tabLst>
            </a:pPr>
            <a:r>
              <a:rPr sz="1800" spc="-5" dirty="0">
                <a:latin typeface="Arial"/>
                <a:cs typeface="Arial"/>
              </a:rPr>
              <a:t>odpovídá na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otázku</a:t>
            </a:r>
            <a:endParaRPr sz="1800">
              <a:latin typeface="Arial"/>
              <a:cs typeface="Arial"/>
            </a:endParaRPr>
          </a:p>
          <a:p>
            <a:pPr marL="947419" lvl="1" indent="-534035">
              <a:lnSpc>
                <a:spcPct val="100000"/>
              </a:lnSpc>
              <a:spcBef>
                <a:spcPts val="1080"/>
              </a:spcBef>
              <a:buClr>
                <a:srgbClr val="00287C"/>
              </a:buClr>
              <a:buChar char="•"/>
              <a:tabLst>
                <a:tab pos="948055" algn="l"/>
                <a:tab pos="948690" algn="l"/>
              </a:tabLst>
            </a:pPr>
            <a:r>
              <a:rPr sz="1800" dirty="0">
                <a:latin typeface="Arial"/>
                <a:cs typeface="Arial"/>
              </a:rPr>
              <a:t>Jak </a:t>
            </a:r>
            <a:r>
              <a:rPr sz="1800" spc="-5" dirty="0">
                <a:latin typeface="Arial"/>
                <a:cs typeface="Arial"/>
              </a:rPr>
              <a:t>jsme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udělali?</a:t>
            </a:r>
            <a:endParaRPr sz="1800">
              <a:latin typeface="Arial"/>
              <a:cs typeface="Arial"/>
            </a:endParaRPr>
          </a:p>
          <a:p>
            <a:pPr marL="947419" lvl="1" indent="-534035">
              <a:lnSpc>
                <a:spcPct val="100000"/>
              </a:lnSpc>
              <a:spcBef>
                <a:spcPts val="1080"/>
              </a:spcBef>
              <a:buClr>
                <a:srgbClr val="00287C"/>
              </a:buClr>
              <a:buChar char="•"/>
              <a:tabLst>
                <a:tab pos="948055" algn="l"/>
                <a:tab pos="948690" algn="l"/>
              </a:tabLst>
            </a:pPr>
            <a:r>
              <a:rPr sz="1800" spc="-5" dirty="0">
                <a:latin typeface="Arial"/>
                <a:cs typeface="Arial"/>
              </a:rPr>
              <a:t>Co </a:t>
            </a:r>
            <a:r>
              <a:rPr sz="1800" dirty="0">
                <a:latin typeface="Arial"/>
                <a:cs typeface="Arial"/>
              </a:rPr>
              <a:t>z </a:t>
            </a:r>
            <a:r>
              <a:rPr sz="1800" spc="-5" dirty="0">
                <a:latin typeface="Arial"/>
                <a:cs typeface="Arial"/>
              </a:rPr>
              <a:t>toho </a:t>
            </a:r>
            <a:r>
              <a:rPr sz="1800" spc="-10" dirty="0">
                <a:latin typeface="Arial"/>
                <a:cs typeface="Arial"/>
              </a:rPr>
              <a:t>plyne </a:t>
            </a:r>
            <a:r>
              <a:rPr sz="1800" spc="-5" dirty="0">
                <a:latin typeface="Arial"/>
                <a:cs typeface="Arial"/>
              </a:rPr>
              <a:t>pro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příště?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67241" y="3716337"/>
            <a:ext cx="2159000" cy="28289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6804" y="994410"/>
            <a:ext cx="32296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solidFill>
                  <a:srgbClr val="0000DC"/>
                </a:solidFill>
                <a:latin typeface="Times New Roman"/>
                <a:cs typeface="Times New Roman"/>
              </a:rPr>
              <a:t>Přínos</a:t>
            </a:r>
            <a:r>
              <a:rPr sz="4000" spc="-50" dirty="0">
                <a:solidFill>
                  <a:srgbClr val="0000DC"/>
                </a:solidFill>
                <a:latin typeface="Times New Roman"/>
                <a:cs typeface="Times New Roman"/>
              </a:rPr>
              <a:t> </a:t>
            </a:r>
            <a:r>
              <a:rPr sz="4000" spc="-5" dirty="0">
                <a:solidFill>
                  <a:srgbClr val="0000DC"/>
                </a:solidFill>
                <a:latin typeface="Times New Roman"/>
                <a:cs typeface="Times New Roman"/>
              </a:rPr>
              <a:t>analýzy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323" y="2274569"/>
            <a:ext cx="9567545" cy="2585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Co je zdrojem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obtíží?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10" dirty="0">
                <a:latin typeface="Times New Roman"/>
                <a:cs typeface="Times New Roman"/>
              </a:rPr>
              <a:t>Kde </a:t>
            </a:r>
            <a:r>
              <a:rPr sz="2800" dirty="0">
                <a:latin typeface="Times New Roman"/>
                <a:cs typeface="Times New Roman"/>
              </a:rPr>
              <a:t>je </a:t>
            </a:r>
            <a:r>
              <a:rPr sz="2800" spc="-5" dirty="0">
                <a:latin typeface="Times New Roman"/>
                <a:cs typeface="Times New Roman"/>
              </a:rPr>
              <a:t>tu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problém?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Kdy se to stává </a:t>
            </a:r>
            <a:r>
              <a:rPr sz="2800" spc="-10" dirty="0">
                <a:latin typeface="Times New Roman"/>
                <a:cs typeface="Times New Roman"/>
              </a:rPr>
              <a:t>problémem?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Koho se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týká?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10" dirty="0">
                <a:latin typeface="Times New Roman"/>
                <a:cs typeface="Times New Roman"/>
              </a:rPr>
              <a:t>Jak </a:t>
            </a:r>
            <a:r>
              <a:rPr sz="2800" spc="-5" dirty="0">
                <a:latin typeface="Times New Roman"/>
                <a:cs typeface="Times New Roman"/>
              </a:rPr>
              <a:t>se ho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týká?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  <a:tab pos="6623050" algn="l"/>
              </a:tabLst>
            </a:pPr>
            <a:r>
              <a:rPr sz="2800" spc="-5" dirty="0">
                <a:latin typeface="Times New Roman"/>
                <a:cs typeface="Times New Roman"/>
              </a:rPr>
              <a:t>Proč se </a:t>
            </a:r>
            <a:r>
              <a:rPr sz="2800" dirty="0">
                <a:latin typeface="Times New Roman"/>
                <a:cs typeface="Times New Roman"/>
              </a:rPr>
              <a:t>stává </a:t>
            </a:r>
            <a:r>
              <a:rPr sz="2800" spc="-5" dirty="0">
                <a:latin typeface="Times New Roman"/>
                <a:cs typeface="Times New Roman"/>
              </a:rPr>
              <a:t>problémem naší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organizace a	příslušné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veřejnosti?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651128"/>
            <a:ext cx="83407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0000DC"/>
                </a:solidFill>
                <a:latin typeface="Times New Roman"/>
                <a:cs typeface="Times New Roman"/>
              </a:rPr>
              <a:t>Metody k zjišťování potřebných</a:t>
            </a:r>
            <a:r>
              <a:rPr sz="3600" spc="30" dirty="0">
                <a:solidFill>
                  <a:srgbClr val="0000DC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0000DC"/>
                </a:solidFill>
                <a:latin typeface="Times New Roman"/>
                <a:cs typeface="Times New Roman"/>
              </a:rPr>
              <a:t>informací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85468" y="2617747"/>
            <a:ext cx="4566920" cy="2174240"/>
          </a:xfrm>
          <a:prstGeom prst="rect">
            <a:avLst/>
          </a:prstGeom>
        </p:spPr>
        <p:txBody>
          <a:bodyPr vert="horz" wrap="square" lIns="0" tIns="1517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95"/>
              </a:spcBef>
            </a:pPr>
            <a:r>
              <a:rPr sz="2800" b="1" spc="-5" dirty="0">
                <a:latin typeface="Times New Roman"/>
                <a:cs typeface="Times New Roman"/>
              </a:rPr>
              <a:t>Formální</a:t>
            </a:r>
            <a:endParaRPr sz="2800">
              <a:latin typeface="Times New Roman"/>
              <a:cs typeface="Times New Roman"/>
            </a:endParaRPr>
          </a:p>
          <a:p>
            <a:pPr marL="469265" indent="-457200">
              <a:lnSpc>
                <a:spcPct val="100000"/>
              </a:lnSpc>
              <a:spcBef>
                <a:spcPts val="940"/>
              </a:spcBef>
              <a:buClr>
                <a:srgbClr val="0000DC"/>
              </a:buClr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sociologické průzkumy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názorů</a:t>
            </a:r>
            <a:endParaRPr sz="2400">
              <a:latin typeface="Arial"/>
              <a:cs typeface="Arial"/>
            </a:endParaRPr>
          </a:p>
          <a:p>
            <a:pPr marL="469265">
              <a:lnSpc>
                <a:spcPct val="100000"/>
              </a:lnSpc>
              <a:spcBef>
                <a:spcPts val="1440"/>
              </a:spcBef>
            </a:pPr>
            <a:r>
              <a:rPr sz="2400" spc="-5" dirty="0">
                <a:latin typeface="Arial"/>
                <a:cs typeface="Arial"/>
              </a:rPr>
              <a:t>veřejnosti</a:t>
            </a:r>
            <a:endParaRPr sz="240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1440"/>
              </a:spcBef>
              <a:buClr>
                <a:srgbClr val="0000DC"/>
              </a:buClr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Komunikační/PR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audity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1517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95"/>
              </a:spcBef>
            </a:pPr>
            <a:r>
              <a:rPr spc="-10" dirty="0"/>
              <a:t>Neformální</a:t>
            </a:r>
          </a:p>
          <a:p>
            <a:pPr marL="355600" indent="-342900">
              <a:lnSpc>
                <a:spcPct val="100000"/>
              </a:lnSpc>
              <a:spcBef>
                <a:spcPts val="940"/>
              </a:spcBef>
              <a:buClr>
                <a:srgbClr val="0000DC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b="0" spc="-5" dirty="0">
                <a:latin typeface="Arial"/>
                <a:cs typeface="Arial"/>
              </a:rPr>
              <a:t>osobní </a:t>
            </a:r>
            <a:r>
              <a:rPr sz="2400" b="0" dirty="0">
                <a:latin typeface="Arial"/>
                <a:cs typeface="Arial"/>
              </a:rPr>
              <a:t>kontakty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440"/>
              </a:spcBef>
              <a:buClr>
                <a:srgbClr val="0000DC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b="0" spc="-5" dirty="0">
                <a:latin typeface="Arial"/>
                <a:cs typeface="Arial"/>
              </a:rPr>
              <a:t>institut</a:t>
            </a:r>
            <a:r>
              <a:rPr sz="2400" b="0" dirty="0">
                <a:latin typeface="Arial"/>
                <a:cs typeface="Arial"/>
              </a:rPr>
              <a:t> </a:t>
            </a:r>
            <a:r>
              <a:rPr sz="2400" b="0" spc="-5" dirty="0">
                <a:latin typeface="Arial"/>
                <a:cs typeface="Arial"/>
              </a:rPr>
              <a:t>ombudsmana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440"/>
              </a:spcBef>
              <a:buClr>
                <a:srgbClr val="0000DC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b="0" spc="-5" dirty="0">
                <a:latin typeface="Arial"/>
                <a:cs typeface="Arial"/>
              </a:rPr>
              <a:t>poradní sbory</a:t>
            </a:r>
            <a:r>
              <a:rPr sz="2400" b="0" dirty="0">
                <a:latin typeface="Arial"/>
                <a:cs typeface="Arial"/>
              </a:rPr>
              <a:t> </a:t>
            </a:r>
            <a:r>
              <a:rPr sz="2400" b="0" spc="-5" dirty="0">
                <a:latin typeface="Arial"/>
                <a:cs typeface="Arial"/>
              </a:rPr>
              <a:t>NNO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440"/>
              </a:spcBef>
              <a:buClr>
                <a:srgbClr val="0000DC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b="0" spc="-5" dirty="0">
                <a:latin typeface="Arial"/>
                <a:cs typeface="Arial"/>
              </a:rPr>
              <a:t>bezplatná telefonní</a:t>
            </a:r>
            <a:r>
              <a:rPr sz="2400" b="0" spc="25" dirty="0">
                <a:latin typeface="Arial"/>
                <a:cs typeface="Arial"/>
              </a:rPr>
              <a:t> </a:t>
            </a:r>
            <a:r>
              <a:rPr sz="2400" b="0" spc="-10" dirty="0">
                <a:latin typeface="Arial"/>
                <a:cs typeface="Arial"/>
              </a:rPr>
              <a:t>linka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445"/>
              </a:spcBef>
              <a:buClr>
                <a:srgbClr val="0000DC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b="0" dirty="0">
                <a:latin typeface="Arial"/>
                <a:cs typeface="Arial"/>
              </a:rPr>
              <a:t>rozbor </a:t>
            </a:r>
            <a:r>
              <a:rPr sz="2400" b="0" spc="-5" dirty="0">
                <a:latin typeface="Arial"/>
                <a:cs typeface="Arial"/>
              </a:rPr>
              <a:t>došlé</a:t>
            </a:r>
            <a:r>
              <a:rPr sz="2400" b="0" spc="-10" dirty="0">
                <a:latin typeface="Arial"/>
                <a:cs typeface="Arial"/>
              </a:rPr>
              <a:t> </a:t>
            </a:r>
            <a:r>
              <a:rPr sz="2400" b="0" spc="-5" dirty="0">
                <a:latin typeface="Arial"/>
                <a:cs typeface="Arial"/>
              </a:rPr>
              <a:t>korespondence</a:t>
            </a:r>
            <a:endParaRPr sz="2400">
              <a:latin typeface="Arial"/>
              <a:cs typeface="Arial"/>
            </a:endParaRPr>
          </a:p>
          <a:p>
            <a:pPr marL="354965" marR="5080" indent="-342900">
              <a:lnSpc>
                <a:spcPct val="150000"/>
              </a:lnSpc>
              <a:buClr>
                <a:srgbClr val="0000DC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b="0" spc="-5" dirty="0">
                <a:latin typeface="Arial"/>
                <a:cs typeface="Arial"/>
              </a:rPr>
              <a:t>obsahová analýza sdělovacích  prostředků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6348" y="348437"/>
            <a:ext cx="36506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solidFill>
                  <a:srgbClr val="0000DC"/>
                </a:solidFill>
                <a:latin typeface="Times New Roman"/>
                <a:cs typeface="Times New Roman"/>
              </a:rPr>
              <a:t>Tvorba</a:t>
            </a:r>
            <a:r>
              <a:rPr sz="4000" spc="-45" dirty="0">
                <a:solidFill>
                  <a:srgbClr val="0000DC"/>
                </a:solidFill>
                <a:latin typeface="Times New Roman"/>
                <a:cs typeface="Times New Roman"/>
              </a:rPr>
              <a:t> </a:t>
            </a:r>
            <a:r>
              <a:rPr sz="4000" spc="-5" dirty="0">
                <a:solidFill>
                  <a:srgbClr val="0000DC"/>
                </a:solidFill>
                <a:latin typeface="Times New Roman"/>
                <a:cs typeface="Times New Roman"/>
              </a:rPr>
              <a:t>projektu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63725" y="1290573"/>
            <a:ext cx="8608060" cy="5283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225"/>
              </a:lnSpc>
              <a:spcBef>
                <a:spcPts val="95"/>
              </a:spcBef>
              <a:tabLst>
                <a:tab pos="545465" algn="l"/>
              </a:tabLst>
            </a:pPr>
            <a:r>
              <a:rPr sz="2800" b="1" dirty="0">
                <a:solidFill>
                  <a:srgbClr val="00287C"/>
                </a:solidFill>
                <a:latin typeface="Times New Roman"/>
                <a:cs typeface="Times New Roman"/>
              </a:rPr>
              <a:t>1.	</a:t>
            </a:r>
            <a:r>
              <a:rPr sz="2800" b="1" spc="-5" dirty="0">
                <a:latin typeface="Times New Roman"/>
                <a:cs typeface="Times New Roman"/>
              </a:rPr>
              <a:t>Definice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problému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ts val="26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překonat negativní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obraz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ts val="2595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posílit </a:t>
            </a:r>
            <a:r>
              <a:rPr sz="2400" spc="-5" dirty="0">
                <a:latin typeface="Times New Roman"/>
                <a:cs typeface="Times New Roman"/>
              </a:rPr>
              <a:t>stávající </a:t>
            </a:r>
            <a:r>
              <a:rPr sz="2400" dirty="0">
                <a:latin typeface="Times New Roman"/>
                <a:cs typeface="Times New Roman"/>
              </a:rPr>
              <a:t>kladný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postoj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ts val="2735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vzbudit pozornost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veřejnosti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3225"/>
              </a:lnSpc>
              <a:spcBef>
                <a:spcPts val="2240"/>
              </a:spcBef>
              <a:tabLst>
                <a:tab pos="457200" algn="l"/>
              </a:tabLst>
            </a:pPr>
            <a:r>
              <a:rPr sz="2800" spc="-5" dirty="0">
                <a:latin typeface="Times New Roman"/>
                <a:cs typeface="Times New Roman"/>
              </a:rPr>
              <a:t>2.	</a:t>
            </a:r>
            <a:r>
              <a:rPr sz="2800" b="1" spc="-5" dirty="0">
                <a:latin typeface="Times New Roman"/>
                <a:cs typeface="Times New Roman"/>
              </a:rPr>
              <a:t>Stanovení komunikačních</a:t>
            </a:r>
            <a:r>
              <a:rPr sz="2800" b="1" spc="5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cílů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ts val="2745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informační </a:t>
            </a:r>
            <a:r>
              <a:rPr sz="2400" dirty="0">
                <a:latin typeface="Times New Roman"/>
                <a:cs typeface="Times New Roman"/>
              </a:rPr>
              <a:t>(jen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informovat)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0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motivační </a:t>
            </a:r>
            <a:r>
              <a:rPr sz="2400" dirty="0">
                <a:latin typeface="Times New Roman"/>
                <a:cs typeface="Times New Roman"/>
              </a:rPr>
              <a:t>(spojeny bezprostředně s žádoucím chováním</a:t>
            </a:r>
            <a:r>
              <a:rPr sz="2400" spc="-1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veřejnosti)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3225"/>
              </a:lnSpc>
              <a:tabLst>
                <a:tab pos="457200" algn="l"/>
              </a:tabLst>
            </a:pPr>
            <a:r>
              <a:rPr sz="2800" spc="-5" dirty="0">
                <a:latin typeface="Times New Roman"/>
                <a:cs typeface="Times New Roman"/>
              </a:rPr>
              <a:t>3.	</a:t>
            </a:r>
            <a:r>
              <a:rPr sz="2800" b="1" spc="-5" dirty="0">
                <a:latin typeface="Times New Roman"/>
                <a:cs typeface="Times New Roman"/>
              </a:rPr>
              <a:t>Vypracování plánu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akcí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ts val="26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co je třeba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udělat,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ts val="259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kdo to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udělá,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ts val="2595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do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kdy,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ts val="2595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jaké budou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náklady,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ts val="2735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kdo na tom bude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spolupracovat.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58331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0000DC"/>
                </a:solidFill>
              </a:rPr>
              <a:t>Kampaně </a:t>
            </a:r>
            <a:r>
              <a:rPr sz="4000" spc="-5" dirty="0">
                <a:solidFill>
                  <a:srgbClr val="0000DC"/>
                </a:solidFill>
              </a:rPr>
              <a:t>v</a:t>
            </a:r>
            <a:r>
              <a:rPr sz="4000" spc="-40" dirty="0">
                <a:solidFill>
                  <a:srgbClr val="0000DC"/>
                </a:solidFill>
              </a:rPr>
              <a:t> </a:t>
            </a:r>
            <a:r>
              <a:rPr sz="4000" spc="-10" dirty="0">
                <a:solidFill>
                  <a:srgbClr val="0000DC"/>
                </a:solidFill>
              </a:rPr>
              <a:t>současnosti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06323" y="1850593"/>
            <a:ext cx="8869045" cy="4025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Videokampaně získávají </a:t>
            </a:r>
            <a:r>
              <a:rPr sz="2800" spc="-5" dirty="0">
                <a:latin typeface="Arial"/>
                <a:cs typeface="Arial"/>
              </a:rPr>
              <a:t>na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síle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00287C"/>
              </a:buClr>
              <a:buFont typeface="Wingdings"/>
              <a:buChar char=""/>
            </a:pPr>
            <a:endParaRPr sz="355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Raději jednou vidět, než </a:t>
            </a:r>
            <a:r>
              <a:rPr sz="2000" dirty="0">
                <a:latin typeface="Arial"/>
                <a:cs typeface="Arial"/>
              </a:rPr>
              <a:t>stokrát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poslouchat</a:t>
            </a:r>
            <a:endParaRPr sz="20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1205"/>
              </a:spcBef>
              <a:buClr>
                <a:srgbClr val="00287C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Do konce roku 2012 zabírala videokomunikace 50 </a:t>
            </a:r>
            <a:r>
              <a:rPr sz="2000" spc="5" dirty="0">
                <a:latin typeface="Arial"/>
                <a:cs typeface="Arial"/>
              </a:rPr>
              <a:t>% </a:t>
            </a:r>
            <a:r>
              <a:rPr sz="2000" dirty="0">
                <a:latin typeface="Arial"/>
                <a:cs typeface="Arial"/>
              </a:rPr>
              <a:t>v komunikaci</a:t>
            </a:r>
            <a:r>
              <a:rPr sz="2000" spc="-1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firem</a:t>
            </a:r>
            <a:endParaRPr sz="20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1200"/>
              </a:spcBef>
              <a:buClr>
                <a:srgbClr val="00287C"/>
              </a:buClr>
              <a:buFont typeface="Wingdings"/>
              <a:buChar char=""/>
              <a:tabLst>
                <a:tab pos="756285" algn="l"/>
                <a:tab pos="756920" algn="l"/>
                <a:tab pos="4237990" algn="l"/>
              </a:tabLst>
            </a:pPr>
            <a:r>
              <a:rPr sz="2000" dirty="0">
                <a:latin typeface="Arial"/>
                <a:cs typeface="Arial"/>
              </a:rPr>
              <a:t>od konce roku </a:t>
            </a:r>
            <a:r>
              <a:rPr sz="2000" spc="-5" dirty="0">
                <a:latin typeface="Arial"/>
                <a:cs typeface="Arial"/>
              </a:rPr>
              <a:t>2014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zabírá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až	90 </a:t>
            </a:r>
            <a:r>
              <a:rPr sz="2000" dirty="0">
                <a:latin typeface="Arial"/>
                <a:cs typeface="Arial"/>
              </a:rPr>
              <a:t>%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komunikace</a:t>
            </a:r>
            <a:endParaRPr sz="20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</a:pPr>
            <a:endParaRPr sz="2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Clr>
                <a:srgbClr val="00287C"/>
              </a:buClr>
              <a:buFont typeface="Wingdings"/>
              <a:buChar char=""/>
            </a:pPr>
            <a:endParaRPr sz="195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Clr>
                <a:srgbClr val="00287C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Zásady</a:t>
            </a:r>
            <a:endParaRPr sz="2000">
              <a:latin typeface="Arial"/>
              <a:cs typeface="Arial"/>
            </a:endParaRPr>
          </a:p>
          <a:p>
            <a:pPr marL="927100" marR="4981575">
              <a:lnSpc>
                <a:spcPct val="150000"/>
              </a:lnSpc>
            </a:pPr>
            <a:r>
              <a:rPr sz="2000" dirty="0">
                <a:latin typeface="Arial"/>
                <a:cs typeface="Arial"/>
              </a:rPr>
              <a:t>Jednoduché </a:t>
            </a:r>
            <a:r>
              <a:rPr sz="2000" spc="-5" dirty="0">
                <a:latin typeface="Arial"/>
                <a:cs typeface="Arial"/>
              </a:rPr>
              <a:t>jasné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sdělení  </a:t>
            </a:r>
            <a:r>
              <a:rPr sz="2000" dirty="0">
                <a:latin typeface="Arial"/>
                <a:cs typeface="Arial"/>
              </a:rPr>
              <a:t>Zaujmout, </a:t>
            </a:r>
            <a:r>
              <a:rPr sz="2000" spc="-5" dirty="0">
                <a:latin typeface="Arial"/>
                <a:cs typeface="Arial"/>
              </a:rPr>
              <a:t>odlišit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588644"/>
            <a:ext cx="76155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solidFill>
                  <a:srgbClr val="0000DC"/>
                </a:solidFill>
                <a:latin typeface="Times New Roman"/>
                <a:cs typeface="Times New Roman"/>
              </a:rPr>
              <a:t>Realizace </a:t>
            </a:r>
            <a:r>
              <a:rPr sz="4000" spc="-10" dirty="0">
                <a:solidFill>
                  <a:srgbClr val="0000DC"/>
                </a:solidFill>
                <a:latin typeface="Times New Roman"/>
                <a:cs typeface="Times New Roman"/>
              </a:rPr>
              <a:t>kampaní </a:t>
            </a:r>
            <a:r>
              <a:rPr sz="4000" spc="-5" dirty="0">
                <a:solidFill>
                  <a:srgbClr val="0000DC"/>
                </a:solidFill>
                <a:latin typeface="Times New Roman"/>
                <a:cs typeface="Times New Roman"/>
              </a:rPr>
              <a:t>– </a:t>
            </a:r>
            <a:r>
              <a:rPr sz="4000" spc="-10" dirty="0">
                <a:solidFill>
                  <a:srgbClr val="0000DC"/>
                </a:solidFill>
                <a:latin typeface="Times New Roman"/>
                <a:cs typeface="Times New Roman"/>
              </a:rPr>
              <a:t>pár</a:t>
            </a:r>
            <a:r>
              <a:rPr sz="4000" spc="30" dirty="0">
                <a:solidFill>
                  <a:srgbClr val="0000DC"/>
                </a:solidFill>
                <a:latin typeface="Times New Roman"/>
                <a:cs typeface="Times New Roman"/>
              </a:rPr>
              <a:t> </a:t>
            </a:r>
            <a:r>
              <a:rPr sz="4000" spc="-5" dirty="0">
                <a:solidFill>
                  <a:srgbClr val="0000DC"/>
                </a:solidFill>
                <a:latin typeface="Times New Roman"/>
                <a:cs typeface="Times New Roman"/>
              </a:rPr>
              <a:t>postřehů: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323" y="1804492"/>
            <a:ext cx="10401935" cy="4558299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5600" marR="273685" indent="-342900">
              <a:lnSpc>
                <a:spcPts val="2690"/>
              </a:lnSpc>
              <a:spcBef>
                <a:spcPts val="74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Obracet se jak na intelekt, tak na city. </a:t>
            </a:r>
            <a:r>
              <a:rPr sz="2400" i="1" dirty="0">
                <a:latin typeface="Times New Roman"/>
                <a:cs typeface="Times New Roman"/>
              </a:rPr>
              <a:t>Nepřehánět – youtube.com - Kapka  naděje </a:t>
            </a:r>
            <a:r>
              <a:rPr sz="2400" i="1" spc="-5" dirty="0">
                <a:latin typeface="Times New Roman"/>
                <a:cs typeface="Times New Roman"/>
              </a:rPr>
              <a:t>„Aby </a:t>
            </a:r>
            <a:r>
              <a:rPr sz="2400" i="1" dirty="0">
                <a:latin typeface="Times New Roman"/>
                <a:cs typeface="Times New Roman"/>
              </a:rPr>
              <a:t>děti </a:t>
            </a:r>
            <a:r>
              <a:rPr sz="2400" i="1" spc="-5" dirty="0">
                <a:latin typeface="Times New Roman"/>
                <a:cs typeface="Times New Roman"/>
              </a:rPr>
              <a:t>mohly</a:t>
            </a:r>
            <a:r>
              <a:rPr sz="2400" i="1" spc="-5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zlobit“</a:t>
            </a:r>
            <a:endParaRPr sz="2400" dirty="0">
              <a:latin typeface="Times New Roman"/>
              <a:cs typeface="Times New Roman"/>
            </a:endParaRPr>
          </a:p>
          <a:p>
            <a:pPr marL="355600" indent="-342900">
              <a:lnSpc>
                <a:spcPts val="3285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800" spc="-5" dirty="0">
              <a:latin typeface="Times New Roman"/>
              <a:cs typeface="Times New Roman"/>
            </a:endParaRPr>
          </a:p>
          <a:p>
            <a:pPr marL="355600" indent="-342900">
              <a:lnSpc>
                <a:spcPts val="3285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 err="1">
                <a:latin typeface="Times New Roman"/>
                <a:cs typeface="Times New Roman"/>
              </a:rPr>
              <a:t>Argumentace</a:t>
            </a:r>
            <a:r>
              <a:rPr sz="2800" spc="-5" dirty="0">
                <a:latin typeface="Times New Roman"/>
                <a:cs typeface="Times New Roman"/>
              </a:rPr>
              <a:t> by </a:t>
            </a:r>
            <a:r>
              <a:rPr sz="2800" spc="-10" dirty="0">
                <a:latin typeface="Times New Roman"/>
                <a:cs typeface="Times New Roman"/>
              </a:rPr>
              <a:t>měla </a:t>
            </a:r>
            <a:r>
              <a:rPr sz="2800" dirty="0">
                <a:latin typeface="Times New Roman"/>
                <a:cs typeface="Times New Roman"/>
              </a:rPr>
              <a:t>být </a:t>
            </a:r>
            <a:r>
              <a:rPr sz="2800" spc="-5" dirty="0">
                <a:latin typeface="Times New Roman"/>
                <a:cs typeface="Times New Roman"/>
              </a:rPr>
              <a:t>vedena raději pozitivně než negativně.</a:t>
            </a: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800" spc="-5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 err="1">
                <a:latin typeface="Times New Roman"/>
                <a:cs typeface="Times New Roman"/>
              </a:rPr>
              <a:t>Příliš</a:t>
            </a:r>
            <a:r>
              <a:rPr sz="2800" spc="-5" dirty="0">
                <a:latin typeface="Times New Roman"/>
                <a:cs typeface="Times New Roman"/>
              </a:rPr>
              <a:t> levné není vždy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nejlevnější.</a:t>
            </a:r>
            <a:endParaRPr sz="2800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800" spc="-10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10" dirty="0" err="1">
                <a:latin typeface="Times New Roman"/>
                <a:cs typeface="Times New Roman"/>
              </a:rPr>
              <a:t>Každá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kampaň by </a:t>
            </a:r>
            <a:r>
              <a:rPr sz="2800" spc="-10" dirty="0">
                <a:latin typeface="Times New Roman"/>
                <a:cs typeface="Times New Roman"/>
              </a:rPr>
              <a:t>měla mít </a:t>
            </a:r>
            <a:r>
              <a:rPr sz="2800" spc="-5" dirty="0">
                <a:latin typeface="Times New Roman"/>
                <a:cs typeface="Times New Roman"/>
              </a:rPr>
              <a:t>svůj vrchol, ke kterému se soustředí zájem  veřejnosti.</a:t>
            </a:r>
            <a:endParaRPr sz="2800" dirty="0">
              <a:latin typeface="Times New Roman"/>
              <a:cs typeface="Times New Roman"/>
            </a:endParaRPr>
          </a:p>
          <a:p>
            <a:pPr marL="355600" indent="-342900">
              <a:lnSpc>
                <a:spcPts val="3025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800" spc="-5" dirty="0">
              <a:latin typeface="Times New Roman"/>
              <a:cs typeface="Times New Roman"/>
            </a:endParaRPr>
          </a:p>
          <a:p>
            <a:pPr marL="355600" indent="-342900">
              <a:lnSpc>
                <a:spcPts val="3025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 err="1">
                <a:latin typeface="Times New Roman"/>
                <a:cs typeface="Times New Roman"/>
              </a:rPr>
              <a:t>Jakákoliv</a:t>
            </a:r>
            <a:r>
              <a:rPr sz="2800" spc="-5" dirty="0">
                <a:latin typeface="Times New Roman"/>
                <a:cs typeface="Times New Roman"/>
              </a:rPr>
              <a:t> kampaň by </a:t>
            </a:r>
            <a:r>
              <a:rPr sz="2800" spc="-10" dirty="0">
                <a:latin typeface="Times New Roman"/>
                <a:cs typeface="Times New Roman"/>
              </a:rPr>
              <a:t>měla mít </a:t>
            </a:r>
            <a:r>
              <a:rPr sz="2800" spc="-5" dirty="0">
                <a:latin typeface="Times New Roman"/>
                <a:cs typeface="Times New Roman"/>
              </a:rPr>
              <a:t>své pokračování, navazující</a:t>
            </a:r>
            <a:r>
              <a:rPr sz="2800" dirty="0">
                <a:latin typeface="Times New Roman"/>
                <a:cs typeface="Times New Roman"/>
              </a:rPr>
              <a:t> vývoj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588644"/>
            <a:ext cx="51733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0000DC"/>
                </a:solidFill>
                <a:latin typeface="Times New Roman"/>
                <a:cs typeface="Times New Roman"/>
              </a:rPr>
              <a:t>Vyhodnocení</a:t>
            </a:r>
            <a:r>
              <a:rPr sz="4000" spc="-25" dirty="0">
                <a:solidFill>
                  <a:srgbClr val="0000DC"/>
                </a:solidFill>
                <a:latin typeface="Times New Roman"/>
                <a:cs typeface="Times New Roman"/>
              </a:rPr>
              <a:t> </a:t>
            </a:r>
            <a:r>
              <a:rPr sz="4000" spc="-5" dirty="0">
                <a:solidFill>
                  <a:srgbClr val="0000DC"/>
                </a:solidFill>
                <a:latin typeface="Times New Roman"/>
                <a:cs typeface="Times New Roman"/>
              </a:rPr>
              <a:t>kampaně: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323" y="1847545"/>
            <a:ext cx="10356850" cy="38901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4272280" indent="-354965">
              <a:lnSpc>
                <a:spcPct val="100000"/>
              </a:lnSpc>
              <a:spcBef>
                <a:spcPts val="9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dirty="0">
                <a:latin typeface="Times New Roman"/>
                <a:cs typeface="Times New Roman"/>
              </a:rPr>
              <a:t>Porovnávat přijaté </a:t>
            </a:r>
            <a:r>
              <a:rPr sz="2800" spc="-5" dirty="0">
                <a:latin typeface="Times New Roman"/>
                <a:cs typeface="Times New Roman"/>
              </a:rPr>
              <a:t>cíle a očekávané  efekty se skutečností, jíž bylo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dosaženo.</a:t>
            </a:r>
            <a:endParaRPr sz="2800" dirty="0">
              <a:latin typeface="Times New Roman"/>
              <a:cs typeface="Times New Roman"/>
            </a:endParaRPr>
          </a:p>
          <a:p>
            <a:pPr marL="355600" marR="73152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800" spc="-5" dirty="0">
              <a:latin typeface="Times New Roman"/>
              <a:cs typeface="Times New Roman"/>
            </a:endParaRPr>
          </a:p>
          <a:p>
            <a:pPr marL="355600" marR="73152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 err="1">
                <a:latin typeface="Times New Roman"/>
                <a:cs typeface="Times New Roman"/>
              </a:rPr>
              <a:t>Vyhodnocení</a:t>
            </a:r>
            <a:r>
              <a:rPr sz="2800" spc="-5" dirty="0">
                <a:latin typeface="Times New Roman"/>
                <a:cs typeface="Times New Roman"/>
              </a:rPr>
              <a:t> by </a:t>
            </a:r>
            <a:r>
              <a:rPr sz="2800" spc="-10" dirty="0">
                <a:latin typeface="Times New Roman"/>
                <a:cs typeface="Times New Roman"/>
              </a:rPr>
              <a:t>mělo </a:t>
            </a:r>
            <a:r>
              <a:rPr sz="2800" dirty="0">
                <a:latin typeface="Times New Roman"/>
                <a:cs typeface="Times New Roman"/>
              </a:rPr>
              <a:t>probíhat </a:t>
            </a:r>
            <a:r>
              <a:rPr sz="2800" spc="-5" dirty="0">
                <a:latin typeface="Times New Roman"/>
                <a:cs typeface="Times New Roman"/>
              </a:rPr>
              <a:t>v takové atmosféře, která </a:t>
            </a:r>
            <a:r>
              <a:rPr sz="2800" spc="-10" dirty="0">
                <a:latin typeface="Times New Roman"/>
                <a:cs typeface="Times New Roman"/>
              </a:rPr>
              <a:t>umožní  </a:t>
            </a:r>
            <a:r>
              <a:rPr sz="2800" spc="-5" dirty="0">
                <a:latin typeface="Times New Roman"/>
                <a:cs typeface="Times New Roman"/>
              </a:rPr>
              <a:t>přátelské ale </a:t>
            </a:r>
            <a:r>
              <a:rPr sz="2800" dirty="0">
                <a:latin typeface="Times New Roman"/>
                <a:cs typeface="Times New Roman"/>
              </a:rPr>
              <a:t>přitom kritické hodnocení </a:t>
            </a:r>
            <a:r>
              <a:rPr sz="2800" spc="-5" dirty="0">
                <a:latin typeface="Times New Roman"/>
                <a:cs typeface="Times New Roman"/>
              </a:rPr>
              <a:t>– nezačínat voláním po  odpovědnosti, ale konstatováním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stavu.</a:t>
            </a:r>
            <a:endParaRPr sz="2800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sz="2800" spc="-5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 err="1">
                <a:latin typeface="Times New Roman"/>
                <a:cs typeface="Times New Roman"/>
              </a:rPr>
              <a:t>Vhodná</a:t>
            </a:r>
            <a:r>
              <a:rPr sz="2800" spc="-5" dirty="0">
                <a:latin typeface="Times New Roman"/>
                <a:cs typeface="Times New Roman"/>
              </a:rPr>
              <a:t> je pro to metoda </a:t>
            </a:r>
            <a:r>
              <a:rPr sz="2800" dirty="0">
                <a:latin typeface="Times New Roman"/>
                <a:cs typeface="Times New Roman"/>
              </a:rPr>
              <a:t>„klipování“ </a:t>
            </a:r>
            <a:r>
              <a:rPr sz="2800" spc="-5" dirty="0">
                <a:latin typeface="Times New Roman"/>
                <a:cs typeface="Times New Roman"/>
              </a:rPr>
              <a:t>– tj. sledování vybraného tisku a  </a:t>
            </a:r>
            <a:r>
              <a:rPr sz="2800" dirty="0">
                <a:latin typeface="Times New Roman"/>
                <a:cs typeface="Times New Roman"/>
              </a:rPr>
              <a:t>pořizování </a:t>
            </a:r>
            <a:r>
              <a:rPr sz="2800" spc="-5" dirty="0">
                <a:latin typeface="Times New Roman"/>
                <a:cs typeface="Times New Roman"/>
              </a:rPr>
              <a:t>výstřižku, které se vztahují k organizaci nebo její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kampani.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91373" y="501396"/>
            <a:ext cx="2971800" cy="2057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583311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cs-CZ" sz="4000" spc="-10" dirty="0">
                <a:solidFill>
                  <a:srgbClr val="0000DC"/>
                </a:solidFill>
              </a:rPr>
              <a:t>Tip !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706323" y="1850593"/>
            <a:ext cx="8869045" cy="237693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buClr>
                <a:srgbClr val="00287C"/>
              </a:buClr>
              <a:tabLst>
                <a:tab pos="354965" algn="l"/>
                <a:tab pos="355600" algn="l"/>
              </a:tabLst>
            </a:pPr>
            <a:r>
              <a:rPr lang="cs-CZ" sz="2800" spc="-10" dirty="0"/>
              <a:t>Zajímavý </a:t>
            </a:r>
            <a:r>
              <a:rPr lang="cs-CZ" sz="2800" spc="-10" dirty="0" err="1"/>
              <a:t>podcast</a:t>
            </a:r>
            <a:r>
              <a:rPr lang="cs-CZ" sz="2800" spc="-10" dirty="0"/>
              <a:t> ke komunikaci na sociálních sítích - Insider #65 – Jonáš </a:t>
            </a:r>
            <a:r>
              <a:rPr lang="cs-CZ" sz="2800" spc="-10" dirty="0" err="1"/>
              <a:t>Čumrik</a:t>
            </a:r>
            <a:r>
              <a:rPr lang="cs-CZ" sz="2800" spc="-10" dirty="0"/>
              <a:t> 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  <a:buClr>
                <a:srgbClr val="00287C"/>
              </a:buClr>
              <a:tabLst>
                <a:tab pos="354965" algn="l"/>
                <a:tab pos="355600" algn="l"/>
              </a:tabLst>
            </a:pPr>
            <a:endParaRPr lang="cs-CZ" sz="2800" spc="-10" dirty="0">
              <a:solidFill>
                <a:srgbClr val="0000DC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  <a:buClr>
                <a:srgbClr val="00287C"/>
              </a:buClr>
              <a:tabLst>
                <a:tab pos="354965" algn="l"/>
                <a:tab pos="355600" algn="l"/>
              </a:tabLst>
            </a:pPr>
            <a:r>
              <a:rPr lang="cs-CZ" sz="2000" dirty="0">
                <a:latin typeface="Arial"/>
                <a:cs typeface="Arial"/>
                <a:hlinkClick r:id="rId2"/>
              </a:rPr>
              <a:t>https://open.spotify.com/episode/535ikpaji6D8TCvapcCsjE?si=NrDDvN5GTbKw5U1HPESo5g&amp;context=spotify%3Ashow%3A0S68hBTED7n5l8H3DiwrHc&amp;nd=1</a:t>
            </a:r>
            <a:r>
              <a:rPr lang="cs-CZ" sz="2800" spc="-10" dirty="0">
                <a:solidFill>
                  <a:srgbClr val="0000DC"/>
                </a:solidFill>
                <a:latin typeface="Arial"/>
                <a:cs typeface="Arial"/>
              </a:rPr>
              <a:t> </a:t>
            </a:r>
            <a:endParaRPr lang="cs-CZ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0756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4034" y="689228"/>
            <a:ext cx="9986366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cs-CZ" sz="3200" dirty="0">
                <a:solidFill>
                  <a:srgbClr val="0000DC"/>
                </a:solidFill>
              </a:rPr>
              <a:t>Co je to </a:t>
            </a:r>
            <a:r>
              <a:rPr lang="cs-CZ" sz="3200" dirty="0" err="1">
                <a:solidFill>
                  <a:srgbClr val="0000DC"/>
                </a:solidFill>
              </a:rPr>
              <a:t>nudging</a:t>
            </a:r>
            <a:r>
              <a:rPr lang="cs-CZ" sz="3200" dirty="0">
                <a:solidFill>
                  <a:srgbClr val="0000DC"/>
                </a:solidFill>
              </a:rPr>
              <a:t> a jaký má význam v marketingu</a:t>
            </a:r>
            <a:endParaRPr sz="3200" dirty="0"/>
          </a:p>
        </p:txBody>
      </p:sp>
      <p:sp>
        <p:nvSpPr>
          <p:cNvPr id="3" name="object 3"/>
          <p:cNvSpPr txBox="1"/>
          <p:nvPr/>
        </p:nvSpPr>
        <p:spPr>
          <a:xfrm>
            <a:off x="707390" y="1915659"/>
            <a:ext cx="10777220" cy="34900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lang="cs-CZ" dirty="0" err="1">
                <a:latin typeface="Arial"/>
                <a:cs typeface="Arial"/>
              </a:rPr>
              <a:t>Chriss</a:t>
            </a:r>
            <a:r>
              <a:rPr lang="cs-CZ" dirty="0">
                <a:latin typeface="Arial"/>
                <a:cs typeface="Arial"/>
              </a:rPr>
              <a:t> (2015): </a:t>
            </a:r>
            <a:r>
              <a:rPr lang="cs-CZ" dirty="0" err="1">
                <a:latin typeface="Arial"/>
                <a:cs typeface="Arial"/>
              </a:rPr>
              <a:t>Nudging</a:t>
            </a:r>
            <a:r>
              <a:rPr lang="cs-CZ" dirty="0">
                <a:latin typeface="Arial"/>
                <a:cs typeface="Arial"/>
              </a:rPr>
              <a:t> and </a:t>
            </a:r>
            <a:r>
              <a:rPr lang="cs-CZ" dirty="0" err="1">
                <a:latin typeface="Arial"/>
                <a:cs typeface="Arial"/>
              </a:rPr>
              <a:t>Social</a:t>
            </a:r>
            <a:r>
              <a:rPr lang="cs-CZ" dirty="0">
                <a:latin typeface="Arial"/>
                <a:cs typeface="Arial"/>
              </a:rPr>
              <a:t> Marketing (</a:t>
            </a:r>
            <a:r>
              <a:rPr lang="cs-CZ" dirty="0">
                <a:latin typeface="Arial"/>
                <a:cs typeface="Arial"/>
                <a:hlinkClick r:id="rId2"/>
              </a:rPr>
              <a:t>https://link.springer.com/</a:t>
            </a:r>
            <a:r>
              <a:rPr lang="cs-CZ" dirty="0" err="1">
                <a:latin typeface="Arial"/>
                <a:cs typeface="Arial"/>
                <a:hlinkClick r:id="rId2"/>
              </a:rPr>
              <a:t>content</a:t>
            </a:r>
            <a:r>
              <a:rPr lang="cs-CZ" dirty="0">
                <a:latin typeface="Arial"/>
                <a:cs typeface="Arial"/>
                <a:hlinkClick r:id="rId2"/>
              </a:rPr>
              <a:t>/</a:t>
            </a:r>
            <a:r>
              <a:rPr lang="cs-CZ" dirty="0" err="1">
                <a:latin typeface="Arial"/>
                <a:cs typeface="Arial"/>
                <a:hlinkClick r:id="rId2"/>
              </a:rPr>
              <a:t>pdf</a:t>
            </a:r>
            <a:r>
              <a:rPr lang="cs-CZ" dirty="0">
                <a:latin typeface="Arial"/>
                <a:cs typeface="Arial"/>
                <a:hlinkClick r:id="rId2"/>
              </a:rPr>
              <a:t>/10.1007/s12115-014-9858-y.pdf</a:t>
            </a:r>
            <a:r>
              <a:rPr lang="cs-CZ" dirty="0">
                <a:latin typeface="Arial"/>
                <a:cs typeface="Arial"/>
              </a:rPr>
              <a:t>) </a:t>
            </a:r>
          </a:p>
          <a:p>
            <a:pPr marL="355600" marR="508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lang="cs-CZ" dirty="0" err="1">
                <a:latin typeface="Arial"/>
                <a:cs typeface="Arial"/>
              </a:rPr>
              <a:t>Guthrie</a:t>
            </a:r>
            <a:r>
              <a:rPr lang="cs-CZ" dirty="0">
                <a:latin typeface="Arial"/>
                <a:cs typeface="Arial"/>
              </a:rPr>
              <a:t> a kol. (2015): </a:t>
            </a:r>
            <a:r>
              <a:rPr lang="en-US" dirty="0">
                <a:latin typeface="Arial"/>
                <a:cs typeface="Arial"/>
              </a:rPr>
              <a:t>Nudging Consumers toward Better Food Choices: Policy Approaches to Changing Food Consumption Behaviors</a:t>
            </a:r>
            <a:r>
              <a:rPr lang="cs-CZ" dirty="0">
                <a:latin typeface="Arial"/>
                <a:cs typeface="Arial"/>
              </a:rPr>
              <a:t> (</a:t>
            </a:r>
            <a:r>
              <a:rPr lang="cs-CZ" dirty="0">
                <a:latin typeface="Arial"/>
                <a:cs typeface="Arial"/>
                <a:hlinkClick r:id="rId3"/>
              </a:rPr>
              <a:t>https://onlinelibrary.wiley.com/</a:t>
            </a:r>
            <a:r>
              <a:rPr lang="cs-CZ" dirty="0" err="1">
                <a:latin typeface="Arial"/>
                <a:cs typeface="Arial"/>
                <a:hlinkClick r:id="rId3"/>
              </a:rPr>
              <a:t>doi</a:t>
            </a:r>
            <a:r>
              <a:rPr lang="cs-CZ" dirty="0">
                <a:latin typeface="Arial"/>
                <a:cs typeface="Arial"/>
                <a:hlinkClick r:id="rId3"/>
              </a:rPr>
              <a:t>/full/10.1002/mar.20795?casa_token=jhtpUZ3c5K8AAAAA%3AmKSTvbj1i8z6ko_p9FLZ81ODDaV59tYeVggzGmHrKmEHW02XGr-tnBQW3HfzZVFNiWd881CTlguxeps</a:t>
            </a:r>
            <a:r>
              <a:rPr lang="cs-CZ" dirty="0">
                <a:latin typeface="Arial"/>
                <a:cs typeface="Arial"/>
              </a:rPr>
              <a:t>) </a:t>
            </a:r>
          </a:p>
          <a:p>
            <a:pPr marL="355600" marR="508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endParaRPr lang="cs-CZ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lang="cs-CZ" dirty="0" err="1">
                <a:latin typeface="Arial"/>
                <a:cs typeface="Arial"/>
              </a:rPr>
              <a:t>Lehner</a:t>
            </a:r>
            <a:r>
              <a:rPr lang="cs-CZ" dirty="0">
                <a:latin typeface="Arial"/>
                <a:cs typeface="Arial"/>
              </a:rPr>
              <a:t> a kol. (2016): </a:t>
            </a:r>
            <a:r>
              <a:rPr lang="en-US" dirty="0">
                <a:latin typeface="Arial"/>
                <a:cs typeface="Arial"/>
              </a:rPr>
              <a:t>Nudging – A promising tool for sustainable consumption </a:t>
            </a:r>
            <a:r>
              <a:rPr lang="en-US" dirty="0" err="1">
                <a:latin typeface="Arial"/>
                <a:cs typeface="Arial"/>
              </a:rPr>
              <a:t>behaviour</a:t>
            </a:r>
            <a:r>
              <a:rPr lang="en-US" dirty="0">
                <a:latin typeface="Arial"/>
                <a:cs typeface="Arial"/>
              </a:rPr>
              <a:t>?</a:t>
            </a:r>
            <a:r>
              <a:rPr lang="cs-CZ" dirty="0">
                <a:latin typeface="Arial"/>
                <a:cs typeface="Arial"/>
              </a:rPr>
              <a:t> (</a:t>
            </a:r>
            <a:r>
              <a:rPr lang="cs-CZ" dirty="0">
                <a:latin typeface="Arial"/>
                <a:cs typeface="Arial"/>
                <a:hlinkClick r:id="rId4"/>
              </a:rPr>
              <a:t>https://www.sciencedirect.com/science/</a:t>
            </a:r>
            <a:r>
              <a:rPr lang="cs-CZ" dirty="0" err="1">
                <a:latin typeface="Arial"/>
                <a:cs typeface="Arial"/>
                <a:hlinkClick r:id="rId4"/>
              </a:rPr>
              <a:t>article</a:t>
            </a:r>
            <a:r>
              <a:rPr lang="cs-CZ" dirty="0">
                <a:latin typeface="Arial"/>
                <a:cs typeface="Arial"/>
                <a:hlinkClick r:id="rId4"/>
              </a:rPr>
              <a:t>/</a:t>
            </a:r>
            <a:r>
              <a:rPr lang="cs-CZ" dirty="0" err="1">
                <a:latin typeface="Arial"/>
                <a:cs typeface="Arial"/>
                <a:hlinkClick r:id="rId4"/>
              </a:rPr>
              <a:t>pii</a:t>
            </a:r>
            <a:r>
              <a:rPr lang="cs-CZ" dirty="0">
                <a:latin typeface="Arial"/>
                <a:cs typeface="Arial"/>
                <a:hlinkClick r:id="rId4"/>
              </a:rPr>
              <a:t>/S0959652615018041?casa_token=gt2FyYTa23EAAAAA:n_Z34K-kKdKHb7b1Zarcm3UiMpOxSRhuP1aU9i5mAP5KlgiCuufgnbnrIUH59AMFlTUGLWz_pQ</a:t>
            </a:r>
            <a:r>
              <a:rPr lang="cs-CZ" dirty="0">
                <a:latin typeface="Arial"/>
                <a:cs typeface="Arial"/>
              </a:rPr>
              <a:t>) </a:t>
            </a:r>
          </a:p>
          <a:p>
            <a:pPr marL="12700" marR="5080">
              <a:lnSpc>
                <a:spcPct val="100000"/>
              </a:lnSpc>
              <a:buClr>
                <a:srgbClr val="00287C"/>
              </a:buClr>
              <a:tabLst>
                <a:tab pos="354965" algn="l"/>
                <a:tab pos="355600" algn="l"/>
              </a:tabLst>
            </a:pPr>
            <a:r>
              <a:rPr lang="cs-CZ" sz="2800" dirty="0">
                <a:latin typeface="Arial"/>
                <a:cs typeface="Arial"/>
              </a:rPr>
              <a:t> </a:t>
            </a:r>
            <a:endParaRPr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655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5175250" cy="11442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4405"/>
              </a:lnSpc>
              <a:spcBef>
                <a:spcPts val="95"/>
              </a:spcBef>
            </a:pPr>
            <a:r>
              <a:rPr sz="4000" spc="-5" dirty="0">
                <a:solidFill>
                  <a:srgbClr val="0000DC"/>
                </a:solidFill>
              </a:rPr>
              <a:t>Efektivní</a:t>
            </a:r>
            <a:endParaRPr sz="4000"/>
          </a:p>
          <a:p>
            <a:pPr marL="12700">
              <a:lnSpc>
                <a:spcPts val="4405"/>
              </a:lnSpc>
            </a:pPr>
            <a:r>
              <a:rPr sz="4000" spc="-5" dirty="0">
                <a:solidFill>
                  <a:srgbClr val="0000DC"/>
                </a:solidFill>
              </a:rPr>
              <a:t>účinná komunikace</a:t>
            </a:r>
            <a:r>
              <a:rPr sz="4000" spc="-65" dirty="0">
                <a:solidFill>
                  <a:srgbClr val="0000DC"/>
                </a:solidFill>
              </a:rPr>
              <a:t> </a:t>
            </a:r>
            <a:r>
              <a:rPr sz="4000" spc="-5" dirty="0">
                <a:solidFill>
                  <a:srgbClr val="0000DC"/>
                </a:solidFill>
              </a:rPr>
              <a:t>=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185468" y="2544317"/>
            <a:ext cx="26543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4965" algn="l"/>
              </a:tabLst>
            </a:pPr>
            <a:r>
              <a:rPr sz="2800" spc="-5" dirty="0">
                <a:solidFill>
                  <a:srgbClr val="00287C"/>
                </a:solidFill>
                <a:latin typeface="Wingdings"/>
                <a:cs typeface="Wingdings"/>
              </a:rPr>
              <a:t></a:t>
            </a:r>
            <a:r>
              <a:rPr sz="2800" spc="-5" dirty="0">
                <a:solidFill>
                  <a:srgbClr val="00287C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Arial"/>
                <a:cs typeface="Arial"/>
              </a:rPr>
              <a:t>=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oboustranná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24420" y="3832225"/>
            <a:ext cx="4838700" cy="114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38850" y="765175"/>
            <a:ext cx="6153149" cy="60928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63442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solidFill>
                  <a:srgbClr val="0000DC"/>
                </a:solidFill>
              </a:rPr>
              <a:t>Komunikace v</a:t>
            </a:r>
            <a:r>
              <a:rPr sz="4000" spc="-45" dirty="0">
                <a:solidFill>
                  <a:srgbClr val="0000DC"/>
                </a:solidFill>
              </a:rPr>
              <a:t> </a:t>
            </a:r>
            <a:r>
              <a:rPr sz="4000" spc="-5" dirty="0">
                <a:solidFill>
                  <a:srgbClr val="0000DC"/>
                </a:solidFill>
              </a:rPr>
              <a:t>marketingu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xfrm>
            <a:off x="1185468" y="1751837"/>
            <a:ext cx="4895850" cy="38901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265" marR="5080" indent="-457200">
              <a:lnSpc>
                <a:spcPct val="100000"/>
              </a:lnSpc>
              <a:spcBef>
                <a:spcPts val="95"/>
              </a:spcBef>
              <a:buClr>
                <a:srgbClr val="0000DC"/>
              </a:buClr>
              <a:buChar char="•"/>
              <a:tabLst>
                <a:tab pos="469265" algn="l"/>
                <a:tab pos="469900" algn="l"/>
              </a:tabLst>
            </a:pPr>
            <a:r>
              <a:rPr spc="-5" dirty="0"/>
              <a:t>základní pilíř  marketingového </a:t>
            </a:r>
            <a:r>
              <a:rPr dirty="0"/>
              <a:t>mixu, který  </a:t>
            </a:r>
            <a:r>
              <a:rPr spc="-5" dirty="0"/>
              <a:t>organizaci umožňuje rychle,  srozumitelně a účelně  komunikovat se </a:t>
            </a:r>
            <a:r>
              <a:rPr dirty="0"/>
              <a:t>svým  </a:t>
            </a:r>
            <a:r>
              <a:rPr spc="-5" dirty="0"/>
              <a:t>okolím,</a:t>
            </a:r>
          </a:p>
          <a:p>
            <a:pPr marL="469265" marR="520700" indent="-457200">
              <a:lnSpc>
                <a:spcPct val="100000"/>
              </a:lnSpc>
              <a:spcBef>
                <a:spcPts val="5"/>
              </a:spcBef>
              <a:buClr>
                <a:srgbClr val="0000DC"/>
              </a:buClr>
              <a:buChar char="•"/>
              <a:tabLst>
                <a:tab pos="469265" algn="l"/>
                <a:tab pos="469900" algn="l"/>
              </a:tabLst>
            </a:pPr>
            <a:endParaRPr lang="cs-CZ" spc="-5" dirty="0"/>
          </a:p>
          <a:p>
            <a:pPr marL="469265" marR="520700" indent="-457200">
              <a:lnSpc>
                <a:spcPct val="100000"/>
              </a:lnSpc>
              <a:spcBef>
                <a:spcPts val="5"/>
              </a:spcBef>
              <a:buClr>
                <a:srgbClr val="0000DC"/>
              </a:buClr>
              <a:buChar char="•"/>
              <a:tabLst>
                <a:tab pos="469265" algn="l"/>
                <a:tab pos="469900" algn="l"/>
              </a:tabLst>
            </a:pPr>
            <a:r>
              <a:rPr spc="-5" dirty="0" err="1"/>
              <a:t>tím</a:t>
            </a:r>
            <a:r>
              <a:rPr spc="-5" dirty="0"/>
              <a:t> </a:t>
            </a:r>
            <a:r>
              <a:rPr dirty="0"/>
              <a:t>jí </a:t>
            </a:r>
            <a:r>
              <a:rPr spc="-5" dirty="0"/>
              <a:t>pomáhá dosahovat  jejích</a:t>
            </a:r>
            <a:r>
              <a:rPr spc="-10" dirty="0"/>
              <a:t> </a:t>
            </a:r>
            <a:r>
              <a:rPr dirty="0"/>
              <a:t>cílů.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469507" y="2352548"/>
            <a:ext cx="4671060" cy="3982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složka marketingového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mixu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dirty="0">
                <a:latin typeface="Arial"/>
                <a:cs typeface="Arial"/>
              </a:rPr>
              <a:t>nástroj či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východisko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920"/>
              </a:spcBef>
              <a:buClr>
                <a:srgbClr val="0000DC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Public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Relations</a:t>
            </a:r>
            <a:endParaRPr sz="24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440"/>
              </a:spcBef>
              <a:buClr>
                <a:srgbClr val="0000DC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Reklamy</a:t>
            </a:r>
            <a:endParaRPr sz="24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440"/>
              </a:spcBef>
              <a:buClr>
                <a:srgbClr val="0000DC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Fundraisingu</a:t>
            </a:r>
            <a:endParaRPr sz="2400" dirty="0">
              <a:latin typeface="Arial"/>
              <a:cs typeface="Arial"/>
            </a:endParaRPr>
          </a:p>
          <a:p>
            <a:pPr marL="354965" marR="5080" indent="-342900">
              <a:lnSpc>
                <a:spcPts val="4320"/>
              </a:lnSpc>
              <a:spcBef>
                <a:spcPts val="385"/>
              </a:spcBef>
              <a:buClr>
                <a:srgbClr val="0000DC"/>
              </a:buClr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a dalších složek komunikačního  mixu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976741" y="490601"/>
            <a:ext cx="2857500" cy="12382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35902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5" dirty="0">
                <a:solidFill>
                  <a:srgbClr val="0000DC"/>
                </a:solidFill>
              </a:rPr>
              <a:t>Komunikační</a:t>
            </a:r>
            <a:r>
              <a:rPr sz="3200" spc="130" dirty="0">
                <a:solidFill>
                  <a:srgbClr val="0000DC"/>
                </a:solidFill>
              </a:rPr>
              <a:t> </a:t>
            </a:r>
            <a:r>
              <a:rPr sz="4000" spc="-5" dirty="0">
                <a:solidFill>
                  <a:srgbClr val="0000DC"/>
                </a:solidFill>
              </a:rPr>
              <a:t>mix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06323" y="1761820"/>
            <a:ext cx="4841875" cy="31838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ts val="3025"/>
              </a:lnSpc>
              <a:spcBef>
                <a:spcPts val="95"/>
              </a:spcBef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PR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ts val="269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10" dirty="0">
                <a:latin typeface="Times New Roman"/>
                <a:cs typeface="Times New Roman"/>
              </a:rPr>
              <a:t>Reklama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ts val="269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dirty="0">
                <a:latin typeface="Times New Roman"/>
                <a:cs typeface="Times New Roman"/>
              </a:rPr>
              <a:t>Podpora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prodeje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ts val="269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Osobní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prodej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ts val="269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dirty="0">
                <a:latin typeface="Times New Roman"/>
                <a:cs typeface="Times New Roman"/>
              </a:rPr>
              <a:t>Sponzorství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ts val="269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dirty="0">
                <a:latin typeface="Times New Roman"/>
                <a:cs typeface="Times New Roman"/>
              </a:rPr>
              <a:t>Lobbing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ts val="269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Společné prezentace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organizací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ts val="2690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Přímý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marketing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ts val="3025"/>
              </a:lnSpc>
              <a:buClr>
                <a:srgbClr val="00287C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800" dirty="0">
                <a:latin typeface="Times New Roman"/>
                <a:cs typeface="Times New Roman"/>
              </a:rPr>
              <a:t>Internetová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komunikace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383909" y="836675"/>
            <a:ext cx="5615559" cy="34559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6804" y="536524"/>
            <a:ext cx="8498205" cy="1525905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12700" marR="547370">
              <a:lnSpc>
                <a:spcPts val="4010"/>
              </a:lnSpc>
              <a:spcBef>
                <a:spcPts val="890"/>
              </a:spcBef>
            </a:pPr>
            <a:r>
              <a:rPr sz="4000" spc="-5" dirty="0">
                <a:solidFill>
                  <a:srgbClr val="0000DC"/>
                </a:solidFill>
              </a:rPr>
              <a:t>Informační </a:t>
            </a:r>
            <a:r>
              <a:rPr sz="4000" spc="-10" dirty="0">
                <a:solidFill>
                  <a:srgbClr val="0000DC"/>
                </a:solidFill>
              </a:rPr>
              <a:t>šumy </a:t>
            </a:r>
            <a:r>
              <a:rPr sz="4000" spc="-5" dirty="0">
                <a:solidFill>
                  <a:srgbClr val="0000DC"/>
                </a:solidFill>
              </a:rPr>
              <a:t>v </a:t>
            </a:r>
            <a:r>
              <a:rPr sz="4000" spc="-10" dirty="0">
                <a:solidFill>
                  <a:srgbClr val="0000DC"/>
                </a:solidFill>
              </a:rPr>
              <a:t>marketingové  </a:t>
            </a:r>
            <a:r>
              <a:rPr sz="4000" spc="-5" dirty="0">
                <a:solidFill>
                  <a:srgbClr val="0000DC"/>
                </a:solidFill>
              </a:rPr>
              <a:t>komunikaci</a:t>
            </a:r>
            <a:endParaRPr sz="4000"/>
          </a:p>
          <a:p>
            <a:pPr marL="1290955">
              <a:lnSpc>
                <a:spcPct val="100000"/>
              </a:lnSpc>
              <a:spcBef>
                <a:spcPts val="600"/>
              </a:spcBef>
            </a:pPr>
            <a:r>
              <a:rPr sz="2000" spc="-5" dirty="0">
                <a:latin typeface="Times New Roman"/>
                <a:cs typeface="Times New Roman"/>
              </a:rPr>
              <a:t>Rozpor mezi </a:t>
            </a:r>
            <a:r>
              <a:rPr sz="2000" dirty="0">
                <a:latin typeface="Times New Roman"/>
                <a:cs typeface="Times New Roman"/>
              </a:rPr>
              <a:t>očekáváním </a:t>
            </a:r>
            <a:r>
              <a:rPr sz="2000" spc="-5" dirty="0">
                <a:latin typeface="Times New Roman"/>
                <a:cs typeface="Times New Roman"/>
              </a:rPr>
              <a:t>klienta </a:t>
            </a:r>
            <a:r>
              <a:rPr sz="2000" dirty="0">
                <a:latin typeface="Times New Roman"/>
                <a:cs typeface="Times New Roman"/>
              </a:rPr>
              <a:t>a vnímáním </a:t>
            </a:r>
            <a:r>
              <a:rPr sz="2000" spc="-5" dirty="0">
                <a:latin typeface="Times New Roman"/>
                <a:cs typeface="Times New Roman"/>
              </a:rPr>
              <a:t>poskytovatele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služby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059237" y="3119437"/>
            <a:ext cx="3768725" cy="695325"/>
            <a:chOff x="4059237" y="3119437"/>
            <a:chExt cx="3768725" cy="695325"/>
          </a:xfrm>
        </p:grpSpPr>
        <p:sp>
          <p:nvSpPr>
            <p:cNvPr id="4" name="object 4"/>
            <p:cNvSpPr/>
            <p:nvPr/>
          </p:nvSpPr>
          <p:spPr>
            <a:xfrm>
              <a:off x="4064000" y="3124200"/>
              <a:ext cx="3759200" cy="685800"/>
            </a:xfrm>
            <a:custGeom>
              <a:avLst/>
              <a:gdLst/>
              <a:ahLst/>
              <a:cxnLst/>
              <a:rect l="l" t="t" r="r" b="b"/>
              <a:pathLst>
                <a:path w="3759200" h="685800">
                  <a:moveTo>
                    <a:pt x="1879600" y="0"/>
                  </a:moveTo>
                  <a:lnTo>
                    <a:pt x="1804001" y="272"/>
                  </a:lnTo>
                  <a:lnTo>
                    <a:pt x="1729161" y="1082"/>
                  </a:lnTo>
                  <a:lnTo>
                    <a:pt x="1655135" y="2420"/>
                  </a:lnTo>
                  <a:lnTo>
                    <a:pt x="1581978" y="4275"/>
                  </a:lnTo>
                  <a:lnTo>
                    <a:pt x="1509749" y="6636"/>
                  </a:lnTo>
                  <a:lnTo>
                    <a:pt x="1438501" y="9495"/>
                  </a:lnTo>
                  <a:lnTo>
                    <a:pt x="1368292" y="12841"/>
                  </a:lnTo>
                  <a:lnTo>
                    <a:pt x="1299178" y="16662"/>
                  </a:lnTo>
                  <a:lnTo>
                    <a:pt x="1231215" y="20950"/>
                  </a:lnTo>
                  <a:lnTo>
                    <a:pt x="1164458" y="25693"/>
                  </a:lnTo>
                  <a:lnTo>
                    <a:pt x="1098965" y="30882"/>
                  </a:lnTo>
                  <a:lnTo>
                    <a:pt x="1034791" y="36507"/>
                  </a:lnTo>
                  <a:lnTo>
                    <a:pt x="971993" y="42556"/>
                  </a:lnTo>
                  <a:lnTo>
                    <a:pt x="910626" y="49020"/>
                  </a:lnTo>
                  <a:lnTo>
                    <a:pt x="850747" y="55889"/>
                  </a:lnTo>
                  <a:lnTo>
                    <a:pt x="792411" y="63152"/>
                  </a:lnTo>
                  <a:lnTo>
                    <a:pt x="735676" y="70799"/>
                  </a:lnTo>
                  <a:lnTo>
                    <a:pt x="680597" y="78820"/>
                  </a:lnTo>
                  <a:lnTo>
                    <a:pt x="627230" y="87205"/>
                  </a:lnTo>
                  <a:lnTo>
                    <a:pt x="575631" y="95942"/>
                  </a:lnTo>
                  <a:lnTo>
                    <a:pt x="525857" y="105023"/>
                  </a:lnTo>
                  <a:lnTo>
                    <a:pt x="477964" y="114437"/>
                  </a:lnTo>
                  <a:lnTo>
                    <a:pt x="432008" y="124173"/>
                  </a:lnTo>
                  <a:lnTo>
                    <a:pt x="388044" y="134222"/>
                  </a:lnTo>
                  <a:lnTo>
                    <a:pt x="346130" y="144572"/>
                  </a:lnTo>
                  <a:lnTo>
                    <a:pt x="306321" y="155215"/>
                  </a:lnTo>
                  <a:lnTo>
                    <a:pt x="268674" y="166139"/>
                  </a:lnTo>
                  <a:lnTo>
                    <a:pt x="200088" y="188790"/>
                  </a:lnTo>
                  <a:lnTo>
                    <a:pt x="140821" y="212445"/>
                  </a:lnTo>
                  <a:lnTo>
                    <a:pt x="91323" y="237022"/>
                  </a:lnTo>
                  <a:lnTo>
                    <a:pt x="52043" y="262437"/>
                  </a:lnTo>
                  <a:lnTo>
                    <a:pt x="23429" y="288610"/>
                  </a:lnTo>
                  <a:lnTo>
                    <a:pt x="1492" y="329110"/>
                  </a:lnTo>
                  <a:lnTo>
                    <a:pt x="0" y="342900"/>
                  </a:lnTo>
                  <a:lnTo>
                    <a:pt x="1492" y="356689"/>
                  </a:lnTo>
                  <a:lnTo>
                    <a:pt x="23429" y="397189"/>
                  </a:lnTo>
                  <a:lnTo>
                    <a:pt x="52043" y="423362"/>
                  </a:lnTo>
                  <a:lnTo>
                    <a:pt x="91323" y="448777"/>
                  </a:lnTo>
                  <a:lnTo>
                    <a:pt x="140821" y="473354"/>
                  </a:lnTo>
                  <a:lnTo>
                    <a:pt x="200088" y="497009"/>
                  </a:lnTo>
                  <a:lnTo>
                    <a:pt x="268674" y="519660"/>
                  </a:lnTo>
                  <a:lnTo>
                    <a:pt x="306321" y="530584"/>
                  </a:lnTo>
                  <a:lnTo>
                    <a:pt x="346130" y="541227"/>
                  </a:lnTo>
                  <a:lnTo>
                    <a:pt x="388044" y="551577"/>
                  </a:lnTo>
                  <a:lnTo>
                    <a:pt x="432008" y="561626"/>
                  </a:lnTo>
                  <a:lnTo>
                    <a:pt x="477964" y="571362"/>
                  </a:lnTo>
                  <a:lnTo>
                    <a:pt x="525857" y="580776"/>
                  </a:lnTo>
                  <a:lnTo>
                    <a:pt x="575631" y="589857"/>
                  </a:lnTo>
                  <a:lnTo>
                    <a:pt x="627230" y="598594"/>
                  </a:lnTo>
                  <a:lnTo>
                    <a:pt x="680597" y="606979"/>
                  </a:lnTo>
                  <a:lnTo>
                    <a:pt x="735676" y="615000"/>
                  </a:lnTo>
                  <a:lnTo>
                    <a:pt x="792411" y="622647"/>
                  </a:lnTo>
                  <a:lnTo>
                    <a:pt x="850747" y="629910"/>
                  </a:lnTo>
                  <a:lnTo>
                    <a:pt x="910626" y="636779"/>
                  </a:lnTo>
                  <a:lnTo>
                    <a:pt x="971993" y="643243"/>
                  </a:lnTo>
                  <a:lnTo>
                    <a:pt x="1034791" y="649292"/>
                  </a:lnTo>
                  <a:lnTo>
                    <a:pt x="1098965" y="654917"/>
                  </a:lnTo>
                  <a:lnTo>
                    <a:pt x="1164458" y="660106"/>
                  </a:lnTo>
                  <a:lnTo>
                    <a:pt x="1231215" y="664849"/>
                  </a:lnTo>
                  <a:lnTo>
                    <a:pt x="1299178" y="669137"/>
                  </a:lnTo>
                  <a:lnTo>
                    <a:pt x="1368292" y="672958"/>
                  </a:lnTo>
                  <a:lnTo>
                    <a:pt x="1438501" y="676304"/>
                  </a:lnTo>
                  <a:lnTo>
                    <a:pt x="1509749" y="679163"/>
                  </a:lnTo>
                  <a:lnTo>
                    <a:pt x="1581978" y="681524"/>
                  </a:lnTo>
                  <a:lnTo>
                    <a:pt x="1655135" y="683379"/>
                  </a:lnTo>
                  <a:lnTo>
                    <a:pt x="1729161" y="684717"/>
                  </a:lnTo>
                  <a:lnTo>
                    <a:pt x="1804001" y="685527"/>
                  </a:lnTo>
                  <a:lnTo>
                    <a:pt x="1879600" y="685800"/>
                  </a:lnTo>
                  <a:lnTo>
                    <a:pt x="1955198" y="685527"/>
                  </a:lnTo>
                  <a:lnTo>
                    <a:pt x="2030038" y="684717"/>
                  </a:lnTo>
                  <a:lnTo>
                    <a:pt x="2104064" y="683379"/>
                  </a:lnTo>
                  <a:lnTo>
                    <a:pt x="2177221" y="681524"/>
                  </a:lnTo>
                  <a:lnTo>
                    <a:pt x="2249450" y="679163"/>
                  </a:lnTo>
                  <a:lnTo>
                    <a:pt x="2320698" y="676304"/>
                  </a:lnTo>
                  <a:lnTo>
                    <a:pt x="2390907" y="672958"/>
                  </a:lnTo>
                  <a:lnTo>
                    <a:pt x="2460021" y="669137"/>
                  </a:lnTo>
                  <a:lnTo>
                    <a:pt x="2527984" y="664849"/>
                  </a:lnTo>
                  <a:lnTo>
                    <a:pt x="2594741" y="660106"/>
                  </a:lnTo>
                  <a:lnTo>
                    <a:pt x="2660234" y="654917"/>
                  </a:lnTo>
                  <a:lnTo>
                    <a:pt x="2724408" y="649292"/>
                  </a:lnTo>
                  <a:lnTo>
                    <a:pt x="2787206" y="643243"/>
                  </a:lnTo>
                  <a:lnTo>
                    <a:pt x="2848573" y="636779"/>
                  </a:lnTo>
                  <a:lnTo>
                    <a:pt x="2908452" y="629910"/>
                  </a:lnTo>
                  <a:lnTo>
                    <a:pt x="2966788" y="622647"/>
                  </a:lnTo>
                  <a:lnTo>
                    <a:pt x="3023523" y="615000"/>
                  </a:lnTo>
                  <a:lnTo>
                    <a:pt x="3078602" y="606979"/>
                  </a:lnTo>
                  <a:lnTo>
                    <a:pt x="3131969" y="598594"/>
                  </a:lnTo>
                  <a:lnTo>
                    <a:pt x="3183568" y="589857"/>
                  </a:lnTo>
                  <a:lnTo>
                    <a:pt x="3233342" y="580776"/>
                  </a:lnTo>
                  <a:lnTo>
                    <a:pt x="3281235" y="571362"/>
                  </a:lnTo>
                  <a:lnTo>
                    <a:pt x="3327191" y="561626"/>
                  </a:lnTo>
                  <a:lnTo>
                    <a:pt x="3371155" y="551577"/>
                  </a:lnTo>
                  <a:lnTo>
                    <a:pt x="3413069" y="541227"/>
                  </a:lnTo>
                  <a:lnTo>
                    <a:pt x="3452878" y="530584"/>
                  </a:lnTo>
                  <a:lnTo>
                    <a:pt x="3490525" y="519660"/>
                  </a:lnTo>
                  <a:lnTo>
                    <a:pt x="3559111" y="497009"/>
                  </a:lnTo>
                  <a:lnTo>
                    <a:pt x="3618378" y="473354"/>
                  </a:lnTo>
                  <a:lnTo>
                    <a:pt x="3667876" y="448777"/>
                  </a:lnTo>
                  <a:lnTo>
                    <a:pt x="3707156" y="423362"/>
                  </a:lnTo>
                  <a:lnTo>
                    <a:pt x="3735770" y="397189"/>
                  </a:lnTo>
                  <a:lnTo>
                    <a:pt x="3757707" y="356689"/>
                  </a:lnTo>
                  <a:lnTo>
                    <a:pt x="3759200" y="342900"/>
                  </a:lnTo>
                  <a:lnTo>
                    <a:pt x="3757707" y="329110"/>
                  </a:lnTo>
                  <a:lnTo>
                    <a:pt x="3735770" y="288610"/>
                  </a:lnTo>
                  <a:lnTo>
                    <a:pt x="3707156" y="262437"/>
                  </a:lnTo>
                  <a:lnTo>
                    <a:pt x="3667876" y="237022"/>
                  </a:lnTo>
                  <a:lnTo>
                    <a:pt x="3618378" y="212445"/>
                  </a:lnTo>
                  <a:lnTo>
                    <a:pt x="3559111" y="188790"/>
                  </a:lnTo>
                  <a:lnTo>
                    <a:pt x="3490525" y="166139"/>
                  </a:lnTo>
                  <a:lnTo>
                    <a:pt x="3452878" y="155215"/>
                  </a:lnTo>
                  <a:lnTo>
                    <a:pt x="3413069" y="144572"/>
                  </a:lnTo>
                  <a:lnTo>
                    <a:pt x="3371155" y="134222"/>
                  </a:lnTo>
                  <a:lnTo>
                    <a:pt x="3327191" y="124173"/>
                  </a:lnTo>
                  <a:lnTo>
                    <a:pt x="3281235" y="114437"/>
                  </a:lnTo>
                  <a:lnTo>
                    <a:pt x="3233342" y="105023"/>
                  </a:lnTo>
                  <a:lnTo>
                    <a:pt x="3183568" y="95942"/>
                  </a:lnTo>
                  <a:lnTo>
                    <a:pt x="3131969" y="87205"/>
                  </a:lnTo>
                  <a:lnTo>
                    <a:pt x="3078602" y="78820"/>
                  </a:lnTo>
                  <a:lnTo>
                    <a:pt x="3023523" y="70799"/>
                  </a:lnTo>
                  <a:lnTo>
                    <a:pt x="2966788" y="63152"/>
                  </a:lnTo>
                  <a:lnTo>
                    <a:pt x="2908452" y="55889"/>
                  </a:lnTo>
                  <a:lnTo>
                    <a:pt x="2848573" y="49020"/>
                  </a:lnTo>
                  <a:lnTo>
                    <a:pt x="2787206" y="42556"/>
                  </a:lnTo>
                  <a:lnTo>
                    <a:pt x="2724408" y="36507"/>
                  </a:lnTo>
                  <a:lnTo>
                    <a:pt x="2660234" y="30882"/>
                  </a:lnTo>
                  <a:lnTo>
                    <a:pt x="2594741" y="25693"/>
                  </a:lnTo>
                  <a:lnTo>
                    <a:pt x="2527984" y="20950"/>
                  </a:lnTo>
                  <a:lnTo>
                    <a:pt x="2460021" y="16662"/>
                  </a:lnTo>
                  <a:lnTo>
                    <a:pt x="2390907" y="12841"/>
                  </a:lnTo>
                  <a:lnTo>
                    <a:pt x="2320698" y="9495"/>
                  </a:lnTo>
                  <a:lnTo>
                    <a:pt x="2249450" y="6636"/>
                  </a:lnTo>
                  <a:lnTo>
                    <a:pt x="2177221" y="4275"/>
                  </a:lnTo>
                  <a:lnTo>
                    <a:pt x="2104064" y="2420"/>
                  </a:lnTo>
                  <a:lnTo>
                    <a:pt x="2030038" y="1082"/>
                  </a:lnTo>
                  <a:lnTo>
                    <a:pt x="1955198" y="272"/>
                  </a:lnTo>
                  <a:lnTo>
                    <a:pt x="1879600" y="0"/>
                  </a:lnTo>
                  <a:close/>
                </a:path>
              </a:pathLst>
            </a:custGeom>
            <a:solidFill>
              <a:srgbClr val="B6B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064000" y="3124200"/>
              <a:ext cx="3759200" cy="685800"/>
            </a:xfrm>
            <a:custGeom>
              <a:avLst/>
              <a:gdLst/>
              <a:ahLst/>
              <a:cxnLst/>
              <a:rect l="l" t="t" r="r" b="b"/>
              <a:pathLst>
                <a:path w="3759200" h="685800">
                  <a:moveTo>
                    <a:pt x="0" y="342900"/>
                  </a:moveTo>
                  <a:lnTo>
                    <a:pt x="13263" y="301955"/>
                  </a:lnTo>
                  <a:lnTo>
                    <a:pt x="52043" y="262437"/>
                  </a:lnTo>
                  <a:lnTo>
                    <a:pt x="91323" y="237022"/>
                  </a:lnTo>
                  <a:lnTo>
                    <a:pt x="140821" y="212445"/>
                  </a:lnTo>
                  <a:lnTo>
                    <a:pt x="200088" y="188790"/>
                  </a:lnTo>
                  <a:lnTo>
                    <a:pt x="268674" y="166139"/>
                  </a:lnTo>
                  <a:lnTo>
                    <a:pt x="306321" y="155215"/>
                  </a:lnTo>
                  <a:lnTo>
                    <a:pt x="346130" y="144572"/>
                  </a:lnTo>
                  <a:lnTo>
                    <a:pt x="388044" y="134222"/>
                  </a:lnTo>
                  <a:lnTo>
                    <a:pt x="432008" y="124173"/>
                  </a:lnTo>
                  <a:lnTo>
                    <a:pt x="477964" y="114437"/>
                  </a:lnTo>
                  <a:lnTo>
                    <a:pt x="525857" y="105023"/>
                  </a:lnTo>
                  <a:lnTo>
                    <a:pt x="575631" y="95942"/>
                  </a:lnTo>
                  <a:lnTo>
                    <a:pt x="627230" y="87205"/>
                  </a:lnTo>
                  <a:lnTo>
                    <a:pt x="680597" y="78820"/>
                  </a:lnTo>
                  <a:lnTo>
                    <a:pt x="735676" y="70799"/>
                  </a:lnTo>
                  <a:lnTo>
                    <a:pt x="792411" y="63152"/>
                  </a:lnTo>
                  <a:lnTo>
                    <a:pt x="850747" y="55889"/>
                  </a:lnTo>
                  <a:lnTo>
                    <a:pt x="910626" y="49020"/>
                  </a:lnTo>
                  <a:lnTo>
                    <a:pt x="971993" y="42556"/>
                  </a:lnTo>
                  <a:lnTo>
                    <a:pt x="1034791" y="36507"/>
                  </a:lnTo>
                  <a:lnTo>
                    <a:pt x="1098965" y="30882"/>
                  </a:lnTo>
                  <a:lnTo>
                    <a:pt x="1164458" y="25693"/>
                  </a:lnTo>
                  <a:lnTo>
                    <a:pt x="1231215" y="20950"/>
                  </a:lnTo>
                  <a:lnTo>
                    <a:pt x="1299178" y="16662"/>
                  </a:lnTo>
                  <a:lnTo>
                    <a:pt x="1368292" y="12841"/>
                  </a:lnTo>
                  <a:lnTo>
                    <a:pt x="1438501" y="9495"/>
                  </a:lnTo>
                  <a:lnTo>
                    <a:pt x="1509749" y="6636"/>
                  </a:lnTo>
                  <a:lnTo>
                    <a:pt x="1581978" y="4275"/>
                  </a:lnTo>
                  <a:lnTo>
                    <a:pt x="1655135" y="2420"/>
                  </a:lnTo>
                  <a:lnTo>
                    <a:pt x="1729161" y="1082"/>
                  </a:lnTo>
                  <a:lnTo>
                    <a:pt x="1804001" y="272"/>
                  </a:lnTo>
                  <a:lnTo>
                    <a:pt x="1879600" y="0"/>
                  </a:lnTo>
                  <a:lnTo>
                    <a:pt x="1955198" y="272"/>
                  </a:lnTo>
                  <a:lnTo>
                    <a:pt x="2030038" y="1082"/>
                  </a:lnTo>
                  <a:lnTo>
                    <a:pt x="2104064" y="2420"/>
                  </a:lnTo>
                  <a:lnTo>
                    <a:pt x="2177221" y="4275"/>
                  </a:lnTo>
                  <a:lnTo>
                    <a:pt x="2249450" y="6636"/>
                  </a:lnTo>
                  <a:lnTo>
                    <a:pt x="2320698" y="9495"/>
                  </a:lnTo>
                  <a:lnTo>
                    <a:pt x="2390907" y="12841"/>
                  </a:lnTo>
                  <a:lnTo>
                    <a:pt x="2460021" y="16662"/>
                  </a:lnTo>
                  <a:lnTo>
                    <a:pt x="2527984" y="20950"/>
                  </a:lnTo>
                  <a:lnTo>
                    <a:pt x="2594741" y="25693"/>
                  </a:lnTo>
                  <a:lnTo>
                    <a:pt x="2660234" y="30882"/>
                  </a:lnTo>
                  <a:lnTo>
                    <a:pt x="2724408" y="36507"/>
                  </a:lnTo>
                  <a:lnTo>
                    <a:pt x="2787206" y="42556"/>
                  </a:lnTo>
                  <a:lnTo>
                    <a:pt x="2848573" y="49020"/>
                  </a:lnTo>
                  <a:lnTo>
                    <a:pt x="2908452" y="55889"/>
                  </a:lnTo>
                  <a:lnTo>
                    <a:pt x="2966788" y="63152"/>
                  </a:lnTo>
                  <a:lnTo>
                    <a:pt x="3023523" y="70799"/>
                  </a:lnTo>
                  <a:lnTo>
                    <a:pt x="3078602" y="78820"/>
                  </a:lnTo>
                  <a:lnTo>
                    <a:pt x="3131969" y="87205"/>
                  </a:lnTo>
                  <a:lnTo>
                    <a:pt x="3183568" y="95942"/>
                  </a:lnTo>
                  <a:lnTo>
                    <a:pt x="3233342" y="105023"/>
                  </a:lnTo>
                  <a:lnTo>
                    <a:pt x="3281235" y="114437"/>
                  </a:lnTo>
                  <a:lnTo>
                    <a:pt x="3327191" y="124173"/>
                  </a:lnTo>
                  <a:lnTo>
                    <a:pt x="3371155" y="134222"/>
                  </a:lnTo>
                  <a:lnTo>
                    <a:pt x="3413069" y="144572"/>
                  </a:lnTo>
                  <a:lnTo>
                    <a:pt x="3452878" y="155215"/>
                  </a:lnTo>
                  <a:lnTo>
                    <a:pt x="3490525" y="166139"/>
                  </a:lnTo>
                  <a:lnTo>
                    <a:pt x="3559111" y="188790"/>
                  </a:lnTo>
                  <a:lnTo>
                    <a:pt x="3618378" y="212445"/>
                  </a:lnTo>
                  <a:lnTo>
                    <a:pt x="3667876" y="237022"/>
                  </a:lnTo>
                  <a:lnTo>
                    <a:pt x="3707156" y="262437"/>
                  </a:lnTo>
                  <a:lnTo>
                    <a:pt x="3735770" y="288610"/>
                  </a:lnTo>
                  <a:lnTo>
                    <a:pt x="3757707" y="329110"/>
                  </a:lnTo>
                  <a:lnTo>
                    <a:pt x="3759200" y="342900"/>
                  </a:lnTo>
                  <a:lnTo>
                    <a:pt x="3757707" y="356689"/>
                  </a:lnTo>
                  <a:lnTo>
                    <a:pt x="3735770" y="397189"/>
                  </a:lnTo>
                  <a:lnTo>
                    <a:pt x="3707156" y="423362"/>
                  </a:lnTo>
                  <a:lnTo>
                    <a:pt x="3667876" y="448777"/>
                  </a:lnTo>
                  <a:lnTo>
                    <a:pt x="3618378" y="473354"/>
                  </a:lnTo>
                  <a:lnTo>
                    <a:pt x="3559111" y="497009"/>
                  </a:lnTo>
                  <a:lnTo>
                    <a:pt x="3490525" y="519660"/>
                  </a:lnTo>
                  <a:lnTo>
                    <a:pt x="3452878" y="530584"/>
                  </a:lnTo>
                  <a:lnTo>
                    <a:pt x="3413069" y="541227"/>
                  </a:lnTo>
                  <a:lnTo>
                    <a:pt x="3371155" y="551577"/>
                  </a:lnTo>
                  <a:lnTo>
                    <a:pt x="3327191" y="561626"/>
                  </a:lnTo>
                  <a:lnTo>
                    <a:pt x="3281235" y="571362"/>
                  </a:lnTo>
                  <a:lnTo>
                    <a:pt x="3233342" y="580776"/>
                  </a:lnTo>
                  <a:lnTo>
                    <a:pt x="3183568" y="589857"/>
                  </a:lnTo>
                  <a:lnTo>
                    <a:pt x="3131969" y="598594"/>
                  </a:lnTo>
                  <a:lnTo>
                    <a:pt x="3078602" y="606979"/>
                  </a:lnTo>
                  <a:lnTo>
                    <a:pt x="3023523" y="615000"/>
                  </a:lnTo>
                  <a:lnTo>
                    <a:pt x="2966788" y="622647"/>
                  </a:lnTo>
                  <a:lnTo>
                    <a:pt x="2908452" y="629910"/>
                  </a:lnTo>
                  <a:lnTo>
                    <a:pt x="2848573" y="636779"/>
                  </a:lnTo>
                  <a:lnTo>
                    <a:pt x="2787206" y="643243"/>
                  </a:lnTo>
                  <a:lnTo>
                    <a:pt x="2724408" y="649292"/>
                  </a:lnTo>
                  <a:lnTo>
                    <a:pt x="2660234" y="654917"/>
                  </a:lnTo>
                  <a:lnTo>
                    <a:pt x="2594741" y="660106"/>
                  </a:lnTo>
                  <a:lnTo>
                    <a:pt x="2527984" y="664849"/>
                  </a:lnTo>
                  <a:lnTo>
                    <a:pt x="2460021" y="669137"/>
                  </a:lnTo>
                  <a:lnTo>
                    <a:pt x="2390907" y="672958"/>
                  </a:lnTo>
                  <a:lnTo>
                    <a:pt x="2320698" y="676304"/>
                  </a:lnTo>
                  <a:lnTo>
                    <a:pt x="2249450" y="679163"/>
                  </a:lnTo>
                  <a:lnTo>
                    <a:pt x="2177221" y="681524"/>
                  </a:lnTo>
                  <a:lnTo>
                    <a:pt x="2104064" y="683379"/>
                  </a:lnTo>
                  <a:lnTo>
                    <a:pt x="2030038" y="684717"/>
                  </a:lnTo>
                  <a:lnTo>
                    <a:pt x="1955198" y="685527"/>
                  </a:lnTo>
                  <a:lnTo>
                    <a:pt x="1879600" y="685800"/>
                  </a:lnTo>
                  <a:lnTo>
                    <a:pt x="1804001" y="685527"/>
                  </a:lnTo>
                  <a:lnTo>
                    <a:pt x="1729161" y="684717"/>
                  </a:lnTo>
                  <a:lnTo>
                    <a:pt x="1655135" y="683379"/>
                  </a:lnTo>
                  <a:lnTo>
                    <a:pt x="1581978" y="681524"/>
                  </a:lnTo>
                  <a:lnTo>
                    <a:pt x="1509749" y="679163"/>
                  </a:lnTo>
                  <a:lnTo>
                    <a:pt x="1438501" y="676304"/>
                  </a:lnTo>
                  <a:lnTo>
                    <a:pt x="1368292" y="672958"/>
                  </a:lnTo>
                  <a:lnTo>
                    <a:pt x="1299178" y="669137"/>
                  </a:lnTo>
                  <a:lnTo>
                    <a:pt x="1231215" y="664849"/>
                  </a:lnTo>
                  <a:lnTo>
                    <a:pt x="1164458" y="660106"/>
                  </a:lnTo>
                  <a:lnTo>
                    <a:pt x="1098965" y="654917"/>
                  </a:lnTo>
                  <a:lnTo>
                    <a:pt x="1034791" y="649292"/>
                  </a:lnTo>
                  <a:lnTo>
                    <a:pt x="971993" y="643243"/>
                  </a:lnTo>
                  <a:lnTo>
                    <a:pt x="910626" y="636779"/>
                  </a:lnTo>
                  <a:lnTo>
                    <a:pt x="850747" y="629910"/>
                  </a:lnTo>
                  <a:lnTo>
                    <a:pt x="792411" y="622647"/>
                  </a:lnTo>
                  <a:lnTo>
                    <a:pt x="735676" y="615000"/>
                  </a:lnTo>
                  <a:lnTo>
                    <a:pt x="680597" y="606979"/>
                  </a:lnTo>
                  <a:lnTo>
                    <a:pt x="627230" y="598594"/>
                  </a:lnTo>
                  <a:lnTo>
                    <a:pt x="575631" y="589857"/>
                  </a:lnTo>
                  <a:lnTo>
                    <a:pt x="525857" y="580776"/>
                  </a:lnTo>
                  <a:lnTo>
                    <a:pt x="477964" y="571362"/>
                  </a:lnTo>
                  <a:lnTo>
                    <a:pt x="432008" y="561626"/>
                  </a:lnTo>
                  <a:lnTo>
                    <a:pt x="388044" y="551577"/>
                  </a:lnTo>
                  <a:lnTo>
                    <a:pt x="346130" y="541227"/>
                  </a:lnTo>
                  <a:lnTo>
                    <a:pt x="306321" y="530584"/>
                  </a:lnTo>
                  <a:lnTo>
                    <a:pt x="268674" y="519660"/>
                  </a:lnTo>
                  <a:lnTo>
                    <a:pt x="200088" y="497009"/>
                  </a:lnTo>
                  <a:lnTo>
                    <a:pt x="140821" y="473354"/>
                  </a:lnTo>
                  <a:lnTo>
                    <a:pt x="91323" y="448777"/>
                  </a:lnTo>
                  <a:lnTo>
                    <a:pt x="52043" y="423362"/>
                  </a:lnTo>
                  <a:lnTo>
                    <a:pt x="23429" y="397189"/>
                  </a:lnTo>
                  <a:lnTo>
                    <a:pt x="1492" y="356689"/>
                  </a:lnTo>
                  <a:lnTo>
                    <a:pt x="0" y="3429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826634" y="3261740"/>
            <a:ext cx="22320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Očekávaná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služba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22400" y="2286000"/>
            <a:ext cx="2336800" cy="457200"/>
          </a:xfrm>
          <a:prstGeom prst="rect">
            <a:avLst/>
          </a:prstGeom>
          <a:solidFill>
            <a:srgbClr val="FFEEBE"/>
          </a:solidFill>
          <a:ln w="9525">
            <a:solidFill>
              <a:srgbClr val="000000"/>
            </a:solidFill>
          </a:ln>
        </p:spPr>
        <p:txBody>
          <a:bodyPr vert="horz" wrap="square" lIns="0" tIns="67945" rIns="0" bIns="0" rtlCol="0">
            <a:spAutoFit/>
          </a:bodyPr>
          <a:lstStyle/>
          <a:p>
            <a:pPr marL="444500">
              <a:lnSpc>
                <a:spcPct val="100000"/>
              </a:lnSpc>
              <a:spcBef>
                <a:spcPts val="535"/>
              </a:spcBef>
            </a:pPr>
            <a:r>
              <a:rPr sz="2000" dirty="0">
                <a:latin typeface="Times New Roman"/>
                <a:cs typeface="Times New Roman"/>
              </a:rPr>
              <a:t>Názory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jiných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76800" y="2286000"/>
            <a:ext cx="2438400" cy="457200"/>
          </a:xfrm>
          <a:prstGeom prst="rect">
            <a:avLst/>
          </a:prstGeom>
          <a:solidFill>
            <a:srgbClr val="B6B6FF"/>
          </a:solidFill>
          <a:ln w="9525">
            <a:solidFill>
              <a:srgbClr val="000000"/>
            </a:solidFill>
          </a:ln>
        </p:spPr>
        <p:txBody>
          <a:bodyPr vert="horz" wrap="square" lIns="0" tIns="67945" rIns="0" bIns="0" rtlCol="0">
            <a:spAutoFit/>
          </a:bodyPr>
          <a:lstStyle/>
          <a:p>
            <a:pPr marL="430530">
              <a:lnSpc>
                <a:spcPct val="100000"/>
              </a:lnSpc>
              <a:spcBef>
                <a:spcPts val="535"/>
              </a:spcBef>
            </a:pPr>
            <a:r>
              <a:rPr sz="2000" dirty="0">
                <a:latin typeface="Times New Roman"/>
                <a:cs typeface="Times New Roman"/>
              </a:rPr>
              <a:t>Osobní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potřeby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534400" y="2286000"/>
            <a:ext cx="2438400" cy="457200"/>
          </a:xfrm>
          <a:prstGeom prst="rect">
            <a:avLst/>
          </a:prstGeom>
          <a:solidFill>
            <a:srgbClr val="B6B6FF"/>
          </a:solidFill>
          <a:ln w="9525">
            <a:solidFill>
              <a:srgbClr val="000000"/>
            </a:solidFill>
          </a:ln>
        </p:spPr>
        <p:txBody>
          <a:bodyPr vert="horz" wrap="square" lIns="0" tIns="67945" rIns="0" bIns="0" rtlCol="0">
            <a:spAutoFit/>
          </a:bodyPr>
          <a:lstStyle/>
          <a:p>
            <a:pPr marL="661670">
              <a:lnSpc>
                <a:spcPct val="100000"/>
              </a:lnSpc>
              <a:spcBef>
                <a:spcPts val="535"/>
              </a:spcBef>
            </a:pPr>
            <a:r>
              <a:rPr sz="2000" spc="-5" dirty="0">
                <a:latin typeface="Times New Roman"/>
                <a:cs typeface="Times New Roman"/>
              </a:rPr>
              <a:t>Zkušenosti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83200" y="4114800"/>
            <a:ext cx="5181600" cy="381000"/>
          </a:xfrm>
          <a:prstGeom prst="rect">
            <a:avLst/>
          </a:prstGeom>
          <a:solidFill>
            <a:srgbClr val="B6B6FF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2865"/>
              </a:lnSpc>
            </a:pPr>
            <a:r>
              <a:rPr sz="2400" spc="-5" dirty="0">
                <a:latin typeface="Times New Roman"/>
                <a:cs typeface="Times New Roman"/>
              </a:rPr>
              <a:t>Vnímání </a:t>
            </a:r>
            <a:r>
              <a:rPr sz="2400" dirty="0">
                <a:latin typeface="Times New Roman"/>
                <a:cs typeface="Times New Roman"/>
              </a:rPr>
              <a:t>poskytnuté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služby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83200" y="4724400"/>
            <a:ext cx="5181600" cy="381000"/>
          </a:xfrm>
          <a:prstGeom prst="rect">
            <a:avLst/>
          </a:prstGeom>
          <a:solidFill>
            <a:srgbClr val="B6B6FF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2865"/>
              </a:lnSpc>
            </a:pPr>
            <a:r>
              <a:rPr sz="2400" spc="-5" dirty="0">
                <a:latin typeface="Times New Roman"/>
                <a:cs typeface="Times New Roman"/>
              </a:rPr>
              <a:t>Poskytnutí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služby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83200" y="5334000"/>
            <a:ext cx="5181600" cy="381000"/>
          </a:xfrm>
          <a:prstGeom prst="rect">
            <a:avLst/>
          </a:prstGeom>
          <a:solidFill>
            <a:srgbClr val="B6B6FF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2870"/>
              </a:lnSpc>
            </a:pPr>
            <a:r>
              <a:rPr sz="2400" spc="-5" dirty="0">
                <a:latin typeface="Times New Roman"/>
                <a:cs typeface="Times New Roman"/>
              </a:rPr>
              <a:t>Specifikace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služby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27200" y="5943600"/>
            <a:ext cx="8737600" cy="381000"/>
          </a:xfrm>
          <a:prstGeom prst="rect">
            <a:avLst/>
          </a:prstGeom>
          <a:solidFill>
            <a:srgbClr val="B6B6FF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270" algn="ctr">
              <a:lnSpc>
                <a:spcPts val="2870"/>
              </a:lnSpc>
            </a:pPr>
            <a:r>
              <a:rPr sz="2400" spc="-5" dirty="0">
                <a:latin typeface="Times New Roman"/>
                <a:cs typeface="Times New Roman"/>
              </a:rPr>
              <a:t>Vnímání </a:t>
            </a:r>
            <a:r>
              <a:rPr sz="2400" dirty="0">
                <a:latin typeface="Times New Roman"/>
                <a:cs typeface="Times New Roman"/>
              </a:rPr>
              <a:t>tohoto očekávání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poskytovatelem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956300" y="4495800"/>
            <a:ext cx="76200" cy="228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" name="object 15"/>
          <p:cNvGrpSpPr/>
          <p:nvPr/>
        </p:nvGrpSpPr>
        <p:grpSpPr>
          <a:xfrm>
            <a:off x="1993900" y="2738627"/>
            <a:ext cx="7253605" cy="3205480"/>
            <a:chOff x="1993900" y="2738627"/>
            <a:chExt cx="7253605" cy="3205480"/>
          </a:xfrm>
        </p:grpSpPr>
        <p:sp>
          <p:nvSpPr>
            <p:cNvPr id="16" name="object 16"/>
            <p:cNvSpPr/>
            <p:nvPr/>
          </p:nvSpPr>
          <p:spPr>
            <a:xfrm>
              <a:off x="1993900" y="2738627"/>
              <a:ext cx="7253605" cy="3053080"/>
            </a:xfrm>
            <a:custGeom>
              <a:avLst/>
              <a:gdLst/>
              <a:ahLst/>
              <a:cxnLst/>
              <a:rect l="l" t="t" r="r" b="b"/>
              <a:pathLst>
                <a:path w="7253605" h="3053079">
                  <a:moveTo>
                    <a:pt x="2070100" y="766572"/>
                  </a:moveTo>
                  <a:lnTo>
                    <a:pt x="2060448" y="761746"/>
                  </a:lnTo>
                  <a:lnTo>
                    <a:pt x="1993900" y="728472"/>
                  </a:lnTo>
                  <a:lnTo>
                    <a:pt x="1993900" y="761746"/>
                  </a:lnTo>
                  <a:lnTo>
                    <a:pt x="38100" y="761746"/>
                  </a:lnTo>
                  <a:lnTo>
                    <a:pt x="38100" y="766572"/>
                  </a:lnTo>
                  <a:lnTo>
                    <a:pt x="33274" y="766572"/>
                  </a:lnTo>
                  <a:lnTo>
                    <a:pt x="33388" y="2976372"/>
                  </a:lnTo>
                  <a:lnTo>
                    <a:pt x="0" y="2976372"/>
                  </a:lnTo>
                  <a:lnTo>
                    <a:pt x="38100" y="3052572"/>
                  </a:lnTo>
                  <a:lnTo>
                    <a:pt x="69850" y="2989072"/>
                  </a:lnTo>
                  <a:lnTo>
                    <a:pt x="76200" y="2976372"/>
                  </a:lnTo>
                  <a:lnTo>
                    <a:pt x="42913" y="2976372"/>
                  </a:lnTo>
                  <a:lnTo>
                    <a:pt x="42799" y="771271"/>
                  </a:lnTo>
                  <a:lnTo>
                    <a:pt x="1993900" y="771271"/>
                  </a:lnTo>
                  <a:lnTo>
                    <a:pt x="1993900" y="804672"/>
                  </a:lnTo>
                  <a:lnTo>
                    <a:pt x="2060702" y="771271"/>
                  </a:lnTo>
                  <a:lnTo>
                    <a:pt x="2070100" y="766572"/>
                  </a:lnTo>
                  <a:close/>
                </a:path>
                <a:path w="7253605" h="3053079">
                  <a:moveTo>
                    <a:pt x="2273300" y="537972"/>
                  </a:moveTo>
                  <a:lnTo>
                    <a:pt x="2257895" y="522732"/>
                  </a:lnTo>
                  <a:lnTo>
                    <a:pt x="2212721" y="478028"/>
                  </a:lnTo>
                  <a:lnTo>
                    <a:pt x="2202357" y="509612"/>
                  </a:lnTo>
                  <a:lnTo>
                    <a:pt x="649224" y="0"/>
                  </a:lnTo>
                  <a:lnTo>
                    <a:pt x="646176" y="9144"/>
                  </a:lnTo>
                  <a:lnTo>
                    <a:pt x="2199348" y="518769"/>
                  </a:lnTo>
                  <a:lnTo>
                    <a:pt x="2188972" y="550418"/>
                  </a:lnTo>
                  <a:lnTo>
                    <a:pt x="2273300" y="537972"/>
                  </a:lnTo>
                  <a:close/>
                </a:path>
                <a:path w="7253605" h="3053079">
                  <a:moveTo>
                    <a:pt x="4038600" y="1147572"/>
                  </a:moveTo>
                  <a:lnTo>
                    <a:pt x="4032250" y="1134872"/>
                  </a:lnTo>
                  <a:lnTo>
                    <a:pt x="4000500" y="1071372"/>
                  </a:lnTo>
                  <a:lnTo>
                    <a:pt x="3962400" y="1147572"/>
                  </a:lnTo>
                  <a:lnTo>
                    <a:pt x="3995674" y="1147572"/>
                  </a:lnTo>
                  <a:lnTo>
                    <a:pt x="3995674" y="1299972"/>
                  </a:lnTo>
                  <a:lnTo>
                    <a:pt x="3962400" y="1299972"/>
                  </a:lnTo>
                  <a:lnTo>
                    <a:pt x="4000500" y="1376172"/>
                  </a:lnTo>
                  <a:lnTo>
                    <a:pt x="4032250" y="1312672"/>
                  </a:lnTo>
                  <a:lnTo>
                    <a:pt x="4038600" y="1299972"/>
                  </a:lnTo>
                  <a:lnTo>
                    <a:pt x="4005199" y="1299972"/>
                  </a:lnTo>
                  <a:lnTo>
                    <a:pt x="4005199" y="1147572"/>
                  </a:lnTo>
                  <a:lnTo>
                    <a:pt x="4038600" y="1147572"/>
                  </a:lnTo>
                  <a:close/>
                </a:path>
                <a:path w="7253605" h="3053079">
                  <a:moveTo>
                    <a:pt x="4038600" y="309372"/>
                  </a:moveTo>
                  <a:lnTo>
                    <a:pt x="4005199" y="309372"/>
                  </a:lnTo>
                  <a:lnTo>
                    <a:pt x="4005199" y="4572"/>
                  </a:lnTo>
                  <a:lnTo>
                    <a:pt x="3995674" y="4572"/>
                  </a:lnTo>
                  <a:lnTo>
                    <a:pt x="3995674" y="309372"/>
                  </a:lnTo>
                  <a:lnTo>
                    <a:pt x="3962400" y="309372"/>
                  </a:lnTo>
                  <a:lnTo>
                    <a:pt x="4000500" y="385572"/>
                  </a:lnTo>
                  <a:lnTo>
                    <a:pt x="4032250" y="322072"/>
                  </a:lnTo>
                  <a:lnTo>
                    <a:pt x="4038600" y="309372"/>
                  </a:lnTo>
                  <a:close/>
                </a:path>
                <a:path w="7253605" h="3053079">
                  <a:moveTo>
                    <a:pt x="7253224" y="9144"/>
                  </a:moveTo>
                  <a:lnTo>
                    <a:pt x="7250176" y="0"/>
                  </a:lnTo>
                  <a:lnTo>
                    <a:pt x="5697029" y="509612"/>
                  </a:lnTo>
                  <a:lnTo>
                    <a:pt x="5686679" y="478028"/>
                  </a:lnTo>
                  <a:lnTo>
                    <a:pt x="5626100" y="537972"/>
                  </a:lnTo>
                  <a:lnTo>
                    <a:pt x="5710428" y="550418"/>
                  </a:lnTo>
                  <a:lnTo>
                    <a:pt x="5701335" y="522732"/>
                  </a:lnTo>
                  <a:lnTo>
                    <a:pt x="5700039" y="518769"/>
                  </a:lnTo>
                  <a:lnTo>
                    <a:pt x="7253224" y="914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870700" y="5715000"/>
              <a:ext cx="76200" cy="2286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870700" y="5105400"/>
              <a:ext cx="76200" cy="2286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870700" y="4495800"/>
              <a:ext cx="76200" cy="2286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870700" y="3733800"/>
              <a:ext cx="76200" cy="381000"/>
            </a:xfrm>
            <a:custGeom>
              <a:avLst/>
              <a:gdLst/>
              <a:ahLst/>
              <a:cxnLst/>
              <a:rect l="l" t="t" r="r" b="b"/>
              <a:pathLst>
                <a:path w="76200" h="381000">
                  <a:moveTo>
                    <a:pt x="33274" y="304800"/>
                  </a:moveTo>
                  <a:lnTo>
                    <a:pt x="0" y="304800"/>
                  </a:lnTo>
                  <a:lnTo>
                    <a:pt x="38100" y="381000"/>
                  </a:lnTo>
                  <a:lnTo>
                    <a:pt x="69850" y="317500"/>
                  </a:lnTo>
                  <a:lnTo>
                    <a:pt x="33274" y="317500"/>
                  </a:lnTo>
                  <a:lnTo>
                    <a:pt x="33274" y="304800"/>
                  </a:lnTo>
                  <a:close/>
                </a:path>
                <a:path w="76200" h="381000">
                  <a:moveTo>
                    <a:pt x="42799" y="0"/>
                  </a:moveTo>
                  <a:lnTo>
                    <a:pt x="33274" y="0"/>
                  </a:lnTo>
                  <a:lnTo>
                    <a:pt x="33274" y="317500"/>
                  </a:lnTo>
                  <a:lnTo>
                    <a:pt x="42799" y="317500"/>
                  </a:lnTo>
                  <a:lnTo>
                    <a:pt x="42799" y="0"/>
                  </a:lnTo>
                  <a:close/>
                </a:path>
                <a:path w="76200" h="381000">
                  <a:moveTo>
                    <a:pt x="76200" y="304800"/>
                  </a:moveTo>
                  <a:lnTo>
                    <a:pt x="42799" y="304800"/>
                  </a:lnTo>
                  <a:lnTo>
                    <a:pt x="42799" y="317500"/>
                  </a:lnTo>
                  <a:lnTo>
                    <a:pt x="69850" y="317500"/>
                  </a:lnTo>
                  <a:lnTo>
                    <a:pt x="76200" y="3048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776605" y="4231322"/>
            <a:ext cx="92329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R</a:t>
            </a:r>
            <a:r>
              <a:rPr sz="2400" spc="-10" dirty="0">
                <a:latin typeface="Times New Roman"/>
                <a:cs typeface="Times New Roman"/>
              </a:rPr>
              <a:t>o</a:t>
            </a:r>
            <a:r>
              <a:rPr sz="2400" dirty="0">
                <a:latin typeface="Times New Roman"/>
                <a:cs typeface="Times New Roman"/>
              </a:rPr>
              <a:t>zpor</a:t>
            </a:r>
          </a:p>
          <a:p>
            <a:pPr marL="12192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1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(R1)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3795521" y="3547871"/>
            <a:ext cx="594995" cy="2395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13995">
              <a:lnSpc>
                <a:spcPct val="1572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R5  R4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20"/>
              </a:spcBef>
            </a:pPr>
            <a:r>
              <a:rPr sz="2400" spc="-10" dirty="0">
                <a:latin typeface="Times New Roman"/>
                <a:cs typeface="Times New Roman"/>
              </a:rPr>
              <a:t>R3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20"/>
              </a:spcBef>
            </a:pPr>
            <a:r>
              <a:rPr sz="2400" spc="-5" dirty="0">
                <a:latin typeface="Times New Roman"/>
                <a:cs typeface="Times New Roman"/>
              </a:rPr>
              <a:t>R2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60363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solidFill>
                  <a:srgbClr val="0000DC"/>
                </a:solidFill>
              </a:rPr>
              <a:t>Informační </a:t>
            </a:r>
            <a:r>
              <a:rPr sz="4000" spc="-10" dirty="0">
                <a:solidFill>
                  <a:srgbClr val="0000DC"/>
                </a:solidFill>
              </a:rPr>
              <a:t>šum </a:t>
            </a:r>
            <a:r>
              <a:rPr sz="4000" spc="-5" dirty="0">
                <a:solidFill>
                  <a:srgbClr val="0000DC"/>
                </a:solidFill>
              </a:rPr>
              <a:t>-</a:t>
            </a:r>
            <a:r>
              <a:rPr sz="4000" spc="5" dirty="0">
                <a:solidFill>
                  <a:srgbClr val="0000DC"/>
                </a:solidFill>
              </a:rPr>
              <a:t> </a:t>
            </a:r>
            <a:r>
              <a:rPr sz="4000" spc="-10" dirty="0">
                <a:solidFill>
                  <a:srgbClr val="0000DC"/>
                </a:solidFill>
              </a:rPr>
              <a:t>obecně</a:t>
            </a:r>
            <a:endParaRPr sz="4000"/>
          </a:p>
        </p:txBody>
      </p:sp>
      <p:grpSp>
        <p:nvGrpSpPr>
          <p:cNvPr id="3" name="object 3"/>
          <p:cNvGrpSpPr/>
          <p:nvPr/>
        </p:nvGrpSpPr>
        <p:grpSpPr>
          <a:xfrm>
            <a:off x="1049870" y="1700276"/>
            <a:ext cx="10615295" cy="4681855"/>
            <a:chOff x="1049870" y="1700276"/>
            <a:chExt cx="10615295" cy="4681855"/>
          </a:xfrm>
        </p:grpSpPr>
        <p:sp>
          <p:nvSpPr>
            <p:cNvPr id="4" name="object 4"/>
            <p:cNvSpPr/>
            <p:nvPr/>
          </p:nvSpPr>
          <p:spPr>
            <a:xfrm>
              <a:off x="1049870" y="1700276"/>
              <a:ext cx="5621908" cy="203425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576440" y="3429000"/>
              <a:ext cx="5088508" cy="295275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1863</Words>
  <Application>Microsoft Office PowerPoint</Application>
  <PresentationFormat>Širokoúhlá obrazovka</PresentationFormat>
  <Paragraphs>266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4" baseType="lpstr">
      <vt:lpstr>Arial</vt:lpstr>
      <vt:lpstr>Calibri</vt:lpstr>
      <vt:lpstr>Times New Roman</vt:lpstr>
      <vt:lpstr>Wingdings</vt:lpstr>
      <vt:lpstr>Office Theme</vt:lpstr>
      <vt:lpstr>Komunikace v marketingu  Public Relations</vt:lpstr>
      <vt:lpstr>Dvě složky komunikace</vt:lpstr>
      <vt:lpstr>Dva základní cíle komunikace</vt:lpstr>
      <vt:lpstr>Co je to nudging a jaký má význam v marketingu</vt:lpstr>
      <vt:lpstr>Efektivní účinná komunikace =</vt:lpstr>
      <vt:lpstr>Komunikace v marketingu</vt:lpstr>
      <vt:lpstr>Komunikační mix</vt:lpstr>
      <vt:lpstr>Informační šumy v marketingové  komunikaci Rozpor mezi očekáváním klienta a vnímáním poskytovatele služby</vt:lpstr>
      <vt:lpstr>Informační šum - obecně</vt:lpstr>
      <vt:lpstr>V komunikaci ve VS se projevuje  fenomén nezkušeného zákazníka</vt:lpstr>
      <vt:lpstr>Public Relations</vt:lpstr>
      <vt:lpstr>Prezentace aplikace PowerPoint</vt:lpstr>
      <vt:lpstr>Prezentace aplikace PowerPoint</vt:lpstr>
      <vt:lpstr>Definice PR:</vt:lpstr>
      <vt:lpstr>Dvě roviny PR</vt:lpstr>
      <vt:lpstr>Hlavní cíle PR</vt:lpstr>
      <vt:lpstr>Důvěryhodnost</vt:lpstr>
      <vt:lpstr>Pojmy důležité ve světě PR</vt:lpstr>
      <vt:lpstr>Cílevědomé budování image se  opírá o:</vt:lpstr>
      <vt:lpstr>Faktory efektivní komunikace</vt:lpstr>
      <vt:lpstr>4 principy přesvědčování</vt:lpstr>
      <vt:lpstr>Systém PR se odvíjí od toho, zda:</vt:lpstr>
      <vt:lpstr>KOMUNIKAČNÍ/PR – AUDIT</vt:lpstr>
      <vt:lpstr>Kroky PR/Komunikačního auditu</vt:lpstr>
      <vt:lpstr>Pojmy PR - Coorporate identity – CI  firemní identita</vt:lpstr>
      <vt:lpstr>Prezentace aplikace PowerPoint</vt:lpstr>
      <vt:lpstr>Pojmy PR - Coorporate design – CD</vt:lpstr>
      <vt:lpstr>Prezentace aplikace PowerPoint</vt:lpstr>
      <vt:lpstr>Pojmy PR - Coorporate culture - CC</vt:lpstr>
      <vt:lpstr>Pojmy PR - Coorporate communication – CCom</vt:lpstr>
      <vt:lpstr>Pojmy PR - Corporate image – CIm</vt:lpstr>
      <vt:lpstr>Kampaně v PR – 4 etapy:</vt:lpstr>
      <vt:lpstr>Přínos analýzy</vt:lpstr>
      <vt:lpstr>Metody k zjišťování potřebných informací</vt:lpstr>
      <vt:lpstr>Tvorba projektu</vt:lpstr>
      <vt:lpstr>Kampaně v současnosti</vt:lpstr>
      <vt:lpstr>Realizace kampaní – pár postřehů:</vt:lpstr>
      <vt:lpstr>Vyhodnocení kampaně:</vt:lpstr>
      <vt:lpstr>Tip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Hrůza Filip</dc:creator>
  <cp:lastModifiedBy>Filip Hrůza</cp:lastModifiedBy>
  <cp:revision>13</cp:revision>
  <dcterms:created xsi:type="dcterms:W3CDTF">2021-04-07T08:35:57Z</dcterms:created>
  <dcterms:modified xsi:type="dcterms:W3CDTF">2021-04-07T10:02:14Z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2020-03-25T00:00:00Z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2021-04-07T00:00:00Z</vt:filetime>
  </property>
</Properties>
</file>