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7" r:id="rId3"/>
    <p:sldId id="259" r:id="rId4"/>
    <p:sldId id="288" r:id="rId5"/>
    <p:sldId id="289" r:id="rId6"/>
    <p:sldId id="293" r:id="rId7"/>
    <p:sldId id="294" r:id="rId8"/>
    <p:sldId id="295" r:id="rId9"/>
    <p:sldId id="296" r:id="rId10"/>
    <p:sldId id="297" r:id="rId11"/>
    <p:sldId id="292" r:id="rId12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86" d="100"/>
          <a:sy n="86" d="100"/>
        </p:scale>
        <p:origin x="614" y="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BANKOVNICTVÍ 1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Organizace výuky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252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ukončení předmětu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pPr marL="72000" indent="0">
              <a:buNone/>
            </a:pPr>
            <a:r>
              <a:rPr lang="cs-CZ" sz="1800" b="1" dirty="0"/>
              <a:t>Podmínkou připuštění ke zkoušce je:</a:t>
            </a:r>
          </a:p>
          <a:p>
            <a:pPr marL="414900" indent="-342900">
              <a:buFont typeface="+mj-lt"/>
              <a:buAutoNum type="arabicParenR"/>
            </a:pPr>
            <a:r>
              <a:rPr lang="cs-CZ" sz="1800" dirty="0"/>
              <a:t>Zpracování, předložení a prezentace seminární práce a případové studie. Hodnocení seminární práce a případové studie jako prospěl(a), neprospěl(a).</a:t>
            </a:r>
          </a:p>
          <a:p>
            <a:pPr marL="414900" indent="-342900">
              <a:buFont typeface="+mj-lt"/>
              <a:buAutoNum type="arabicParenR"/>
            </a:pPr>
            <a:r>
              <a:rPr lang="cs-CZ" sz="1800" dirty="0"/>
              <a:t>Aktivní účast na seminářích, max. 3 povolené absence.</a:t>
            </a:r>
            <a:r>
              <a:rPr lang="en-GB" sz="1800" dirty="0"/>
              <a:t> V r</a:t>
            </a:r>
            <a:r>
              <a:rPr lang="cs-CZ" sz="1800" dirty="0" err="1"/>
              <a:t>ámci</a:t>
            </a:r>
            <a:r>
              <a:rPr lang="cs-CZ" sz="1800" dirty="0"/>
              <a:t> seminářů č. 2–6 mohou aktivní studenti získat 1 bod do závěrečného hodnocení předmětu (celkem 5 bodů).</a:t>
            </a:r>
          </a:p>
          <a:p>
            <a:pPr marL="414900" indent="-342900">
              <a:buFont typeface="+mj-lt"/>
              <a:buAutoNum type="arabicParenR"/>
            </a:pPr>
            <a:endParaRPr lang="cs-CZ" sz="1800" dirty="0"/>
          </a:p>
          <a:p>
            <a:pPr marL="414900" indent="-342900">
              <a:buFont typeface="+mj-lt"/>
              <a:buAutoNum type="arabicParenR"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8557031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Zkouška a konečné hodnocení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Zkouška je písemná (max. 100 bodů, min. 60 bodů).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* !!! Jakékoli opisování, zaznamenávání nebo vynášení testů, používání nedovolených pomůcek jakož i komunikačních prostředků nebo jiné narušování objektivity zkoušky (zápočtu) bude považováno za nesplnění podmínek k ukončení předmětu a za hrubé porušení studijních předpisů. Následkem toho uzavře vyučující zkoušku(zápočet) hodnocením v </a:t>
            </a:r>
            <a:r>
              <a:rPr lang="cs-CZ" dirty="0" err="1"/>
              <a:t>ISu</a:t>
            </a:r>
            <a:r>
              <a:rPr lang="cs-CZ" dirty="0"/>
              <a:t> známkou "F" a děkan zahájí disciplinární řízení, jehož výsledkem může být až ukončení studia!!! </a:t>
            </a:r>
            <a:endParaRPr lang="cs-CZ" sz="1800" dirty="0"/>
          </a:p>
          <a:p>
            <a:pPr marL="414900" indent="-342900">
              <a:buFont typeface="+mj-lt"/>
              <a:buAutoNum type="arabicParenR"/>
            </a:pPr>
            <a:endParaRPr lang="cs-CZ" sz="1800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2671009" y="2189747"/>
          <a:ext cx="5678906" cy="1383633"/>
        </p:xfrm>
        <a:graphic>
          <a:graphicData uri="http://schemas.openxmlformats.org/drawingml/2006/table">
            <a:tbl>
              <a:tblPr firstRow="1" firstCol="1" bandRow="1"/>
              <a:tblGrid>
                <a:gridCol w="1303764">
                  <a:extLst>
                    <a:ext uri="{9D8B030D-6E8A-4147-A177-3AD203B41FA5}">
                      <a16:colId xmlns:a16="http://schemas.microsoft.com/office/drawing/2014/main" val="543791020"/>
                    </a:ext>
                  </a:extLst>
                </a:gridCol>
                <a:gridCol w="1304848">
                  <a:extLst>
                    <a:ext uri="{9D8B030D-6E8A-4147-A177-3AD203B41FA5}">
                      <a16:colId xmlns:a16="http://schemas.microsoft.com/office/drawing/2014/main" val="282278716"/>
                    </a:ext>
                  </a:extLst>
                </a:gridCol>
                <a:gridCol w="1304848">
                  <a:extLst>
                    <a:ext uri="{9D8B030D-6E8A-4147-A177-3AD203B41FA5}">
                      <a16:colId xmlns:a16="http://schemas.microsoft.com/office/drawing/2014/main" val="1556548131"/>
                    </a:ext>
                  </a:extLst>
                </a:gridCol>
                <a:gridCol w="1765446">
                  <a:extLst>
                    <a:ext uri="{9D8B030D-6E8A-4147-A177-3AD203B41FA5}">
                      <a16:colId xmlns:a16="http://schemas.microsoft.com/office/drawing/2014/main" val="2644811107"/>
                    </a:ext>
                  </a:extLst>
                </a:gridCol>
              </a:tblGrid>
              <a:tr h="4612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100 - 92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75 - 68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9937232"/>
                  </a:ext>
                </a:extLst>
              </a:tr>
              <a:tr h="4612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91 - 84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67 - 60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5405661"/>
                  </a:ext>
                </a:extLst>
              </a:tr>
              <a:tr h="4612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83 - 76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Méně než 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4496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8184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Úvodní </a:t>
            </a:r>
            <a:r>
              <a:rPr lang="cs-CZ" dirty="0" err="1"/>
              <a:t>info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50416" y="1340528"/>
            <a:ext cx="10922784" cy="4491472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Kontakt:</a:t>
            </a:r>
          </a:p>
          <a:p>
            <a:pPr marL="72000" indent="0">
              <a:buNone/>
            </a:pPr>
            <a:r>
              <a:rPr lang="cs-CZ" dirty="0"/>
              <a:t>Ing. Martina </a:t>
            </a:r>
            <a:r>
              <a:rPr lang="cs-CZ" dirty="0" err="1"/>
              <a:t>Sponerová</a:t>
            </a:r>
            <a:r>
              <a:rPr lang="cs-CZ" dirty="0"/>
              <a:t> (organizace výuky, 7. – 12. týden semestru)</a:t>
            </a:r>
          </a:p>
          <a:p>
            <a:pPr marL="72000" indent="0">
              <a:buNone/>
            </a:pPr>
            <a:r>
              <a:rPr lang="cs-CZ" dirty="0"/>
              <a:t>Katedra financí, kancelář č. 412</a:t>
            </a:r>
          </a:p>
          <a:p>
            <a:pPr marL="72000" indent="0">
              <a:buNone/>
            </a:pPr>
            <a:r>
              <a:rPr lang="cs-CZ" dirty="0"/>
              <a:t>E-mail: 136615@mail.muni.cz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Ing. Mgr. Martin Stachoň (1. – 6. týden semestru)</a:t>
            </a:r>
          </a:p>
          <a:p>
            <a:pPr marL="72000" indent="0">
              <a:buNone/>
            </a:pPr>
            <a:r>
              <a:rPr lang="cs-CZ" dirty="0"/>
              <a:t>Katedra financí, kancelář č. 308</a:t>
            </a:r>
          </a:p>
          <a:p>
            <a:pPr marL="72000" indent="0">
              <a:buNone/>
            </a:pPr>
            <a:r>
              <a:rPr lang="cs-CZ" dirty="0"/>
              <a:t>Email: 434153@mail.muni.cz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2574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Harmonogram výuky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3970241"/>
              </p:ext>
            </p:extLst>
          </p:nvPr>
        </p:nvGraphicFramePr>
        <p:xfrm>
          <a:off x="666001" y="1571348"/>
          <a:ext cx="10883848" cy="4820575"/>
        </p:xfrm>
        <a:graphic>
          <a:graphicData uri="http://schemas.openxmlformats.org/drawingml/2006/table">
            <a:tbl>
              <a:tblPr firstRow="1" firstCol="1" bandRow="1"/>
              <a:tblGrid>
                <a:gridCol w="818794">
                  <a:extLst>
                    <a:ext uri="{9D8B030D-6E8A-4147-A177-3AD203B41FA5}">
                      <a16:colId xmlns:a16="http://schemas.microsoft.com/office/drawing/2014/main" val="3793979463"/>
                    </a:ext>
                  </a:extLst>
                </a:gridCol>
                <a:gridCol w="1276160">
                  <a:extLst>
                    <a:ext uri="{9D8B030D-6E8A-4147-A177-3AD203B41FA5}">
                      <a16:colId xmlns:a16="http://schemas.microsoft.com/office/drawing/2014/main" val="1524879062"/>
                    </a:ext>
                  </a:extLst>
                </a:gridCol>
                <a:gridCol w="1509204">
                  <a:extLst>
                    <a:ext uri="{9D8B030D-6E8A-4147-A177-3AD203B41FA5}">
                      <a16:colId xmlns:a16="http://schemas.microsoft.com/office/drawing/2014/main" val="1321724625"/>
                    </a:ext>
                  </a:extLst>
                </a:gridCol>
                <a:gridCol w="7279690">
                  <a:extLst>
                    <a:ext uri="{9D8B030D-6E8A-4147-A177-3AD203B41FA5}">
                      <a16:colId xmlns:a16="http://schemas.microsoft.com/office/drawing/2014/main" val="1856709199"/>
                    </a:ext>
                  </a:extLst>
                </a:gridCol>
              </a:tblGrid>
              <a:tr h="57438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Týden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Seminář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(úterní skupiny)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Seminář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(čtvrteční skupiny)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Náplň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9750045"/>
                  </a:ext>
                </a:extLst>
              </a:tr>
              <a:tr h="30170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4. 3.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Úvodní seminář, organizace, harmonogram, zadání seminárních prací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9928117"/>
                  </a:ext>
                </a:extLst>
              </a:tr>
              <a:tr h="4013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9. 3.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11. 3.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Prezentace seminárních prací – téma 1 - 3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1668991"/>
                  </a:ext>
                </a:extLst>
              </a:tr>
              <a:tr h="3830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16. 3.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18. 3.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Prezentace seminárních prací – téma</a:t>
                      </a:r>
                      <a:r>
                        <a:rPr lang="cs-CZ" sz="12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4 - 6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3951728"/>
                  </a:ext>
                </a:extLst>
              </a:tr>
              <a:tr h="3901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23. 3.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25. 3.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Prezentace seminárních prací – téma 7 - 9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7952351"/>
                  </a:ext>
                </a:extLst>
              </a:tr>
              <a:tr h="3792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30. 3.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Prezentace seminárních prací – téma 10 - 12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8312875"/>
                  </a:ext>
                </a:extLst>
              </a:tr>
              <a:tr h="3792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8. 4.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Prezentace seminárních prací – téma 13 - 15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3142010"/>
                  </a:ext>
                </a:extLst>
              </a:tr>
              <a:tr h="3317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13. 4.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15. 4.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Spotřebitelské úvěry na bydlení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3560213"/>
                  </a:ext>
                </a:extLst>
              </a:tr>
              <a:tr h="3250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20. 4.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22. 4.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Spotřebitelské úvěry na bydlení případové studie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7921902"/>
                  </a:ext>
                </a:extLst>
              </a:tr>
              <a:tr h="33593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27. 4.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29. 4.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Finanční analýza podniku, nefinanční ukazatele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4010162"/>
                  </a:ext>
                </a:extLst>
              </a:tr>
              <a:tr h="3792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4. 5.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6. 5.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Finanční analýza - prezentace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4421854"/>
                  </a:ext>
                </a:extLst>
              </a:tr>
              <a:tr h="32927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11. 5.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13. 5.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Finanční analýza - prezentace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6484490"/>
                  </a:ext>
                </a:extLst>
              </a:tr>
              <a:tr h="31007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18. 5.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20. 5.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Finanční analýza - prezentace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072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1318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Studijní materiály a literatura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IS – Studijní materiály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Prezentace z přednášek a další vložené materiály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/>
              <a:t>Literatura: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/>
              <a:t>Základní, povinná: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A0A0A"/>
                </a:solidFill>
                <a:effectLst/>
                <a:latin typeface="Open Sans"/>
              </a:rPr>
              <a:t>KANTNEROVÁ, Liběna. </a:t>
            </a:r>
            <a:r>
              <a:rPr lang="cs-CZ" b="0" i="1" dirty="0">
                <a:solidFill>
                  <a:srgbClr val="0A0A0A"/>
                </a:solidFill>
                <a:effectLst/>
                <a:latin typeface="Open Sans"/>
              </a:rPr>
              <a:t>Základy bankovnictví : teorie a praxe</a:t>
            </a:r>
            <a:r>
              <a:rPr lang="cs-CZ" b="0" i="0" dirty="0">
                <a:solidFill>
                  <a:srgbClr val="0A0A0A"/>
                </a:solidFill>
                <a:effectLst/>
                <a:latin typeface="Open Sans"/>
              </a:rPr>
              <a:t>. 1. vydání. Praha: C.H. Beck, 2016. </a:t>
            </a:r>
            <a:r>
              <a:rPr lang="cs-CZ" b="0" i="0" dirty="0" err="1">
                <a:solidFill>
                  <a:srgbClr val="0A0A0A"/>
                </a:solidFill>
                <a:effectLst/>
                <a:latin typeface="Open Sans"/>
              </a:rPr>
              <a:t>xv</a:t>
            </a:r>
            <a:r>
              <a:rPr lang="cs-CZ" b="0" i="0" dirty="0">
                <a:solidFill>
                  <a:srgbClr val="0A0A0A"/>
                </a:solidFill>
                <a:effectLst/>
                <a:latin typeface="Open Sans"/>
              </a:rPr>
              <a:t>, 213. ISBN 9788074005954.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A0A0A"/>
                </a:solidFill>
                <a:latin typeface="Open Sans"/>
              </a:rPr>
              <a:t>POLOUČEK, Stanislav. Bankovnictví. 2. vyd. V Praze: C.H. Beck, 2013. </a:t>
            </a:r>
            <a:r>
              <a:rPr lang="cs-CZ" dirty="0" err="1">
                <a:solidFill>
                  <a:srgbClr val="0A0A0A"/>
                </a:solidFill>
                <a:latin typeface="Open Sans"/>
              </a:rPr>
              <a:t>xvi</a:t>
            </a:r>
            <a:r>
              <a:rPr lang="cs-CZ" dirty="0">
                <a:solidFill>
                  <a:srgbClr val="0A0A0A"/>
                </a:solidFill>
                <a:latin typeface="Open Sans"/>
              </a:rPr>
              <a:t>, 480. ISBN 9788074004919.</a:t>
            </a:r>
          </a:p>
        </p:txBody>
      </p:sp>
    </p:spTree>
    <p:extLst>
      <p:ext uri="{BB962C8B-B14F-4D97-AF65-F5344CB8AC3E}">
        <p14:creationId xmlns:p14="http://schemas.microsoft.com/office/powerpoint/2010/main" val="2955697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Studijní materiály a literatura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b="1" dirty="0">
                <a:latin typeface="+mj-lt"/>
              </a:rPr>
              <a:t>Doporučená: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>
                <a:latin typeface="+mj-lt"/>
              </a:rPr>
              <a:t>REVENDA, Zbyněk. </a:t>
            </a:r>
            <a:r>
              <a:rPr lang="cs-CZ" i="1" dirty="0">
                <a:latin typeface="+mj-lt"/>
              </a:rPr>
              <a:t>Peněžní ekonomie a bankovnictví</a:t>
            </a:r>
            <a:r>
              <a:rPr lang="cs-CZ" dirty="0">
                <a:latin typeface="+mj-lt"/>
              </a:rPr>
              <a:t>. 5. </a:t>
            </a:r>
            <a:r>
              <a:rPr lang="cs-CZ" dirty="0" err="1">
                <a:latin typeface="+mj-lt"/>
              </a:rPr>
              <a:t>aktualiz</a:t>
            </a:r>
            <a:r>
              <a:rPr lang="cs-CZ" dirty="0">
                <a:latin typeface="+mj-lt"/>
              </a:rPr>
              <a:t>. vyd. Praha: Management </a:t>
            </a:r>
            <a:r>
              <a:rPr lang="cs-CZ" dirty="0" err="1">
                <a:latin typeface="+mj-lt"/>
              </a:rPr>
              <a:t>Press</a:t>
            </a:r>
            <a:r>
              <a:rPr lang="cs-CZ" dirty="0">
                <a:latin typeface="+mj-lt"/>
              </a:rPr>
              <a:t>, 2012. 423 s. ISBN 9788072612406.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b="0" i="0" dirty="0">
                <a:solidFill>
                  <a:srgbClr val="0A0A0A"/>
                </a:solidFill>
                <a:effectLst/>
                <a:latin typeface="+mj-lt"/>
              </a:rPr>
              <a:t>MEJSTŘÍK, Michal, Magda PEČENÁ a Petr TEPLÝ. </a:t>
            </a:r>
            <a:r>
              <a:rPr lang="cs-CZ" b="0" i="1" dirty="0">
                <a:solidFill>
                  <a:srgbClr val="0A0A0A"/>
                </a:solidFill>
                <a:effectLst/>
                <a:latin typeface="+mj-lt"/>
              </a:rPr>
              <a:t>Banking in </a:t>
            </a:r>
            <a:r>
              <a:rPr lang="cs-CZ" b="0" i="1" dirty="0" err="1">
                <a:solidFill>
                  <a:srgbClr val="0A0A0A"/>
                </a:solidFill>
                <a:effectLst/>
                <a:latin typeface="+mj-lt"/>
              </a:rPr>
              <a:t>theory</a:t>
            </a:r>
            <a:r>
              <a:rPr lang="cs-CZ" b="0" i="1" dirty="0">
                <a:solidFill>
                  <a:srgbClr val="0A0A0A"/>
                </a:solidFill>
                <a:effectLst/>
                <a:latin typeface="+mj-lt"/>
              </a:rPr>
              <a:t> and </a:t>
            </a:r>
            <a:r>
              <a:rPr lang="cs-CZ" b="0" i="1" dirty="0" err="1">
                <a:solidFill>
                  <a:srgbClr val="0A0A0A"/>
                </a:solidFill>
                <a:effectLst/>
                <a:latin typeface="+mj-lt"/>
              </a:rPr>
              <a:t>practice</a:t>
            </a:r>
            <a:r>
              <a:rPr lang="cs-CZ" b="0" i="0" dirty="0">
                <a:solidFill>
                  <a:srgbClr val="0A0A0A"/>
                </a:solidFill>
                <a:effectLst/>
                <a:latin typeface="+mj-lt"/>
              </a:rPr>
              <a:t>. Vyd. 1. V Praze: Karolinum, 2014. 855 stran. ISBN 9788024628707.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b="0" i="0" dirty="0">
                <a:solidFill>
                  <a:srgbClr val="0A0A0A"/>
                </a:solidFill>
                <a:effectLst/>
                <a:latin typeface="+mj-lt"/>
              </a:rPr>
              <a:t>KRAJÍČEK, J., PÁNEK,D.: Bankovnictví 1.Studijní text. 1.vydání. MU. </a:t>
            </a:r>
            <a:r>
              <a:rPr lang="cs-CZ" b="0" i="0">
                <a:solidFill>
                  <a:srgbClr val="0A0A0A"/>
                </a:solidFill>
                <a:effectLst/>
                <a:latin typeface="+mj-lt"/>
              </a:rPr>
              <a:t>Brno, 2012.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53244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seminárních prací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pPr lvl="1">
              <a:lnSpc>
                <a:spcPct val="150000"/>
              </a:lnSpc>
            </a:pPr>
            <a:r>
              <a:rPr lang="cs-CZ" dirty="0">
                <a:cs typeface="Times New Roman" panose="02020603050405020304" pitchFamily="18" charset="0"/>
              </a:rPr>
              <a:t>Rozsah 10 normostran ve formátu podle směrnice 9/2019</a:t>
            </a:r>
          </a:p>
          <a:p>
            <a:pPr lvl="1">
              <a:lnSpc>
                <a:spcPct val="150000"/>
              </a:lnSpc>
            </a:pPr>
            <a:r>
              <a:rPr lang="cs-CZ" dirty="0">
                <a:cs typeface="Times New Roman" panose="02020603050405020304" pitchFamily="18" charset="0"/>
              </a:rPr>
              <a:t>Prezentace na 15 mi</a:t>
            </a:r>
            <a:r>
              <a:rPr lang="en-GB" dirty="0">
                <a:cs typeface="Times New Roman" panose="02020603050405020304" pitchFamily="18" charset="0"/>
              </a:rPr>
              <a:t>nut</a:t>
            </a:r>
            <a:r>
              <a:rPr lang="cs-CZ" dirty="0">
                <a:cs typeface="Times New Roman" panose="02020603050405020304" pitchFamily="18" charset="0"/>
              </a:rPr>
              <a:t>, zapojení publika, vytvoření krátké aktivity</a:t>
            </a:r>
          </a:p>
          <a:p>
            <a:pPr lvl="1">
              <a:lnSpc>
                <a:spcPct val="150000"/>
              </a:lnSpc>
            </a:pPr>
            <a:r>
              <a:rPr lang="cs-CZ" dirty="0">
                <a:cs typeface="Times New Roman" panose="02020603050405020304" pitchFamily="18" charset="0"/>
              </a:rPr>
              <a:t>Vypracovat ve skupinách po 2-3 studentech</a:t>
            </a:r>
          </a:p>
          <a:p>
            <a:pPr lvl="1">
              <a:lnSpc>
                <a:spcPct val="150000"/>
              </a:lnSpc>
            </a:pPr>
            <a:r>
              <a:rPr lang="cs-CZ" dirty="0">
                <a:cs typeface="Times New Roman" panose="02020603050405020304" pitchFamily="18" charset="0"/>
              </a:rPr>
              <a:t>Témata viz dále</a:t>
            </a:r>
          </a:p>
          <a:p>
            <a:pPr lvl="1">
              <a:lnSpc>
                <a:spcPct val="150000"/>
              </a:lnSpc>
            </a:pPr>
            <a:r>
              <a:rPr lang="cs-CZ" dirty="0">
                <a:cs typeface="Times New Roman" panose="02020603050405020304" pitchFamily="18" charset="0"/>
              </a:rPr>
              <a:t>Vložení do odevzdávárny vždy do neděle (pro čtvrteční skupinu v úterý) před prezentací, do 23:59 hod.</a:t>
            </a:r>
          </a:p>
          <a:p>
            <a:pPr marL="72000" indent="0">
              <a:buNone/>
            </a:pPr>
            <a:endParaRPr lang="cs-CZ" sz="1800" dirty="0"/>
          </a:p>
          <a:p>
            <a:pPr marL="414900" indent="-342900">
              <a:buFont typeface="+mj-lt"/>
              <a:buAutoNum type="arabicParenR"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287738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 seminárních prací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pPr marL="414900" lvl="0" indent="-342900">
              <a:buFont typeface="+mj-lt"/>
              <a:buAutoNum type="arabicPeriod"/>
            </a:pPr>
            <a:r>
              <a:rPr lang="cs-CZ" sz="1800" b="1" dirty="0"/>
              <a:t>Česká národní banka </a:t>
            </a:r>
            <a:endParaRPr lang="cs-CZ" sz="1800" dirty="0"/>
          </a:p>
          <a:p>
            <a:r>
              <a:rPr lang="cs-CZ" sz="1800" dirty="0"/>
              <a:t>(v</a:t>
            </a:r>
            <a:r>
              <a:rPr lang="cs-CZ" sz="1800" i="1" dirty="0"/>
              <a:t>znik, právní úprava, organizace, používané nástroje ve vztahu k jiným centrálním bankám</a:t>
            </a:r>
            <a:r>
              <a:rPr lang="cs-CZ" sz="1800" dirty="0"/>
              <a:t>) </a:t>
            </a:r>
          </a:p>
          <a:p>
            <a:pPr marL="414900" lvl="0" indent="-342900">
              <a:buFont typeface="+mj-lt"/>
              <a:buAutoNum type="arabicPeriod" startAt="2"/>
            </a:pPr>
            <a:r>
              <a:rPr lang="cs-CZ" sz="1800" b="1" dirty="0"/>
              <a:t>Aktuální struktura bankovního sektoru v ČR </a:t>
            </a:r>
            <a:endParaRPr lang="cs-CZ" sz="1800" dirty="0"/>
          </a:p>
          <a:p>
            <a:r>
              <a:rPr lang="cs-CZ" sz="1800" dirty="0"/>
              <a:t>(</a:t>
            </a:r>
            <a:r>
              <a:rPr lang="cs-CZ" sz="1800" i="1" dirty="0"/>
              <a:t>Počet bank, druhy, vlastníci, efektivita, kap. přiměřenost, velikost bilance, počet klientů, vývoj nesplácených úvěrů apod.</a:t>
            </a:r>
            <a:r>
              <a:rPr lang="cs-CZ" sz="1800" dirty="0"/>
              <a:t>)</a:t>
            </a:r>
          </a:p>
          <a:p>
            <a:pPr marL="414900" lvl="0" indent="-342900">
              <a:buFont typeface="+mj-lt"/>
              <a:buAutoNum type="arabicPeriod" startAt="3"/>
            </a:pPr>
            <a:r>
              <a:rPr lang="cs-CZ" sz="1800" b="1" dirty="0"/>
              <a:t>Bankovní systém ve vybrané zemi</a:t>
            </a:r>
            <a:endParaRPr lang="cs-CZ" sz="1800" dirty="0"/>
          </a:p>
          <a:p>
            <a:r>
              <a:rPr lang="cs-CZ" sz="1800" dirty="0"/>
              <a:t>(</a:t>
            </a:r>
            <a:r>
              <a:rPr lang="cs-CZ" sz="1800" i="1" dirty="0"/>
              <a:t>Centrální banka, měnová politika, druhy bank, počty bank, regulace a dohled)</a:t>
            </a:r>
          </a:p>
          <a:p>
            <a:pPr marL="414900" lvl="0" indent="-342900">
              <a:buFont typeface="+mj-lt"/>
              <a:buAutoNum type="arabicPeriod" startAt="4"/>
            </a:pPr>
            <a:r>
              <a:rPr lang="cs-CZ" sz="1800" b="1" dirty="0"/>
              <a:t>Bankovní systém v USA </a:t>
            </a:r>
            <a:endParaRPr lang="cs-CZ" sz="1800" dirty="0"/>
          </a:p>
          <a:p>
            <a:r>
              <a:rPr lang="cs-CZ" sz="1800" dirty="0"/>
              <a:t>(</a:t>
            </a:r>
            <a:r>
              <a:rPr lang="cs-CZ" sz="1800" i="1" dirty="0"/>
              <a:t>Centrální banka, měnová politika, druhy bank, počty bank, regulace a dohled)</a:t>
            </a:r>
            <a:r>
              <a:rPr lang="cs-CZ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17172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 seminárních prací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pPr marL="414900" lvl="0" indent="-342900">
              <a:buFont typeface="+mj-lt"/>
              <a:buAutoNum type="arabicPeriod" startAt="5"/>
            </a:pPr>
            <a:r>
              <a:rPr lang="cs-CZ" sz="1800" b="1" dirty="0"/>
              <a:t>Bankovnictví muslimských zemí </a:t>
            </a:r>
            <a:endParaRPr lang="cs-CZ" sz="1800" dirty="0"/>
          </a:p>
          <a:p>
            <a:r>
              <a:rPr lang="cs-CZ" sz="1800" dirty="0"/>
              <a:t>(</a:t>
            </a:r>
            <a:r>
              <a:rPr lang="cs-CZ" sz="1800" i="1" dirty="0"/>
              <a:t>základ, odlišnosti, produkty</a:t>
            </a:r>
            <a:r>
              <a:rPr lang="cs-CZ" sz="1800" dirty="0"/>
              <a:t>)</a:t>
            </a:r>
          </a:p>
          <a:p>
            <a:pPr marL="414900" lvl="0" indent="-342900">
              <a:buFont typeface="+mj-lt"/>
              <a:buAutoNum type="arabicPeriod" startAt="6"/>
            </a:pPr>
            <a:r>
              <a:rPr lang="cs-CZ" sz="1800" b="1" dirty="0"/>
              <a:t>Evropská centrální banka (ECB) a Evropský systém centrálních bank </a:t>
            </a:r>
          </a:p>
          <a:p>
            <a:pPr lvl="0"/>
            <a:r>
              <a:rPr lang="cs-CZ" sz="1800" dirty="0"/>
              <a:t>(</a:t>
            </a:r>
            <a:r>
              <a:rPr lang="cs-CZ" sz="1800" i="1" dirty="0"/>
              <a:t>Měnová politika, nástroje, organizace systému, charakteristika systému)</a:t>
            </a:r>
            <a:r>
              <a:rPr lang="cs-CZ" sz="1800" dirty="0"/>
              <a:t> </a:t>
            </a:r>
          </a:p>
          <a:p>
            <a:pPr marL="414900" lvl="0" indent="-342900">
              <a:buFont typeface="+mj-lt"/>
              <a:buAutoNum type="arabicPeriod" startAt="7"/>
            </a:pPr>
            <a:r>
              <a:rPr lang="cs-CZ" sz="1800" b="1" dirty="0"/>
              <a:t>Integrace bankovních trhu v EU a Bankovní unie </a:t>
            </a:r>
            <a:endParaRPr lang="cs-CZ" sz="1800" dirty="0"/>
          </a:p>
          <a:p>
            <a:r>
              <a:rPr lang="cs-CZ" sz="1800" dirty="0"/>
              <a:t>(</a:t>
            </a:r>
            <a:r>
              <a:rPr lang="cs-CZ" sz="1800" i="1" dirty="0"/>
              <a:t>Cíle, struktura pilířů, aktuální stav, názory expertů)</a:t>
            </a:r>
            <a:endParaRPr lang="cs-CZ" sz="1800" dirty="0"/>
          </a:p>
          <a:p>
            <a:pPr marL="414900" lvl="0" indent="-342900">
              <a:buFont typeface="+mj-lt"/>
              <a:buAutoNum type="arabicPeriod" startAt="8"/>
            </a:pPr>
            <a:r>
              <a:rPr lang="cs-CZ" sz="1800" b="1" dirty="0"/>
              <a:t>Kurzové intervence ČNB 2013 - 2017 </a:t>
            </a:r>
            <a:endParaRPr lang="cs-CZ" sz="1800" dirty="0"/>
          </a:p>
          <a:p>
            <a:r>
              <a:rPr lang="cs-CZ" sz="1800" dirty="0"/>
              <a:t>(</a:t>
            </a:r>
            <a:r>
              <a:rPr lang="cs-CZ" sz="1800" i="1" dirty="0"/>
              <a:t>Cíle, objem, dopady, aktuální stav, hodnocení intervencí)</a:t>
            </a:r>
            <a:endParaRPr lang="cs-CZ" sz="1800" dirty="0"/>
          </a:p>
          <a:p>
            <a:pPr marL="414900" lvl="0" indent="-342900">
              <a:buFont typeface="+mj-lt"/>
              <a:buAutoNum type="arabicPeriod" startAt="9"/>
            </a:pPr>
            <a:r>
              <a:rPr lang="cs-CZ" sz="1800" b="1" dirty="0"/>
              <a:t>Referenční úrokové sazby, úrokové sazby vyhlašované ČNB a jejich vývoj </a:t>
            </a:r>
            <a:endParaRPr lang="cs-CZ" sz="1800" dirty="0"/>
          </a:p>
          <a:p>
            <a:r>
              <a:rPr lang="cs-CZ" sz="1800" dirty="0"/>
              <a:t>(PRIBOR, EURIBOR, LIBOR, diskontní sazba, </a:t>
            </a:r>
            <a:r>
              <a:rPr lang="cs-CZ" sz="1800" dirty="0" err="1"/>
              <a:t>repo</a:t>
            </a:r>
            <a:r>
              <a:rPr lang="cs-CZ" sz="1800" dirty="0"/>
              <a:t> sazba, lombardní sazba, aktuální hodnoty, tendence)</a:t>
            </a:r>
          </a:p>
        </p:txBody>
      </p:sp>
    </p:spTree>
    <p:extLst>
      <p:ext uri="{BB962C8B-B14F-4D97-AF65-F5344CB8AC3E}">
        <p14:creationId xmlns:p14="http://schemas.microsoft.com/office/powerpoint/2010/main" val="4207731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 seminárních prací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pPr marL="414900" lvl="0" indent="-342900">
              <a:buFont typeface="+mj-lt"/>
              <a:buAutoNum type="arabicPeriod" startAt="10"/>
            </a:pPr>
            <a:r>
              <a:rPr lang="cs-CZ" sz="1800" b="1" dirty="0"/>
              <a:t>Kapitál obchodní banky, funkce, kapitálové požadavky, přiměřenost kapitálu, struktura kapitálu</a:t>
            </a:r>
            <a:r>
              <a:rPr lang="cs-CZ" sz="1800" i="1" dirty="0"/>
              <a:t> </a:t>
            </a:r>
            <a:endParaRPr lang="cs-CZ" sz="1800" dirty="0"/>
          </a:p>
          <a:p>
            <a:r>
              <a:rPr lang="cs-CZ" sz="1800" i="1" dirty="0"/>
              <a:t>(Funkce kapitálu, struktura kapitálu banky a kapitálové poměry BASEL III)</a:t>
            </a:r>
            <a:endParaRPr lang="cs-CZ" sz="1800" dirty="0"/>
          </a:p>
          <a:p>
            <a:pPr marL="414900" lvl="0" indent="-342900">
              <a:buFont typeface="+mj-lt"/>
              <a:buAutoNum type="arabicPeriod" startAt="11"/>
            </a:pPr>
            <a:r>
              <a:rPr lang="cs-CZ" sz="1800" b="1" dirty="0"/>
              <a:t>Trhy alternativních druhů financování </a:t>
            </a:r>
            <a:endParaRPr lang="cs-CZ" sz="1800" dirty="0"/>
          </a:p>
          <a:p>
            <a:r>
              <a:rPr lang="cs-CZ" sz="1800" i="1" dirty="0"/>
              <a:t>(faktoring, forfaiting, leasing, rizikový kapitál atd. vysvětlení pojmů, využití v praxi)</a:t>
            </a:r>
            <a:endParaRPr lang="cs-CZ" sz="1800" dirty="0"/>
          </a:p>
          <a:p>
            <a:pPr marL="414900" lvl="0" indent="-342900">
              <a:buFont typeface="+mj-lt"/>
              <a:buAutoNum type="arabicPeriod" startAt="12"/>
            </a:pPr>
            <a:r>
              <a:rPr lang="cs-CZ" sz="1800" b="1" dirty="0"/>
              <a:t>Stavební spoření, aktuální úprava a vývoj, princip</a:t>
            </a:r>
            <a:endParaRPr lang="cs-CZ" sz="1800" dirty="0"/>
          </a:p>
          <a:p>
            <a:pPr marL="414900" lvl="0" indent="-342900">
              <a:buFont typeface="+mj-lt"/>
              <a:buAutoNum type="arabicPeriod" startAt="13"/>
            </a:pPr>
            <a:r>
              <a:rPr lang="cs-CZ" sz="1800" b="1" dirty="0"/>
              <a:t>Trh P2P půjček v ČR a EU</a:t>
            </a:r>
          </a:p>
          <a:p>
            <a:pPr lvl="0"/>
            <a:r>
              <a:rPr lang="cs-CZ" sz="1800" i="1" dirty="0"/>
              <a:t> (úvěry, investice)</a:t>
            </a:r>
          </a:p>
          <a:p>
            <a:pPr marL="414900" lvl="0" indent="-342900">
              <a:buFont typeface="+mj-lt"/>
              <a:buAutoNum type="arabicPeriod" startAt="14"/>
            </a:pPr>
            <a:r>
              <a:rPr lang="cs-CZ" sz="1800" b="1" dirty="0"/>
              <a:t>Poskytovatelé platebních služeb mimo bankovní systém </a:t>
            </a:r>
            <a:endParaRPr lang="cs-CZ" sz="1800" dirty="0"/>
          </a:p>
          <a:p>
            <a:r>
              <a:rPr lang="cs-CZ" sz="1800" i="1" dirty="0"/>
              <a:t>(např. </a:t>
            </a:r>
            <a:r>
              <a:rPr lang="cs-CZ" sz="1800" i="1" dirty="0" err="1"/>
              <a:t>Monesa</a:t>
            </a:r>
            <a:r>
              <a:rPr lang="cs-CZ" sz="1800" i="1" dirty="0"/>
              <a:t>, </a:t>
            </a:r>
            <a:r>
              <a:rPr lang="cs-CZ" sz="1800" i="1" dirty="0" err="1"/>
              <a:t>Twisto</a:t>
            </a:r>
            <a:r>
              <a:rPr lang="cs-CZ" sz="1800" i="1" dirty="0"/>
              <a:t>, </a:t>
            </a:r>
            <a:r>
              <a:rPr lang="cs-CZ" sz="1800" i="1" dirty="0" err="1"/>
              <a:t>Revolut</a:t>
            </a:r>
            <a:r>
              <a:rPr lang="cs-CZ" sz="1800" i="1" dirty="0"/>
              <a:t>…druhy, rizika)</a:t>
            </a:r>
          </a:p>
          <a:p>
            <a:pPr marL="414900" indent="-342900">
              <a:buFont typeface="+mj-lt"/>
              <a:buAutoNum type="arabicPeriod" startAt="15"/>
            </a:pPr>
            <a:r>
              <a:rPr lang="cs-CZ" sz="1800" b="1" dirty="0"/>
              <a:t>Jiné téma podmíněné prací v oboru nebo speciálním zájmem (nutné schválení vyučujícím)</a:t>
            </a:r>
          </a:p>
        </p:txBody>
      </p:sp>
    </p:spTree>
    <p:extLst>
      <p:ext uri="{BB962C8B-B14F-4D97-AF65-F5344CB8AC3E}">
        <p14:creationId xmlns:p14="http://schemas.microsoft.com/office/powerpoint/2010/main" val="307484939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744</TotalTime>
  <Words>997</Words>
  <Application>Microsoft Office PowerPoint</Application>
  <PresentationFormat>Širokoúhlá obrazovka</PresentationFormat>
  <Paragraphs>149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Open Sans</vt:lpstr>
      <vt:lpstr>Tahoma</vt:lpstr>
      <vt:lpstr>Wingdings</vt:lpstr>
      <vt:lpstr>Prezentace_MU_CZ</vt:lpstr>
      <vt:lpstr>BANKOVNICTVÍ 1</vt:lpstr>
      <vt:lpstr>Úvodní info</vt:lpstr>
      <vt:lpstr>Harmonogram výuky</vt:lpstr>
      <vt:lpstr>Studijní materiály a literatura</vt:lpstr>
      <vt:lpstr>Studijní materiály a literatura</vt:lpstr>
      <vt:lpstr>Zadání seminárních prací</vt:lpstr>
      <vt:lpstr>Témata seminárních prací</vt:lpstr>
      <vt:lpstr>Témata seminárních prací</vt:lpstr>
      <vt:lpstr>Témata seminárních prací</vt:lpstr>
      <vt:lpstr>Požadavky na ukončení předmětu</vt:lpstr>
      <vt:lpstr>Zkouška a konečné hodnocení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Pokorná Martina</dc:creator>
  <cp:lastModifiedBy>Martin Stachoň</cp:lastModifiedBy>
  <cp:revision>56</cp:revision>
  <cp:lastPrinted>2020-02-18T09:01:52Z</cp:lastPrinted>
  <dcterms:created xsi:type="dcterms:W3CDTF">2019-01-23T10:10:39Z</dcterms:created>
  <dcterms:modified xsi:type="dcterms:W3CDTF">2021-02-27T14:37:22Z</dcterms:modified>
</cp:coreProperties>
</file>