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5" r:id="rId9"/>
    <p:sldId id="314" r:id="rId10"/>
    <p:sldId id="316" r:id="rId11"/>
    <p:sldId id="272" r:id="rId12"/>
    <p:sldId id="257" r:id="rId13"/>
    <p:sldId id="298" r:id="rId14"/>
    <p:sldId id="299" r:id="rId15"/>
    <p:sldId id="300" r:id="rId16"/>
    <p:sldId id="301" r:id="rId17"/>
    <p:sldId id="319" r:id="rId18"/>
    <p:sldId id="302" r:id="rId19"/>
    <p:sldId id="318" r:id="rId20"/>
    <p:sldId id="320" r:id="rId21"/>
    <p:sldId id="287" r:id="rId22"/>
    <p:sldId id="288" r:id="rId23"/>
    <p:sldId id="260" r:id="rId24"/>
    <p:sldId id="262" r:id="rId25"/>
    <p:sldId id="303" r:id="rId26"/>
    <p:sldId id="304" r:id="rId27"/>
    <p:sldId id="305" r:id="rId28"/>
    <p:sldId id="306" r:id="rId29"/>
    <p:sldId id="294" r:id="rId30"/>
    <p:sldId id="261" r:id="rId31"/>
    <p:sldId id="266" r:id="rId32"/>
    <p:sldId id="267" r:id="rId33"/>
    <p:sldId id="265" r:id="rId34"/>
    <p:sldId id="268" r:id="rId35"/>
    <p:sldId id="269" r:id="rId36"/>
    <p:sldId id="270" r:id="rId37"/>
    <p:sldId id="271" r:id="rId38"/>
    <p:sldId id="279" r:id="rId39"/>
    <p:sldId id="280" r:id="rId40"/>
    <p:sldId id="281" r:id="rId41"/>
    <p:sldId id="282" r:id="rId42"/>
    <p:sldId id="291" r:id="rId43"/>
    <p:sldId id="317" r:id="rId44"/>
    <p:sldId id="273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9" d="100"/>
          <a:sy n="109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256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s.muni.cz/auth/osoba/401436" TargetMode="External"/><Relationship Id="rId3" Type="http://schemas.openxmlformats.org/officeDocument/2006/relationships/hyperlink" Target="https://is.muni.cz/auth/osoba/206437" TargetMode="External"/><Relationship Id="rId7" Type="http://schemas.openxmlformats.org/officeDocument/2006/relationships/hyperlink" Target="https://is.muni.cz/auth/publication/1218615?vysledek=73126" TargetMode="External"/><Relationship Id="rId2" Type="http://schemas.openxmlformats.org/officeDocument/2006/relationships/hyperlink" Target="https://is.muni.cz/auth/publication/1497051?vysledek=731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auth/osoba/408849" TargetMode="External"/><Relationship Id="rId5" Type="http://schemas.openxmlformats.org/officeDocument/2006/relationships/hyperlink" Target="https://is.muni.cz/auth/osoba/146287" TargetMode="External"/><Relationship Id="rId4" Type="http://schemas.openxmlformats.org/officeDocument/2006/relationships/hyperlink" Target="https://is.muni.cz/auth/osoba/173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z/url?sa=i&amp;rct=j&amp;q=&amp;esrc=s&amp;source=images&amp;cd=&amp;cad=rja&amp;uact=8&amp;ved=0ahUKEwjJhaS2htnKAhXM5xoKHYe0BRgQjRwIBw&amp;url=http%3A%2F%2Fhavlicekjara.sweb.cz%2Fcestina.htm&amp;psig=AFQjCNFoZQqKoxghbui-N-d_ZGIzDbV8ZA&amp;ust=145450146714704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z/url?sa=i&amp;rct=j&amp;q=&amp;esrc=s&amp;source=images&amp;cd=&amp;cad=rja&amp;uact=8&amp;ved=0ahUKEwiEzJ3BgdnKAhWIBBoKHRLVBP0QjRwIBw&amp;url=http%3A%2F%2Fcreately.com%2Fblog%2Fdiagrams%2Fbusiness-process-modeling-techniques%2F&amp;psig=AFQjCNGd1KRZlS0wW7uPdcTgSEEZuF6vVw&amp;ust=145450014473644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Operation Management (OM) Introduction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>
                <a:solidFill>
                  <a:srgbClr val="7030A0"/>
                </a:solidFill>
              </a:rPr>
              <a:t>Řízení operací - úvod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24" y="1196752"/>
            <a:ext cx="1763991" cy="1326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38" y="3653780"/>
            <a:ext cx="1854765" cy="1394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Image result for magnifying gla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25" y="2230530"/>
            <a:ext cx="977849" cy="9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53" y="1340768"/>
            <a:ext cx="4341469" cy="2757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5"/>
          <p:cNvCxnSpPr>
            <a:stCxn id="2" idx="2"/>
            <a:endCxn id="3" idx="0"/>
          </p:cNvCxnSpPr>
          <p:nvPr/>
        </p:nvCxnSpPr>
        <p:spPr>
          <a:xfrm>
            <a:off x="7584920" y="2523158"/>
            <a:ext cx="1" cy="113062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5" idx="3"/>
          </p:cNvCxnSpPr>
          <p:nvPr/>
        </p:nvCxnSpPr>
        <p:spPr>
          <a:xfrm flipV="1">
            <a:off x="4709322" y="2719455"/>
            <a:ext cx="544932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444208" y="1196752"/>
            <a:ext cx="266" cy="38516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5854767" y="3080638"/>
            <a:ext cx="544932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5849768" y="2952897"/>
            <a:ext cx="544932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5849768" y="2420888"/>
            <a:ext cx="544932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65461" y="375347"/>
            <a:ext cx="6131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0070C0"/>
                </a:solidFill>
              </a:rPr>
              <a:t>ERP v roli zvětšovacího skla při pohledu na řízené procesy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0" name="Obousměrná vodorovná šipka 19"/>
          <p:cNvSpPr/>
          <p:nvPr/>
        </p:nvSpPr>
        <p:spPr>
          <a:xfrm>
            <a:off x="4709322" y="3559025"/>
            <a:ext cx="1685378" cy="3091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703" y="1567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Rozdíly mezi praxí (podnik)a teorií (škola)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 err="1" smtClean="0">
                <a:solidFill>
                  <a:srgbClr val="FF0000"/>
                </a:solidFill>
              </a:rPr>
              <a:t>main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target</a:t>
            </a:r>
            <a:r>
              <a:rPr lang="cs-CZ" sz="1400" b="1" dirty="0" smtClean="0">
                <a:solidFill>
                  <a:srgbClr val="FF0000"/>
                </a:solidFill>
              </a:rPr>
              <a:t>)</a:t>
            </a:r>
            <a:endParaRPr lang="en-ZA" sz="1400" b="1" dirty="0" smtClean="0">
              <a:solidFill>
                <a:srgbClr val="FF00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Knowledge of methods and experience from research and the literature - </a:t>
            </a:r>
            <a:r>
              <a:rPr lang="en-US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en-US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90428"/>
            <a:ext cx="935907" cy="5910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4" y="1030987"/>
            <a:ext cx="1519455" cy="7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24355"/>
            <a:ext cx="0" cy="553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401" y="923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70C0"/>
                </a:solidFill>
              </a:rPr>
              <a:t>Perimeters of </a:t>
            </a:r>
            <a:r>
              <a:rPr lang="en-US" sz="3600" dirty="0" err="1" smtClean="0">
                <a:solidFill>
                  <a:srgbClr val="0070C0"/>
                </a:solidFill>
              </a:rPr>
              <a:t>Oper</a:t>
            </a:r>
            <a:r>
              <a:rPr lang="cs-CZ" sz="3600" dirty="0" smtClean="0">
                <a:solidFill>
                  <a:srgbClr val="0070C0"/>
                </a:solidFill>
              </a:rPr>
              <a:t>a</a:t>
            </a:r>
            <a:r>
              <a:rPr lang="en-US" sz="3600" dirty="0" err="1" smtClean="0">
                <a:solidFill>
                  <a:srgbClr val="0070C0"/>
                </a:solidFill>
              </a:rPr>
              <a:t>tion</a:t>
            </a:r>
            <a:r>
              <a:rPr lang="en-US" sz="3600" dirty="0" smtClean="0">
                <a:solidFill>
                  <a:srgbClr val="0070C0"/>
                </a:solidFill>
              </a:rPr>
              <a:t> Management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OM is the management of all processes used to design, supply, produce, and deliver valuable goods and services to customers</a:t>
            </a:r>
            <a:r>
              <a:rPr lang="cs-CZ" dirty="0" smtClean="0">
                <a:solidFill>
                  <a:srgbClr val="0070C0"/>
                </a:solidFill>
              </a:rPr>
              <a:t>.</a:t>
            </a:r>
            <a:endParaRPr lang="en-ZA" dirty="0">
              <a:solidFill>
                <a:srgbClr val="0070C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313246" y="4869160"/>
            <a:ext cx="15764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(vstupy)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911626" y="4859704"/>
            <a:ext cx="20311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 (Výstupy)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Probírané metody v rámci kurzu PIS1 </a:t>
            </a:r>
            <a:r>
              <a:rPr lang="cs-CZ" sz="2000" dirty="0" smtClean="0">
                <a:solidFill>
                  <a:srgbClr val="0070C0"/>
                </a:solidFill>
              </a:rPr>
              <a:t>(částečně i PIS2)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1417638"/>
            <a:ext cx="8352928" cy="4706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3000" b="1" dirty="0" smtClean="0"/>
              <a:t>OM-intr</a:t>
            </a:r>
            <a:r>
              <a:rPr lang="en-ZA" sz="3000" dirty="0" smtClean="0"/>
              <a:t>o </a:t>
            </a:r>
            <a:r>
              <a:rPr lang="cs-CZ" sz="3000" dirty="0" smtClean="0"/>
              <a:t> -  Úvod to Řízení operací </a:t>
            </a:r>
            <a:endParaRPr lang="en-ZA" sz="3000" dirty="0" smtClean="0"/>
          </a:p>
          <a:p>
            <a:r>
              <a:rPr lang="en-ZA" sz="3000" dirty="0" smtClean="0"/>
              <a:t>Real project-South African client (wholesale)</a:t>
            </a:r>
            <a:r>
              <a:rPr lang="cs-CZ" sz="3000" dirty="0" smtClean="0"/>
              <a:t> – Reálný projekt v Jižní Africe –</a:t>
            </a:r>
          </a:p>
          <a:p>
            <a:r>
              <a:rPr lang="cs-CZ" sz="3000" dirty="0" smtClean="0"/>
              <a:t>velkoobchod s papírem a součástkami pro tiskařskou branži (v roce 2021 není zařazeno) </a:t>
            </a:r>
            <a:endParaRPr lang="en-ZA" sz="3000" dirty="0" smtClean="0"/>
          </a:p>
          <a:p>
            <a:r>
              <a:rPr lang="en-ZA" sz="3000" b="1" dirty="0" smtClean="0"/>
              <a:t>Theory of constraints</a:t>
            </a:r>
            <a:r>
              <a:rPr lang="cs-CZ" sz="3000" b="1" dirty="0" smtClean="0"/>
              <a:t> </a:t>
            </a:r>
            <a:r>
              <a:rPr lang="cs-CZ" sz="3000" dirty="0" smtClean="0"/>
              <a:t>– Teorie omezení (TOC) - jeden z diagnostických nástrojů  </a:t>
            </a:r>
            <a:endParaRPr lang="en-ZA" sz="3000" dirty="0" smtClean="0"/>
          </a:p>
          <a:p>
            <a:r>
              <a:rPr lang="en-ZA" sz="3000" b="1" dirty="0" smtClean="0"/>
              <a:t>Critical chain and </a:t>
            </a:r>
            <a:r>
              <a:rPr lang="cs-CZ" sz="3000" b="1" dirty="0" smtClean="0"/>
              <a:t>P</a:t>
            </a:r>
            <a:r>
              <a:rPr lang="en-ZA" sz="3000" b="1" dirty="0" err="1" smtClean="0"/>
              <a:t>roject</a:t>
            </a:r>
            <a:r>
              <a:rPr lang="en-ZA" sz="3000" b="1" dirty="0" smtClean="0"/>
              <a:t> management</a:t>
            </a:r>
            <a:r>
              <a:rPr lang="cs-CZ" sz="3000" b="1" dirty="0" smtClean="0"/>
              <a:t> </a:t>
            </a:r>
            <a:r>
              <a:rPr lang="cs-CZ" sz="3000" dirty="0" smtClean="0"/>
              <a:t>– Řízení projektů s pomocí metody kritického řetězce </a:t>
            </a:r>
          </a:p>
          <a:p>
            <a:r>
              <a:rPr lang="cs-CZ" sz="3000" dirty="0" smtClean="0"/>
              <a:t>(srovnání s agilní metodou </a:t>
            </a:r>
            <a:r>
              <a:rPr lang="cs-CZ" sz="3000" i="1" dirty="0" smtClean="0">
                <a:solidFill>
                  <a:srgbClr val="0070C0"/>
                </a:solidFill>
              </a:rPr>
              <a:t>SCRUM</a:t>
            </a:r>
            <a:r>
              <a:rPr lang="cs-CZ" sz="3000" dirty="0" smtClean="0"/>
              <a:t>) </a:t>
            </a:r>
            <a:endParaRPr lang="en-ZA" sz="3000" dirty="0" smtClean="0"/>
          </a:p>
          <a:p>
            <a:r>
              <a:rPr lang="en-ZA" sz="3000" b="1" dirty="0" smtClean="0"/>
              <a:t>Quality management I. </a:t>
            </a:r>
            <a:r>
              <a:rPr lang="en-ZA" sz="3000" dirty="0" smtClean="0"/>
              <a:t>(Pareto+ Ishikawa)</a:t>
            </a:r>
            <a:r>
              <a:rPr lang="cs-CZ" sz="3000" dirty="0" smtClean="0"/>
              <a:t> – Řízení kvality-diagnostická nástroj FBD a jeho vazba</a:t>
            </a:r>
          </a:p>
          <a:p>
            <a:r>
              <a:rPr lang="cs-CZ" sz="3000" dirty="0" smtClean="0"/>
              <a:t>na TOC a nástroj pro vyhodnocení priority (vah)</a:t>
            </a:r>
            <a:endParaRPr lang="en-ZA" sz="3000" dirty="0" smtClean="0"/>
          </a:p>
          <a:p>
            <a:r>
              <a:rPr lang="en-ZA" sz="3000" b="1" dirty="0" smtClean="0"/>
              <a:t>Quality management II. </a:t>
            </a:r>
            <a:r>
              <a:rPr lang="en-ZA" sz="3000" dirty="0" smtClean="0"/>
              <a:t>(Six Sigma, Kaizen, </a:t>
            </a:r>
            <a:r>
              <a:rPr lang="en-ZA" sz="3000" dirty="0" err="1" smtClean="0"/>
              <a:t>Poka</a:t>
            </a:r>
            <a:r>
              <a:rPr lang="cs-CZ" sz="3000" dirty="0" smtClean="0"/>
              <a:t>-</a:t>
            </a:r>
            <a:r>
              <a:rPr lang="en-ZA" sz="3000" dirty="0" smtClean="0"/>
              <a:t>Yoke)</a:t>
            </a:r>
            <a:r>
              <a:rPr lang="cs-CZ" sz="3000" dirty="0" smtClean="0"/>
              <a:t> – Řízení kvality – koncepty  II</a:t>
            </a:r>
          </a:p>
          <a:p>
            <a:r>
              <a:rPr lang="en-ZA" sz="3000" b="1" dirty="0" smtClean="0"/>
              <a:t>Business metrics </a:t>
            </a:r>
            <a:r>
              <a:rPr lang="en-ZA" sz="3000" dirty="0" smtClean="0"/>
              <a:t>(</a:t>
            </a:r>
            <a:r>
              <a:rPr lang="cs-CZ" sz="3000" dirty="0" smtClean="0"/>
              <a:t>používání matic</a:t>
            </a:r>
            <a:r>
              <a:rPr lang="en-ZA" sz="3000" dirty="0" smtClean="0"/>
              <a:t> – Boston, Gartner MQ)</a:t>
            </a:r>
            <a:r>
              <a:rPr lang="cs-CZ" sz="3000" dirty="0" smtClean="0"/>
              <a:t> – Vybrané metody metrik organizovaných v maticích </a:t>
            </a:r>
          </a:p>
          <a:p>
            <a:r>
              <a:rPr lang="cs-CZ" sz="3000" dirty="0" smtClean="0"/>
              <a:t>a používané ve vyhodnocování kvality podnikových procesů  </a:t>
            </a:r>
          </a:p>
          <a:p>
            <a:r>
              <a:rPr lang="cs-CZ" sz="3000" b="1" dirty="0" smtClean="0"/>
              <a:t>B</a:t>
            </a:r>
            <a:r>
              <a:rPr lang="en-ZA" sz="3000" b="1" dirty="0" err="1" smtClean="0"/>
              <a:t>alanced</a:t>
            </a:r>
            <a:r>
              <a:rPr lang="en-ZA" sz="3000" b="1" dirty="0" smtClean="0"/>
              <a:t> Score Card </a:t>
            </a:r>
            <a:r>
              <a:rPr lang="cs-CZ" sz="3000" b="1" dirty="0" smtClean="0"/>
              <a:t> </a:t>
            </a:r>
            <a:r>
              <a:rPr lang="cs-CZ" sz="3000" dirty="0" smtClean="0"/>
              <a:t>- plánování rozvoje společnosti s pomocí metody vyvážených měřítek  </a:t>
            </a:r>
            <a:endParaRPr lang="en-ZA" sz="3000" dirty="0" smtClean="0"/>
          </a:p>
          <a:p>
            <a:r>
              <a:rPr lang="en-ZA" sz="3000" b="1" dirty="0" smtClean="0"/>
              <a:t>DBR , CONWIP</a:t>
            </a:r>
            <a:r>
              <a:rPr lang="cs-CZ" sz="3000" b="1" dirty="0" smtClean="0"/>
              <a:t> </a:t>
            </a:r>
            <a:r>
              <a:rPr lang="cs-CZ" sz="3000" dirty="0" smtClean="0"/>
              <a:t>– </a:t>
            </a:r>
            <a:r>
              <a:rPr lang="cs-CZ" sz="3000" dirty="0" err="1" smtClean="0"/>
              <a:t>Drum</a:t>
            </a:r>
            <a:r>
              <a:rPr lang="cs-CZ" sz="3000" dirty="0" smtClean="0"/>
              <a:t>-</a:t>
            </a:r>
            <a:r>
              <a:rPr lang="cs-CZ" sz="3000" dirty="0" err="1" smtClean="0"/>
              <a:t>Buffer</a:t>
            </a:r>
            <a:r>
              <a:rPr lang="cs-CZ" sz="3000" dirty="0" smtClean="0"/>
              <a:t>-Rope – metody řízení výroby s pomocí taktu úzkého místa a metody </a:t>
            </a:r>
          </a:p>
          <a:p>
            <a:r>
              <a:rPr lang="cs-CZ" sz="3000" dirty="0" smtClean="0"/>
              <a:t>udržení průtoku za pomocí udržení konstantní nedokončené výroby  </a:t>
            </a:r>
            <a:endParaRPr lang="en-ZA" sz="3000" dirty="0" smtClean="0"/>
          </a:p>
          <a:p>
            <a:r>
              <a:rPr lang="en-ZA" sz="3000" b="1" dirty="0" smtClean="0"/>
              <a:t>Decision making </a:t>
            </a:r>
            <a:r>
              <a:rPr lang="en-ZA" sz="3000" dirty="0" smtClean="0"/>
              <a:t>(</a:t>
            </a:r>
            <a:r>
              <a:rPr lang="en-ZA" sz="3000" b="1" dirty="0" err="1" smtClean="0"/>
              <a:t>Kepner-Tregoe</a:t>
            </a:r>
            <a:r>
              <a:rPr lang="en-ZA" sz="3000" b="1" dirty="0" smtClean="0"/>
              <a:t> </a:t>
            </a:r>
            <a:r>
              <a:rPr lang="en-ZA" sz="3000" dirty="0" smtClean="0"/>
              <a:t>methodology)</a:t>
            </a:r>
            <a:r>
              <a:rPr lang="cs-CZ" sz="3000" dirty="0" smtClean="0"/>
              <a:t> –  Nástroj pro diagnostiku a analýzu procesů   </a:t>
            </a:r>
            <a:endParaRPr lang="en-ZA" sz="3000" dirty="0" smtClean="0"/>
          </a:p>
          <a:p>
            <a:r>
              <a:rPr lang="en-ZA" sz="3000" b="1" dirty="0" smtClean="0"/>
              <a:t>P</a:t>
            </a:r>
            <a:r>
              <a:rPr lang="cs-CZ" sz="3000" b="1" dirty="0" smtClean="0"/>
              <a:t> </a:t>
            </a:r>
            <a:r>
              <a:rPr lang="en-ZA" sz="3000" b="1" dirty="0" smtClean="0"/>
              <a:t>&amp;</a:t>
            </a:r>
            <a:r>
              <a:rPr lang="cs-CZ" sz="3000" b="1" dirty="0" smtClean="0"/>
              <a:t> </a:t>
            </a:r>
            <a:r>
              <a:rPr lang="en-ZA" sz="3000" b="1" dirty="0" smtClean="0"/>
              <a:t>Q analysis </a:t>
            </a:r>
            <a:r>
              <a:rPr lang="en-ZA" sz="3000" dirty="0" smtClean="0"/>
              <a:t>(mix of products)</a:t>
            </a:r>
            <a:r>
              <a:rPr lang="cs-CZ" sz="3000" dirty="0" smtClean="0"/>
              <a:t> – Řešení maximalizace průtoku pro produktový mix (2 a 4 produkty) </a:t>
            </a:r>
            <a:endParaRPr lang="en-ZA" sz="3000" dirty="0" smtClean="0"/>
          </a:p>
          <a:p>
            <a:r>
              <a:rPr lang="en-ZA" sz="3000" b="1" dirty="0" smtClean="0"/>
              <a:t>Business Intelligence </a:t>
            </a:r>
            <a:r>
              <a:rPr lang="en-ZA" sz="3000" dirty="0" smtClean="0"/>
              <a:t>– </a:t>
            </a:r>
            <a:r>
              <a:rPr lang="cs-CZ" sz="3000" dirty="0" smtClean="0"/>
              <a:t>úvod - Business </a:t>
            </a:r>
            <a:r>
              <a:rPr lang="cs-CZ" sz="3000" dirty="0" err="1" smtClean="0"/>
              <a:t>Intelligence</a:t>
            </a:r>
            <a:r>
              <a:rPr lang="cs-CZ" sz="3000" dirty="0" smtClean="0"/>
              <a:t> a dimenze (jejich použití v NAV 2018) </a:t>
            </a:r>
            <a:endParaRPr lang="en-ZA" sz="3000" dirty="0" smtClean="0"/>
          </a:p>
          <a:p>
            <a:r>
              <a:rPr lang="en-ZA" sz="3000" b="1" dirty="0" smtClean="0"/>
              <a:t>Little´s law</a:t>
            </a:r>
            <a:r>
              <a:rPr lang="cs-CZ" sz="3000" b="1" dirty="0" smtClean="0"/>
              <a:t>  </a:t>
            </a:r>
            <a:r>
              <a:rPr lang="cs-CZ" sz="3000" dirty="0" smtClean="0"/>
              <a:t>- </a:t>
            </a:r>
            <a:r>
              <a:rPr lang="cs-CZ" sz="3000" dirty="0" err="1" smtClean="0"/>
              <a:t>Littlův</a:t>
            </a:r>
            <a:r>
              <a:rPr lang="cs-CZ" sz="3000" dirty="0" smtClean="0"/>
              <a:t> zákon o  relacích mezi průtokem, nedokončené výrobě a časem  </a:t>
            </a:r>
            <a:endParaRPr lang="en-ZA" sz="3000" dirty="0" smtClean="0"/>
          </a:p>
          <a:p>
            <a:r>
              <a:rPr lang="en-ZA" sz="3000" b="1" dirty="0" smtClean="0"/>
              <a:t>Yield management </a:t>
            </a:r>
            <a:r>
              <a:rPr lang="en-ZA" sz="3000" dirty="0" smtClean="0"/>
              <a:t>– </a:t>
            </a:r>
            <a:r>
              <a:rPr lang="cs-CZ" sz="3000" dirty="0" smtClean="0"/>
              <a:t>úvod</a:t>
            </a:r>
            <a:r>
              <a:rPr lang="en-ZA" sz="3000" dirty="0" smtClean="0"/>
              <a:t> </a:t>
            </a:r>
            <a:r>
              <a:rPr lang="cs-CZ" sz="3000" dirty="0" smtClean="0"/>
              <a:t>– Řízení výnosů ve vybraných typech společností  </a:t>
            </a:r>
            <a:r>
              <a:rPr lang="en-ZA" sz="3000" dirty="0" smtClean="0"/>
              <a:t> </a:t>
            </a:r>
            <a:r>
              <a:rPr lang="cs-CZ" sz="3000" dirty="0" smtClean="0"/>
              <a:t> </a:t>
            </a:r>
            <a:endParaRPr lang="en-ZA" sz="3000" dirty="0" smtClean="0"/>
          </a:p>
          <a:p>
            <a:r>
              <a:rPr lang="en-ZA" sz="3000" b="1" dirty="0" smtClean="0"/>
              <a:t>Linear programming </a:t>
            </a:r>
            <a:r>
              <a:rPr lang="en-ZA" sz="3000" dirty="0" smtClean="0"/>
              <a:t>– </a:t>
            </a:r>
            <a:r>
              <a:rPr lang="cs-CZ" sz="3000" dirty="0" smtClean="0"/>
              <a:t>úvod -  Optimalizace  procesů </a:t>
            </a:r>
            <a:endParaRPr lang="en-ZA" sz="3000" dirty="0" smtClean="0"/>
          </a:p>
          <a:p>
            <a:r>
              <a:rPr lang="cs-CZ" sz="3000" b="1" dirty="0" err="1" smtClean="0"/>
              <a:t>Decision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trees</a:t>
            </a:r>
            <a:r>
              <a:rPr lang="cs-CZ" sz="3000" b="1" dirty="0" smtClean="0"/>
              <a:t> </a:t>
            </a:r>
            <a:r>
              <a:rPr lang="cs-CZ" sz="3000" dirty="0" smtClean="0"/>
              <a:t>– Rozhodovací stromy-  základní koncept  </a:t>
            </a:r>
            <a:endParaRPr lang="en-ZA" sz="3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ERP systém jako zvětšovací sklo nad světem procesů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6259"/>
            <a:ext cx="7819155" cy="49661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946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Procesy a nástroje pro jejich řízení 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880652" cy="47461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46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Reporting </a:t>
            </a:r>
            <a:r>
              <a:rPr lang="cs-CZ" sz="2000" dirty="0" smtClean="0">
                <a:solidFill>
                  <a:srgbClr val="0070C0"/>
                </a:solidFill>
              </a:rPr>
              <a:t>(jeden  z mnoha reportů generovaných ERP systémem)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03" y="1268759"/>
            <a:ext cx="7808005" cy="51286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3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Řízení výroby</a:t>
            </a:r>
            <a:endParaRPr lang="en-ZA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Řízení výroby</a:t>
            </a:r>
            <a:endParaRPr lang="en-ZA" dirty="0" smtClean="0"/>
          </a:p>
          <a:p>
            <a:pPr lvl="1"/>
            <a:r>
              <a:rPr lang="cs-CZ" dirty="0" smtClean="0"/>
              <a:t>Struktura výrobku </a:t>
            </a:r>
            <a:r>
              <a:rPr lang="en-ZA" dirty="0" smtClean="0"/>
              <a:t>(BOM, </a:t>
            </a:r>
            <a:r>
              <a:rPr lang="cs-CZ" dirty="0" smtClean="0"/>
              <a:t>TNG postup</a:t>
            </a:r>
            <a:r>
              <a:rPr lang="en-ZA" dirty="0" smtClean="0"/>
              <a:t>)</a:t>
            </a:r>
            <a:r>
              <a:rPr lang="cs-CZ" dirty="0" smtClean="0"/>
              <a:t> </a:t>
            </a:r>
            <a:r>
              <a:rPr lang="en-ZA" dirty="0" smtClean="0"/>
              <a:t>  </a:t>
            </a:r>
          </a:p>
          <a:p>
            <a:pPr lvl="1"/>
            <a:r>
              <a:rPr lang="cs-CZ" dirty="0" smtClean="0"/>
              <a:t>Stroje a strojní centra</a:t>
            </a:r>
            <a:r>
              <a:rPr lang="en-ZA" dirty="0" smtClean="0"/>
              <a:t> (</a:t>
            </a:r>
            <a:r>
              <a:rPr lang="cs-CZ" dirty="0" smtClean="0"/>
              <a:t>řízení kapacit a nákladů</a:t>
            </a:r>
            <a:r>
              <a:rPr lang="en-ZA" dirty="0" smtClean="0"/>
              <a:t>) </a:t>
            </a:r>
          </a:p>
          <a:p>
            <a:pPr lvl="1"/>
            <a:r>
              <a:rPr lang="en-ZA" dirty="0" smtClean="0"/>
              <a:t>Planning </a:t>
            </a:r>
            <a:r>
              <a:rPr lang="cs-CZ" dirty="0" smtClean="0"/>
              <a:t>- plánování</a:t>
            </a:r>
            <a:endParaRPr lang="en-ZA" dirty="0" smtClean="0"/>
          </a:p>
          <a:p>
            <a:pPr lvl="1"/>
            <a:r>
              <a:rPr lang="cs-CZ" dirty="0" smtClean="0"/>
              <a:t>Výrobek a jeho registrace do systému </a:t>
            </a:r>
            <a:endParaRPr lang="en-ZA" dirty="0" smtClean="0"/>
          </a:p>
          <a:p>
            <a:pPr lvl="1"/>
            <a:r>
              <a:rPr lang="cs-CZ" dirty="0" smtClean="0"/>
              <a:t>Koncepty</a:t>
            </a:r>
            <a:r>
              <a:rPr lang="en-ZA" dirty="0" smtClean="0"/>
              <a:t> (Lean , MRP-II, JIT,DBR,….)</a:t>
            </a:r>
          </a:p>
          <a:p>
            <a:pPr lvl="1"/>
            <a:r>
              <a:rPr lang="en-ZA" dirty="0" smtClean="0"/>
              <a:t>QM</a:t>
            </a:r>
            <a:r>
              <a:rPr lang="cs-CZ" dirty="0" smtClean="0"/>
              <a:t> - kvalita</a:t>
            </a:r>
            <a:endParaRPr lang="en-ZA" dirty="0" smtClean="0"/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8589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</a:t>
            </a:r>
            <a:r>
              <a:rPr lang="en-ZA" sz="1000" dirty="0" smtClean="0"/>
              <a:t>: </a:t>
            </a:r>
            <a:r>
              <a:rPr lang="cs-CZ" sz="1000" b="1" dirty="0" smtClean="0"/>
              <a:t>MRP-II –</a:t>
            </a:r>
            <a:r>
              <a:rPr lang="cs-CZ" sz="1000" dirty="0" smtClean="0"/>
              <a:t> </a:t>
            </a:r>
            <a:r>
              <a:rPr lang="en-US" sz="1000" dirty="0" smtClean="0"/>
              <a:t>Manufacturing Resource Planning </a:t>
            </a:r>
            <a:r>
              <a:rPr lang="cs-CZ" sz="1000" dirty="0" smtClean="0"/>
              <a:t>= </a:t>
            </a:r>
            <a:r>
              <a:rPr lang="cs-CZ" sz="1000" dirty="0" err="1" smtClean="0"/>
              <a:t>MRP+Resource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; </a:t>
            </a:r>
            <a:r>
              <a:rPr lang="cs-CZ" sz="1000" b="1" dirty="0" smtClean="0"/>
              <a:t>JIT</a:t>
            </a:r>
            <a:r>
              <a:rPr lang="cs-CZ" sz="1000" dirty="0" smtClean="0"/>
              <a:t> – Just In </a:t>
            </a:r>
            <a:r>
              <a:rPr lang="cs-CZ" sz="1000" dirty="0" err="1" smtClean="0"/>
              <a:t>Time</a:t>
            </a:r>
            <a:r>
              <a:rPr lang="cs-CZ" sz="1000" dirty="0" smtClean="0"/>
              <a:t>; </a:t>
            </a:r>
            <a:r>
              <a:rPr lang="cs-CZ" sz="1000" b="1" dirty="0" smtClean="0"/>
              <a:t>DBR</a:t>
            </a:r>
            <a:r>
              <a:rPr lang="cs-CZ" sz="1000" dirty="0" smtClean="0"/>
              <a:t>-</a:t>
            </a:r>
            <a:r>
              <a:rPr lang="cs-CZ" sz="1000" dirty="0" err="1" smtClean="0"/>
              <a:t>Drum</a:t>
            </a:r>
            <a:r>
              <a:rPr lang="cs-CZ" sz="1000" dirty="0" smtClean="0"/>
              <a:t>-</a:t>
            </a:r>
            <a:r>
              <a:rPr lang="cs-CZ" sz="1000" dirty="0" err="1" smtClean="0"/>
              <a:t>Buffer</a:t>
            </a:r>
            <a:r>
              <a:rPr lang="cs-CZ" sz="1000" dirty="0" smtClean="0"/>
              <a:t>-Rope; </a:t>
            </a:r>
            <a:r>
              <a:rPr lang="cs-CZ" sz="1000" b="1" dirty="0" smtClean="0"/>
              <a:t>QM</a:t>
            </a:r>
            <a:r>
              <a:rPr lang="cs-CZ" sz="1000" dirty="0" smtClean="0"/>
              <a:t>-</a:t>
            </a:r>
            <a:r>
              <a:rPr lang="cs-CZ" sz="1000" dirty="0" err="1" smtClean="0"/>
              <a:t>Quality</a:t>
            </a:r>
            <a:r>
              <a:rPr lang="cs-CZ" sz="1000" dirty="0" smtClean="0"/>
              <a:t> Management </a:t>
            </a:r>
            <a:endParaRPr lang="en-ZA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836622"/>
            <a:ext cx="613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BOM=Bill </a:t>
            </a:r>
            <a:r>
              <a:rPr lang="cs-CZ" b="1" dirty="0" err="1" smtClean="0">
                <a:solidFill>
                  <a:srgbClr val="C00000"/>
                </a:solidFill>
              </a:rPr>
              <a:t>Of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Material</a:t>
            </a:r>
            <a:r>
              <a:rPr lang="cs-CZ" b="1" dirty="0" smtClean="0">
                <a:solidFill>
                  <a:srgbClr val="C00000"/>
                </a:solidFill>
              </a:rPr>
              <a:t>-&gt;Kusovník, TNG = technologický postup 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70C0"/>
                </a:solidFill>
              </a:rPr>
              <a:t>Struktura výrobku- </a:t>
            </a:r>
            <a:r>
              <a:rPr lang="cs-CZ" dirty="0" smtClean="0">
                <a:solidFill>
                  <a:srgbClr val="0070C0"/>
                </a:solidFill>
              </a:rPr>
              <a:t>kusovník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6" y="1417638"/>
            <a:ext cx="7653586" cy="40995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469167" y="5805264"/>
            <a:ext cx="800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Kusovník je reprezentován tak zvanou stromovou strukturou- bude probíráno pravděpodobně ke konci semestru letního nebo v kurzu PIS-2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Kusovník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28389"/>
            <a:ext cx="699104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Koordináty přednášejícího- vyučujícího   </a:t>
            </a:r>
            <a:endParaRPr lang="en-ZA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900" dirty="0"/>
              <a:t>           </a:t>
            </a:r>
            <a:r>
              <a:rPr lang="en-ZA" sz="2900" dirty="0" err="1"/>
              <a:t>Ing.Jaromír</a:t>
            </a:r>
            <a:r>
              <a:rPr lang="en-ZA" sz="2900" dirty="0"/>
              <a:t> Skorkovský,</a:t>
            </a:r>
            <a:r>
              <a:rPr lang="cs-CZ" sz="2900" dirty="0"/>
              <a:t> </a:t>
            </a:r>
            <a:r>
              <a:rPr lang="en-ZA" sz="2900" dirty="0" err="1"/>
              <a:t>CSc</a:t>
            </a:r>
            <a:r>
              <a:rPr lang="en-ZA" sz="2400" dirty="0"/>
              <a:t>.</a:t>
            </a:r>
          </a:p>
          <a:p>
            <a:pPr lvl="1"/>
            <a:r>
              <a:rPr lang="cs-CZ" dirty="0" smtClean="0"/>
              <a:t>KPH – katedra podnikového hospodářství</a:t>
            </a:r>
            <a:endParaRPr lang="en-ZA" dirty="0"/>
          </a:p>
          <a:p>
            <a:pPr lvl="1"/>
            <a:r>
              <a:rPr lang="en-ZA" dirty="0">
                <a:hlinkClick r:id="rId2"/>
              </a:rPr>
              <a:t>miki@econ.muni.cz</a:t>
            </a:r>
            <a:endParaRPr lang="en-ZA" dirty="0"/>
          </a:p>
          <a:p>
            <a:pPr lvl="1"/>
            <a:r>
              <a:rPr lang="en-ZA" dirty="0"/>
              <a:t>+</a:t>
            </a:r>
            <a:r>
              <a:rPr lang="en-ZA" sz="2600" b="1" dirty="0"/>
              <a:t>420 731113517</a:t>
            </a:r>
          </a:p>
          <a:p>
            <a:r>
              <a:rPr lang="cs-CZ" sz="2900" b="1" dirty="0" smtClean="0"/>
              <a:t>Studijní materiály: </a:t>
            </a:r>
            <a:r>
              <a:rPr lang="cs-CZ" sz="2900" dirty="0" smtClean="0"/>
              <a:t>budou pravidelně modifikovány a připraveny pro výuku (zatím jsou ve studijních materiálech kopie materiálů z loňského BPH-PIS1 kurzu. Aktuální materiály jsou vždy  ve studijních materiálech a v interaktivní osnově  k datu přednášky (cvičení). Toto platí i pro navazující kurz BPH_PIS2. </a:t>
            </a:r>
            <a:endParaRPr lang="en-ZA" sz="2900" dirty="0"/>
          </a:p>
          <a:p>
            <a:r>
              <a:rPr lang="cs-CZ" sz="2900" b="1" dirty="0"/>
              <a:t>Docházka : </a:t>
            </a:r>
            <a:r>
              <a:rPr lang="cs-CZ" sz="2900" dirty="0"/>
              <a:t>povinná jak na přednáškách tak ve cvičeních. Letní semestr </a:t>
            </a:r>
            <a:r>
              <a:rPr lang="cs-CZ" sz="2900" dirty="0" smtClean="0"/>
              <a:t>BHP_PIS1 1 má 2 hod přednášek týdne  </a:t>
            </a:r>
            <a:r>
              <a:rPr lang="cs-CZ" sz="2900" dirty="0"/>
              <a:t>a 2 hod cvičení, zimní semestr PIS2 -&gt; 4 hodiny cvičení  </a:t>
            </a:r>
            <a:r>
              <a:rPr lang="en-ZA" sz="2900" dirty="0"/>
              <a:t> </a:t>
            </a:r>
            <a:endParaRPr lang="cs-CZ" sz="2900" dirty="0"/>
          </a:p>
          <a:p>
            <a:r>
              <a:rPr lang="cs-CZ" sz="2900" b="1" dirty="0"/>
              <a:t>Požívaná verze ERP  </a:t>
            </a:r>
            <a:r>
              <a:rPr lang="cs-CZ" sz="2900" dirty="0"/>
              <a:t>: Microsoft Dynamics NAV 2018 </a:t>
            </a:r>
            <a:r>
              <a:rPr lang="cs-CZ" sz="2900" dirty="0" smtClean="0"/>
              <a:t>(NAV 2018W1- pro ty co preferují anglickou verzi) </a:t>
            </a:r>
            <a:endParaRPr lang="cs-CZ" sz="2900" dirty="0"/>
          </a:p>
          <a:p>
            <a:r>
              <a:rPr lang="cs-CZ" sz="2900" b="1" dirty="0"/>
              <a:t>Plánované rozšíření ERP :  </a:t>
            </a:r>
            <a:r>
              <a:rPr lang="cs-CZ" sz="2900" dirty="0"/>
              <a:t>MS Dynamics 365 Business </a:t>
            </a:r>
            <a:r>
              <a:rPr lang="cs-CZ" sz="2900" dirty="0" err="1"/>
              <a:t>Central</a:t>
            </a:r>
            <a:r>
              <a:rPr lang="cs-CZ" sz="2900" dirty="0"/>
              <a:t> a využívání </a:t>
            </a:r>
            <a:r>
              <a:rPr lang="cs-CZ" sz="2900" dirty="0" err="1"/>
              <a:t>PowerBI</a:t>
            </a:r>
            <a:r>
              <a:rPr lang="cs-CZ" sz="2900" dirty="0"/>
              <a:t> – </a:t>
            </a:r>
            <a:r>
              <a:rPr lang="cs-CZ" sz="2900" dirty="0" smtClean="0"/>
              <a:t>již </a:t>
            </a:r>
            <a:r>
              <a:rPr lang="cs-CZ" sz="2900" dirty="0"/>
              <a:t>k dispozici na </a:t>
            </a:r>
            <a:r>
              <a:rPr lang="cs-CZ" sz="2900" dirty="0" err="1"/>
              <a:t>netu</a:t>
            </a:r>
            <a:r>
              <a:rPr lang="cs-CZ" sz="2900" dirty="0"/>
              <a:t> </a:t>
            </a:r>
            <a:r>
              <a:rPr lang="cs-CZ" sz="2900" dirty="0" smtClean="0"/>
              <a:t>ESF v obou jazykových verzích. </a:t>
            </a:r>
            <a:r>
              <a:rPr lang="cs-CZ" sz="2900" dirty="0" smtClean="0">
                <a:solidFill>
                  <a:srgbClr val="FF0000"/>
                </a:solidFill>
              </a:rPr>
              <a:t>Nedoporučuje se tento systém používat bez základních znalostí Dynamics NAV 2018</a:t>
            </a:r>
            <a:endParaRPr lang="cs-CZ" sz="2900" dirty="0">
              <a:solidFill>
                <a:srgbClr val="FF0000"/>
              </a:solidFill>
            </a:endParaRPr>
          </a:p>
          <a:p>
            <a:r>
              <a:rPr lang="cs-CZ" sz="2900" dirty="0"/>
              <a:t>Důvod představení přednášejícího a </a:t>
            </a:r>
            <a:r>
              <a:rPr lang="cs-CZ" sz="2900" dirty="0" smtClean="0"/>
              <a:t>cvičícího: </a:t>
            </a:r>
            <a:r>
              <a:rPr lang="cs-CZ" sz="2900" dirty="0"/>
              <a:t>během </a:t>
            </a:r>
            <a:r>
              <a:rPr lang="cs-CZ" sz="2900" dirty="0" smtClean="0"/>
              <a:t>obou semestrů </a:t>
            </a:r>
            <a:r>
              <a:rPr lang="cs-CZ" sz="2900" dirty="0"/>
              <a:t>bude přednášet a cvičit ve dvou předmětech BPH_PIS1 a BPH_PIS2 což představuje </a:t>
            </a:r>
            <a:r>
              <a:rPr lang="cs-CZ" sz="2900" dirty="0" smtClean="0"/>
              <a:t>celkem  </a:t>
            </a:r>
            <a:r>
              <a:rPr lang="cs-CZ" sz="2900" b="1" dirty="0">
                <a:solidFill>
                  <a:srgbClr val="FF0000"/>
                </a:solidFill>
              </a:rPr>
              <a:t>102 </a:t>
            </a:r>
            <a:r>
              <a:rPr lang="cs-CZ" sz="2900" b="1" dirty="0" smtClean="0">
                <a:solidFill>
                  <a:srgbClr val="FF0000"/>
                </a:solidFill>
              </a:rPr>
              <a:t>hodin. </a:t>
            </a:r>
          </a:p>
          <a:p>
            <a:r>
              <a:rPr lang="cs-CZ" sz="2900" dirty="0" smtClean="0">
                <a:solidFill>
                  <a:srgbClr val="0070C0"/>
                </a:solidFill>
              </a:rPr>
              <a:t>Druhou skupinu </a:t>
            </a:r>
            <a:r>
              <a:rPr lang="cs-CZ" sz="2900" dirty="0" smtClean="0">
                <a:solidFill>
                  <a:srgbClr val="0070C0"/>
                </a:solidFill>
              </a:rPr>
              <a:t>kurz </a:t>
            </a:r>
            <a:r>
              <a:rPr lang="cs-CZ" sz="2900" dirty="0" smtClean="0">
                <a:solidFill>
                  <a:srgbClr val="0070C0"/>
                </a:solidFill>
              </a:rPr>
              <a:t>BPH-PIS2 ve středu v 8:00 vyučuje </a:t>
            </a:r>
            <a:r>
              <a:rPr lang="cs-CZ" sz="2900" dirty="0" err="1" smtClean="0">
                <a:solidFill>
                  <a:srgbClr val="0070C0"/>
                </a:solidFill>
              </a:rPr>
              <a:t>Ing.Martina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>
                <a:solidFill>
                  <a:srgbClr val="0070C0"/>
                </a:solidFill>
              </a:rPr>
              <a:t>Gajdová    </a:t>
            </a:r>
            <a:endParaRPr lang="en-ZA" sz="29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70C0"/>
                </a:solidFill>
              </a:rPr>
              <a:t> </a:t>
            </a:r>
            <a:endParaRPr lang="en-ZA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smtClean="0"/>
              <a:t>Tento snímek a několik dalších se objeví ještě  úvodní přenášce cvičení. 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683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Technologický postup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08" y="1417638"/>
            <a:ext cx="8213392" cy="28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 </a:t>
            </a:r>
            <a:r>
              <a:rPr lang="cs-CZ" sz="3600" dirty="0" smtClean="0">
                <a:solidFill>
                  <a:srgbClr val="0070C0"/>
                </a:solidFill>
              </a:rPr>
              <a:t>Řízení obchodních případů</a:t>
            </a:r>
            <a:endParaRPr lang="en-ZA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CRM </a:t>
            </a:r>
          </a:p>
          <a:p>
            <a:pPr lvl="1"/>
            <a:r>
              <a:rPr lang="en-ZA" dirty="0" smtClean="0"/>
              <a:t>Contact management  </a:t>
            </a:r>
          </a:p>
          <a:p>
            <a:pPr lvl="1"/>
            <a:r>
              <a:rPr lang="en-ZA" dirty="0" smtClean="0"/>
              <a:t>Opportunities  </a:t>
            </a:r>
          </a:p>
          <a:p>
            <a:pPr lvl="1"/>
            <a:r>
              <a:rPr lang="en-ZA" dirty="0" smtClean="0"/>
              <a:t>Market segmentation  </a:t>
            </a:r>
          </a:p>
          <a:p>
            <a:pPr lvl="1"/>
            <a:r>
              <a:rPr lang="en-ZA" dirty="0" smtClean="0"/>
              <a:t>Ge</a:t>
            </a:r>
            <a:r>
              <a:rPr lang="cs-CZ" dirty="0" smtClean="0"/>
              <a:t>t</a:t>
            </a:r>
            <a:r>
              <a:rPr lang="en-ZA" dirty="0" smtClean="0"/>
              <a:t>ting new leads  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058" y="6200589"/>
            <a:ext cx="370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</a:t>
            </a:r>
            <a:r>
              <a:rPr lang="en-ZA" sz="1000" dirty="0" smtClean="0"/>
              <a:t>: </a:t>
            </a:r>
            <a:r>
              <a:rPr lang="cs-CZ" sz="1000" b="1" dirty="0" smtClean="0"/>
              <a:t>CRM –</a:t>
            </a:r>
            <a:r>
              <a:rPr lang="cs-CZ" sz="1000" dirty="0" smtClean="0"/>
              <a:t> </a:t>
            </a:r>
            <a:r>
              <a:rPr lang="en-US" sz="1000" dirty="0" smtClean="0"/>
              <a:t>Customer Relationship Management   </a:t>
            </a:r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7468353" cy="46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652120" y="2204864"/>
            <a:ext cx="154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CRM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8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527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Řízení prodeje</a:t>
            </a:r>
            <a:endParaRPr lang="en-ZA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Selling </a:t>
            </a:r>
          </a:p>
          <a:p>
            <a:pPr lvl="1"/>
            <a:r>
              <a:rPr lang="en-ZA" dirty="0" smtClean="0"/>
              <a:t>Credit limits   </a:t>
            </a:r>
          </a:p>
          <a:p>
            <a:pPr lvl="1"/>
            <a:r>
              <a:rPr lang="en-ZA" dirty="0" smtClean="0"/>
              <a:t>Price lists and discounts   </a:t>
            </a:r>
          </a:p>
          <a:p>
            <a:pPr lvl="1"/>
            <a:r>
              <a:rPr lang="en-ZA" dirty="0" smtClean="0"/>
              <a:t>Drop shipment   </a:t>
            </a:r>
          </a:p>
          <a:p>
            <a:pPr lvl="1"/>
            <a:r>
              <a:rPr lang="en-ZA" dirty="0" smtClean="0"/>
              <a:t>Substitutions </a:t>
            </a:r>
          </a:p>
          <a:p>
            <a:pPr lvl="1"/>
            <a:r>
              <a:rPr lang="en-ZA" dirty="0" smtClean="0"/>
              <a:t>Blank orders</a:t>
            </a:r>
          </a:p>
          <a:p>
            <a:pPr lvl="1"/>
            <a:r>
              <a:rPr lang="en-ZA" dirty="0" smtClean="0"/>
              <a:t>Quotations</a:t>
            </a:r>
          </a:p>
          <a:p>
            <a:pPr lvl="1"/>
            <a:r>
              <a:rPr lang="en-ZA" dirty="0" smtClean="0"/>
              <a:t>Invoicing </a:t>
            </a:r>
          </a:p>
          <a:p>
            <a:pPr lvl="1"/>
            <a:r>
              <a:rPr lang="en-ZA" dirty="0" smtClean="0"/>
              <a:t>Due date performance </a:t>
            </a:r>
          </a:p>
          <a:p>
            <a:pPr lvl="1"/>
            <a:r>
              <a:rPr lang="en-ZA" dirty="0" smtClean="0"/>
              <a:t>ATP|CTP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6029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ATP|CTP–</a:t>
            </a:r>
            <a:r>
              <a:rPr lang="en-ZA" sz="1000" dirty="0" smtClean="0"/>
              <a:t> Available to Promise | Capable to Promise</a:t>
            </a:r>
            <a:r>
              <a:rPr lang="cs-CZ" sz="1000" dirty="0" smtClean="0"/>
              <a:t>, Sales </a:t>
            </a:r>
            <a:r>
              <a:rPr lang="cs-CZ" sz="1000" dirty="0" err="1" smtClean="0"/>
              <a:t>Order</a:t>
            </a:r>
            <a:r>
              <a:rPr lang="cs-CZ" sz="1000" dirty="0" smtClean="0"/>
              <a:t>-&gt;Prodejní objednávka</a:t>
            </a:r>
            <a:r>
              <a:rPr lang="en-ZA" sz="1000" dirty="0" smtClean="0"/>
              <a:t>    </a:t>
            </a:r>
            <a:endParaRPr lang="en-ZA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9628"/>
            <a:ext cx="8589862" cy="48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580112" y="1957129"/>
            <a:ext cx="17378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Prodejní</a:t>
            </a:r>
          </a:p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objednávka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7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3600" dirty="0" smtClean="0">
                <a:solidFill>
                  <a:srgbClr val="0070C0"/>
                </a:solidFill>
              </a:rPr>
              <a:t>Controlling processes in Supply Chain Management (SCM)</a:t>
            </a:r>
            <a:endParaRPr lang="en-ZA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55990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Supply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</a:t>
                      </a: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     </a:t>
                      </a:r>
                      <a:r>
                        <a:rPr lang="en-US" sz="1400" noProof="0" dirty="0" smtClean="0"/>
                        <a:t>Orders (Demands)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40778"/>
            <a:ext cx="461665" cy="15141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Planning levels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/>
              <a:t>Demand Planning 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 smtClean="0"/>
              <a:t>Deming cycle</a:t>
            </a:r>
            <a:r>
              <a:rPr lang="cs-CZ" sz="3600" dirty="0" smtClean="0"/>
              <a:t> (PDCA)</a:t>
            </a:r>
            <a:r>
              <a:rPr lang="en-ZA" sz="3600" dirty="0" smtClean="0"/>
              <a:t> </a:t>
            </a:r>
            <a:r>
              <a:rPr lang="en-ZA" sz="1300" b="1" dirty="0" smtClean="0">
                <a:solidFill>
                  <a:srgbClr val="0070C0"/>
                </a:solidFill>
              </a:rPr>
              <a:t>(based on periodicity)</a:t>
            </a:r>
            <a:endParaRPr lang="en-ZA" sz="1300" b="1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/>
              <a:t>Define the problem to be addressed, collect relevant data, and ascertain the </a:t>
            </a:r>
            <a:r>
              <a:rPr lang="en-US" b="1" dirty="0"/>
              <a:t>problem's root </a:t>
            </a:r>
            <a:r>
              <a:rPr lang="en-US" b="1" dirty="0" smtClean="0"/>
              <a:t>cause</a:t>
            </a:r>
            <a:r>
              <a:rPr lang="cs-CZ" b="1" dirty="0" smtClean="0"/>
              <a:t> </a:t>
            </a:r>
            <a:r>
              <a:rPr lang="en-ZA" sz="1400" dirty="0" smtClean="0"/>
              <a:t>(</a:t>
            </a:r>
            <a:r>
              <a:rPr lang="en-ZA" sz="1400" b="1" dirty="0" smtClean="0">
                <a:solidFill>
                  <a:srgbClr val="C00000"/>
                </a:solidFill>
              </a:rPr>
              <a:t>e.g. by use of TOC=Theory of Constraints</a:t>
            </a:r>
            <a:r>
              <a:rPr lang="en-ZA" sz="1400" dirty="0" smtClean="0"/>
              <a:t>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Do: </a:t>
            </a:r>
            <a:r>
              <a:rPr lang="en-US" dirty="0"/>
              <a:t>Develop and implement a solution; decide upon a measurement to gauge its </a:t>
            </a:r>
            <a:r>
              <a:rPr lang="en-US" dirty="0" smtClean="0"/>
              <a:t>effectiveness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Check: </a:t>
            </a:r>
            <a:r>
              <a:rPr lang="en-US" dirty="0"/>
              <a:t>Confirm the results through before-and-after data comparison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Act: </a:t>
            </a:r>
            <a:r>
              <a:rPr lang="en-US" dirty="0"/>
              <a:t>Document the results, inform others about process changes, and make recommendations for the problem to be addressed in the next PDCA cycle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  <p:sp>
        <p:nvSpPr>
          <p:cNvPr id="3" name="Obdélník 2"/>
          <p:cNvSpPr/>
          <p:nvPr/>
        </p:nvSpPr>
        <p:spPr>
          <a:xfrm>
            <a:off x="4732543" y="1695732"/>
            <a:ext cx="30648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Step-by-step </a:t>
            </a:r>
            <a:r>
              <a:rPr lang="cs-CZ" sz="2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approach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860032" y="2157397"/>
            <a:ext cx="3168352" cy="91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Vysvětlení v češtině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Plánování (DC)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 </a:t>
            </a:r>
            <a:endParaRPr lang="cs-CZ" b="1" dirty="0"/>
          </a:p>
          <a:p>
            <a:r>
              <a:rPr lang="cs-CZ" sz="2800" dirty="0">
                <a:solidFill>
                  <a:srgbClr val="0070C0"/>
                </a:solidFill>
              </a:rPr>
              <a:t>V rámci prvního kroku celého cyklu jde na základě předešlého prověření stávajících podmínek o stanovení cílů (zpravidla náprava dosavadních nedostatků). Nechybí určení nezbytných úkolů, opatření, nástrojů a procesů k dosažení právě stanovených cílů. Součástí plánu by měly být navržené i konkrétní způsoby řešení a nejvhodnější z nich připraveno pro realizaci. V neposlední řadě musí být zajištěno </a:t>
            </a:r>
            <a:r>
              <a:rPr lang="cs-CZ" sz="2800" dirty="0" smtClean="0">
                <a:solidFill>
                  <a:srgbClr val="0070C0"/>
                </a:solidFill>
              </a:rPr>
              <a:t>personální obsazení </a:t>
            </a:r>
            <a:r>
              <a:rPr lang="cs-CZ" sz="2800" dirty="0">
                <a:solidFill>
                  <a:srgbClr val="0070C0"/>
                </a:solidFill>
              </a:rPr>
              <a:t>projektu kvalifikovanými pracovníky.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 </a:t>
            </a:r>
            <a:endParaRPr lang="cs-CZ" b="1" dirty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2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Provádění (DC)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Tento krok spočívá v implementaci vytvořeného plánu, kdy dochází k realizaci navrženého řešení a zapracování nových procesů. Zároveň se přistupuje ke sběru a měření dat resp. výsledků realizace pro jejich zpracování v dalších krocích. Žádná realizovaná změna není provedena bez patřičné dokumentace</a:t>
            </a:r>
          </a:p>
        </p:txBody>
      </p:sp>
    </p:spTree>
    <p:extLst>
      <p:ext uri="{BB962C8B-B14F-4D97-AF65-F5344CB8AC3E}">
        <p14:creationId xmlns:p14="http://schemas.microsoft.com/office/powerpoint/2010/main" val="23694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0070C0"/>
                </a:solidFill>
              </a:rPr>
              <a:t>Ověření   </a:t>
            </a:r>
            <a:r>
              <a:rPr lang="cs-CZ" dirty="0">
                <a:solidFill>
                  <a:srgbClr val="0070C0"/>
                </a:solidFill>
              </a:rPr>
              <a:t>(</a:t>
            </a:r>
            <a:r>
              <a:rPr lang="cs-CZ" dirty="0" smtClean="0">
                <a:solidFill>
                  <a:srgbClr val="0070C0"/>
                </a:solidFill>
              </a:rPr>
              <a:t>DC)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Krok ověření je krokem kontroly. Nasbíraná data z předešlé fáze podléhají analýze a hlubšímu zkoumání. Reálné výsledky jsou porovnávané s výsledky očekávanými pro zjištění rozdílů. Hledají se </a:t>
            </a:r>
            <a:r>
              <a:rPr lang="cs-CZ" sz="2600" dirty="0" smtClean="0">
                <a:solidFill>
                  <a:srgbClr val="0070C0"/>
                </a:solidFill>
              </a:rPr>
              <a:t>odchylky implementace (viz </a:t>
            </a:r>
            <a:r>
              <a:rPr lang="cs-CZ" sz="2600" dirty="0" err="1" smtClean="0">
                <a:solidFill>
                  <a:srgbClr val="0070C0"/>
                </a:solidFill>
              </a:rPr>
              <a:t>Kepner-Tregoe</a:t>
            </a:r>
            <a:r>
              <a:rPr lang="cs-CZ" sz="2600" dirty="0" smtClean="0">
                <a:solidFill>
                  <a:srgbClr val="0070C0"/>
                </a:solidFill>
              </a:rPr>
              <a:t>) od </a:t>
            </a:r>
            <a:r>
              <a:rPr lang="cs-CZ" sz="2600" dirty="0">
                <a:solidFill>
                  <a:srgbClr val="0070C0"/>
                </a:solidFill>
              </a:rPr>
              <a:t>plánu, přičemž je na reálných výstupech vyhodnocena vhodnost a úplnost plánu pro provedení celkového zdokonalení</a:t>
            </a:r>
            <a:r>
              <a:rPr lang="cs-CZ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3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Jednej (CD)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Krok jednání, tj. akce, uzavírá celý cyklus. Je založen na jednoduchém postupu. Bylo-li v kroku ověření prokázáno, že realizace stanoveného plánu přinesla pozitivní výsledky zdokonalující původní standard, pak se tento postup uvedený v plánu stává novým standardem, podle kterého se bude organizace nadále řídit. Může však dojít i k situaci, kdy ověření neprokáže žádný pozitivní přínos nového plánu oproti </a:t>
            </a:r>
            <a:r>
              <a:rPr lang="cs-CZ" sz="2800">
                <a:solidFill>
                  <a:srgbClr val="0070C0"/>
                </a:solidFill>
              </a:rPr>
              <a:t>původnímu </a:t>
            </a:r>
            <a:r>
              <a:rPr lang="cs-CZ" sz="2800" smtClean="0">
                <a:solidFill>
                  <a:srgbClr val="0070C0"/>
                </a:solidFill>
              </a:rPr>
              <a:t>standar</a:t>
            </a:r>
            <a:r>
              <a:rPr lang="cs-CZ" smtClean="0">
                <a:solidFill>
                  <a:srgbClr val="0070C0"/>
                </a:solidFill>
              </a:rPr>
              <a:t>du.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 smtClean="0">
                <a:solidFill>
                  <a:srgbClr val="0070C0"/>
                </a:solidFill>
              </a:rPr>
              <a:t>Simple example of Deming cycle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(</a:t>
            </a:r>
            <a:r>
              <a:rPr lang="cs-CZ" sz="2000" b="1" dirty="0" err="1" smtClean="0">
                <a:solidFill>
                  <a:srgbClr val="FF0000"/>
                </a:solidFill>
              </a:rPr>
              <a:t>home</a:t>
            </a:r>
            <a:r>
              <a:rPr lang="cs-CZ" sz="2000" b="1" dirty="0" smtClean="0">
                <a:solidFill>
                  <a:srgbClr val="FF0000"/>
                </a:solidFill>
              </a:rPr>
              <a:t> study)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1264018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Plan</a:t>
            </a:r>
            <a:r>
              <a:rPr lang="en-US" b="1" i="1" dirty="0" smtClean="0">
                <a:solidFill>
                  <a:srgbClr val="0070C0"/>
                </a:solidFill>
              </a:rPr>
              <a:t>:</a:t>
            </a:r>
            <a:r>
              <a:rPr lang="en-US" i="1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Excessively high value of the stock, which is one of the reasons of low liquidity of our company  (converting assets to cash)= </a:t>
            </a:r>
            <a:r>
              <a:rPr lang="en-US" b="1" dirty="0" smtClean="0">
                <a:solidFill>
                  <a:srgbClr val="0070C0"/>
                </a:solidFill>
              </a:rPr>
              <a:t>problem's root cause </a:t>
            </a:r>
            <a:r>
              <a:rPr lang="en-US" dirty="0" smtClean="0">
                <a:solidFill>
                  <a:srgbClr val="0070C0"/>
                </a:solidFill>
              </a:rPr>
              <a:t>detected  by use of TOC=Theory of Constraints and Current Reality Tree (will be presented later)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Do:</a:t>
            </a:r>
            <a:r>
              <a:rPr lang="en-US" dirty="0" smtClean="0">
                <a:solidFill>
                  <a:srgbClr val="FF0000"/>
                </a:solidFill>
              </a:rPr>
              <a:t> Implement algorithm controlling  stock replenishment based on MRP principle and ROP and </a:t>
            </a:r>
            <a:r>
              <a:rPr lang="en-US" b="1" dirty="0" smtClean="0">
                <a:solidFill>
                  <a:srgbClr val="FF0000"/>
                </a:solidFill>
              </a:rPr>
              <a:t>Safety Stock </a:t>
            </a:r>
            <a:r>
              <a:rPr lang="en-US" dirty="0" smtClean="0">
                <a:solidFill>
                  <a:srgbClr val="FF0000"/>
                </a:solidFill>
              </a:rPr>
              <a:t>level setup. Metrix for effectiveness will be I</a:t>
            </a:r>
            <a:r>
              <a:rPr lang="en-US" b="1" dirty="0" smtClean="0">
                <a:solidFill>
                  <a:srgbClr val="FF0000"/>
                </a:solidFill>
              </a:rPr>
              <a:t>nventory Dollar Days (IDD)  - </a:t>
            </a:r>
            <a:r>
              <a:rPr lang="en-US" dirty="0" smtClean="0">
                <a:solidFill>
                  <a:srgbClr val="FF0000"/>
                </a:solidFill>
              </a:rPr>
              <a:t>which is one of TOC metrics </a:t>
            </a:r>
            <a:r>
              <a:rPr lang="en-US" sz="1000" dirty="0" smtClean="0">
                <a:solidFill>
                  <a:srgbClr val="FF0000"/>
                </a:solidFill>
              </a:rPr>
              <a:t>(will be mentioned during the course)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Check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ERP</a:t>
            </a:r>
            <a:r>
              <a:rPr lang="en-US" dirty="0" smtClean="0">
                <a:solidFill>
                  <a:srgbClr val="C00000"/>
                </a:solidFill>
              </a:rPr>
              <a:t> inventory costing routines before and after implementation of stage </a:t>
            </a:r>
            <a:r>
              <a:rPr lang="en-US" b="1" dirty="0" smtClean="0">
                <a:solidFill>
                  <a:srgbClr val="C00000"/>
                </a:solidFill>
              </a:rPr>
              <a:t>Do</a:t>
            </a:r>
            <a:r>
              <a:rPr lang="en-US" dirty="0" smtClean="0">
                <a:solidFill>
                  <a:srgbClr val="C00000"/>
                </a:solidFill>
              </a:rPr>
              <a:t> application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Act: </a:t>
            </a:r>
            <a:r>
              <a:rPr lang="en-US" dirty="0" smtClean="0">
                <a:solidFill>
                  <a:srgbClr val="00B050"/>
                </a:solidFill>
              </a:rPr>
              <a:t>Document the results, inform others about process changes, and recommend  how to continue in inventory management routines (e.g. use of EAN readers  or calculation of </a:t>
            </a:r>
            <a:r>
              <a:rPr lang="en-US" b="1" dirty="0" smtClean="0">
                <a:solidFill>
                  <a:srgbClr val="00B050"/>
                </a:solidFill>
              </a:rPr>
              <a:t>inventory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service level </a:t>
            </a:r>
            <a:r>
              <a:rPr lang="en-US" dirty="0" smtClean="0">
                <a:solidFill>
                  <a:srgbClr val="00B050"/>
                </a:solidFill>
              </a:rPr>
              <a:t>in order  to speed up inventory procedures such as put-away and pick or optimize inventory level differently) in the next PDCA cycle</a:t>
            </a:r>
            <a:r>
              <a:rPr lang="en-ZA" dirty="0" smtClean="0"/>
              <a:t>.</a:t>
            </a:r>
            <a:endParaRPr lang="cs-CZ" dirty="0" smtClean="0"/>
          </a:p>
          <a:p>
            <a:endParaRPr lang="en-ZA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2871" y="6071608"/>
            <a:ext cx="6564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/>
              <a:t>   </a:t>
            </a:r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MRP</a:t>
            </a:r>
            <a:r>
              <a:rPr lang="cs-CZ" sz="1000" dirty="0" smtClean="0"/>
              <a:t> – </a:t>
            </a:r>
            <a:r>
              <a:rPr lang="en-ZA" sz="1000" dirty="0" smtClean="0"/>
              <a:t>Material Requirement Planning – will be presented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en-ZA" sz="1000" b="1" dirty="0" smtClean="0"/>
              <a:t>ROP</a:t>
            </a:r>
            <a:r>
              <a:rPr lang="en-ZA" sz="1000" dirty="0" smtClean="0"/>
              <a:t> – Reorder Point –see next slide)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cs-CZ" sz="1000" b="1" dirty="0" smtClean="0"/>
              <a:t> </a:t>
            </a:r>
            <a:endParaRPr lang="en-ZA" sz="1000" dirty="0"/>
          </a:p>
        </p:txBody>
      </p:sp>
      <p:sp>
        <p:nvSpPr>
          <p:cNvPr id="9" name="Obdélník 8"/>
          <p:cNvSpPr/>
          <p:nvPr/>
        </p:nvSpPr>
        <p:spPr>
          <a:xfrm>
            <a:off x="395536" y="6329703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/>
              <a:t>      </a:t>
            </a:r>
            <a:r>
              <a:rPr lang="en-ZA" sz="1000" b="1" dirty="0" smtClean="0"/>
              <a:t>IDD definition  </a:t>
            </a:r>
            <a:r>
              <a:rPr lang="en-ZA" sz="1000" dirty="0" smtClean="0"/>
              <a:t>: https://elischragenheim.com/2016/05/23/throughput-dollar-days-tdd-and-inventory-dollar-days-idd-the-value-and-limitations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66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Praxe vyučujícího – důvody-&gt;zkušenosti z praxe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1994 – 2021: </a:t>
            </a:r>
            <a:r>
              <a:rPr lang="cs-CZ" sz="1950" dirty="0">
                <a:solidFill>
                  <a:srgbClr val="0070C0"/>
                </a:solidFill>
              </a:rPr>
              <a:t>Odborný asistent, KPH-ESF, Masarykova univerzita, Brno </a:t>
            </a:r>
          </a:p>
          <a:p>
            <a:r>
              <a:rPr lang="cs-CZ" sz="1950" dirty="0"/>
              <a:t>2004 – 2021: </a:t>
            </a:r>
            <a:r>
              <a:rPr lang="cs-CZ" sz="1950" dirty="0">
                <a:solidFill>
                  <a:srgbClr val="C00000"/>
                </a:solidFill>
              </a:rPr>
              <a:t>Smluvní manažer tréninkového ERP centra, </a:t>
            </a:r>
            <a:r>
              <a:rPr lang="cs-CZ" sz="1950" dirty="0" err="1">
                <a:solidFill>
                  <a:srgbClr val="C00000"/>
                </a:solidFill>
              </a:rPr>
              <a:t>Navertica</a:t>
            </a:r>
            <a:r>
              <a:rPr lang="cs-CZ" sz="1950" dirty="0">
                <a:solidFill>
                  <a:srgbClr val="C00000"/>
                </a:solidFill>
              </a:rPr>
              <a:t> a.s., Brno a </a:t>
            </a:r>
            <a:r>
              <a:rPr lang="cs-CZ" sz="1950" dirty="0" err="1">
                <a:solidFill>
                  <a:srgbClr val="C00000"/>
                </a:solidFill>
              </a:rPr>
              <a:t>Navertica</a:t>
            </a:r>
            <a:r>
              <a:rPr lang="cs-CZ" sz="1950" dirty="0">
                <a:solidFill>
                  <a:srgbClr val="C00000"/>
                </a:solidFill>
              </a:rPr>
              <a:t> </a:t>
            </a:r>
            <a:r>
              <a:rPr lang="cs-CZ" sz="1950" dirty="0" err="1">
                <a:solidFill>
                  <a:srgbClr val="C00000"/>
                </a:solidFill>
              </a:rPr>
              <a:t>South</a:t>
            </a:r>
            <a:r>
              <a:rPr lang="cs-CZ" sz="1950" dirty="0">
                <a:solidFill>
                  <a:srgbClr val="C00000"/>
                </a:solidFill>
              </a:rPr>
              <a:t> </a:t>
            </a:r>
            <a:r>
              <a:rPr lang="cs-CZ" sz="1950" dirty="0" err="1">
                <a:solidFill>
                  <a:srgbClr val="C00000"/>
                </a:solidFill>
              </a:rPr>
              <a:t>Africa</a:t>
            </a:r>
            <a:endParaRPr lang="cs-CZ" sz="1950" dirty="0">
              <a:solidFill>
                <a:srgbClr val="C00000"/>
              </a:solidFill>
            </a:endParaRPr>
          </a:p>
          <a:p>
            <a:r>
              <a:rPr lang="cs-CZ" sz="1950" dirty="0"/>
              <a:t>2002 – 2004 : Obchodní ředitel, </a:t>
            </a:r>
            <a:r>
              <a:rPr lang="cs-CZ" sz="1950" dirty="0" err="1"/>
              <a:t>Allium</a:t>
            </a:r>
            <a:r>
              <a:rPr lang="cs-CZ" sz="1950" dirty="0"/>
              <a:t> s.r.o., Brno</a:t>
            </a:r>
          </a:p>
          <a:p>
            <a:r>
              <a:rPr lang="cs-CZ" sz="1950" dirty="0"/>
              <a:t>2001 </a:t>
            </a:r>
            <a:r>
              <a:rPr lang="cs-CZ" sz="1950" dirty="0" smtClean="0"/>
              <a:t>– 2002 : </a:t>
            </a:r>
            <a:r>
              <a:rPr lang="cs-CZ" sz="1950" dirty="0"/>
              <a:t>Obchodní ředitel, </a:t>
            </a:r>
            <a:r>
              <a:rPr lang="cs-CZ" sz="1950" dirty="0" err="1"/>
              <a:t>Columbus</a:t>
            </a:r>
            <a:r>
              <a:rPr lang="cs-CZ" sz="1950" dirty="0"/>
              <a:t> IT Partner a. s., Praha</a:t>
            </a:r>
          </a:p>
          <a:p>
            <a:r>
              <a:rPr lang="cs-CZ" sz="1950" dirty="0"/>
              <a:t>1993 </a:t>
            </a:r>
            <a:r>
              <a:rPr lang="cs-CZ" sz="1950" dirty="0" smtClean="0"/>
              <a:t>– 200 1</a:t>
            </a:r>
            <a:r>
              <a:rPr lang="cs-CZ" sz="1950" dirty="0"/>
              <a:t>: Konzultant ERP, FUTURE </a:t>
            </a:r>
            <a:r>
              <a:rPr lang="cs-CZ" sz="1950" dirty="0" err="1"/>
              <a:t>Engineering</a:t>
            </a:r>
            <a:r>
              <a:rPr lang="cs-CZ" sz="1950" dirty="0"/>
              <a:t> </a:t>
            </a:r>
            <a:r>
              <a:rPr lang="cs-CZ" sz="1950" dirty="0" err="1"/>
              <a:t>a.s</a:t>
            </a:r>
            <a:r>
              <a:rPr lang="cs-CZ" sz="1950" dirty="0"/>
              <a:t>, Brno – přejmenováno na </a:t>
            </a:r>
            <a:r>
              <a:rPr lang="cs-CZ" sz="1950" dirty="0" err="1" smtClean="0"/>
              <a:t>Navertica</a:t>
            </a:r>
            <a:r>
              <a:rPr lang="cs-CZ" sz="1950" dirty="0" smtClean="0"/>
              <a:t> </a:t>
            </a:r>
            <a:r>
              <a:rPr lang="cs-CZ" sz="1950" dirty="0"/>
              <a:t>a.s.</a:t>
            </a:r>
          </a:p>
          <a:p>
            <a:r>
              <a:rPr lang="cs-CZ" sz="1725" dirty="0"/>
              <a:t>1990 - 1993: Středoškolský profesor  </a:t>
            </a:r>
            <a:r>
              <a:rPr lang="en-US" sz="1725" dirty="0"/>
              <a:t>Computer science (A-level London Examination Board), Department of Education Valletta, </a:t>
            </a:r>
            <a:r>
              <a:rPr lang="en-US" sz="1725" dirty="0" err="1"/>
              <a:t>Paolino</a:t>
            </a:r>
            <a:r>
              <a:rPr lang="en-US" sz="1725" dirty="0"/>
              <a:t> </a:t>
            </a:r>
            <a:r>
              <a:rPr lang="en-US" sz="1725" dirty="0" err="1"/>
              <a:t>Vassallo</a:t>
            </a:r>
            <a:r>
              <a:rPr lang="en-US" sz="1725" dirty="0"/>
              <a:t> Upper Lyceum a </a:t>
            </a:r>
            <a:r>
              <a:rPr lang="en-US" sz="1725" dirty="0" err="1"/>
              <a:t>Fellenberg</a:t>
            </a:r>
            <a:r>
              <a:rPr lang="en-US" sz="1725" dirty="0"/>
              <a:t> Training Center, Malta</a:t>
            </a:r>
          </a:p>
          <a:p>
            <a:r>
              <a:rPr lang="cs-CZ" sz="1050" dirty="0"/>
              <a:t>Dříve : Výpočetní středisko, Královopolská strojírna, Brno – </a:t>
            </a:r>
            <a:r>
              <a:rPr lang="cs-CZ" sz="1050" b="1" dirty="0"/>
              <a:t>systémový programátor</a:t>
            </a:r>
          </a:p>
          <a:p>
            <a:r>
              <a:rPr lang="cs-CZ" sz="1050" dirty="0"/>
              <a:t>Dříve :  </a:t>
            </a:r>
            <a:r>
              <a:rPr lang="cs-CZ" sz="1050" b="1" dirty="0"/>
              <a:t>Výzkumný pracovník</a:t>
            </a:r>
            <a:r>
              <a:rPr lang="cs-CZ" sz="1050" dirty="0"/>
              <a:t>, Lékařská fakulta, Masarykova universita (počítačová simulace řízení umělého srdce)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9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Theory of constraints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Critical chain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Drum –Buffer-Rope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Linear programming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Total quality</a:t>
            </a: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management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rgbClr val="FF0000"/>
                </a:solidFill>
              </a:rPr>
              <a:t>Little´s law</a:t>
            </a:r>
            <a:endParaRPr lang="en-ZA" sz="9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Workflow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CONWIP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dirty="0" err="1" smtClean="0">
                <a:solidFill>
                  <a:srgbClr val="0070C0"/>
                </a:solidFill>
              </a:rPr>
              <a:t>Another</a:t>
            </a:r>
            <a:r>
              <a:rPr lang="cs-CZ" sz="3600" dirty="0" smtClean="0">
                <a:solidFill>
                  <a:srgbClr val="0070C0"/>
                </a:solidFill>
              </a:rPr>
              <a:t> point </a:t>
            </a:r>
            <a:r>
              <a:rPr lang="cs-CZ" sz="3600" dirty="0" err="1" smtClean="0">
                <a:solidFill>
                  <a:srgbClr val="0070C0"/>
                </a:solidFill>
              </a:rPr>
              <a:t>of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view</a:t>
            </a:r>
            <a:r>
              <a:rPr lang="cs-CZ" sz="3600" dirty="0" smtClean="0">
                <a:solidFill>
                  <a:srgbClr val="0070C0"/>
                </a:solidFill>
              </a:rPr>
              <a:t> 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en-ZA" sz="1000" dirty="0" smtClean="0"/>
              <a:t>Material  Requirement 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</a:t>
            </a:r>
            <a:r>
              <a:rPr lang="cs-CZ" sz="1400" dirty="0" err="1" smtClean="0">
                <a:solidFill>
                  <a:srgbClr val="FF0000"/>
                </a:solidFill>
              </a:rPr>
              <a:t>example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of</a:t>
            </a:r>
            <a:r>
              <a:rPr lang="cs-CZ" sz="1400" dirty="0" smtClean="0">
                <a:solidFill>
                  <a:srgbClr val="FF0000"/>
                </a:solidFill>
              </a:rPr>
              <a:t>  </a:t>
            </a:r>
            <a:r>
              <a:rPr lang="en-ZA" sz="1400" dirty="0" smtClean="0">
                <a:solidFill>
                  <a:srgbClr val="FF0000"/>
                </a:solidFill>
              </a:rPr>
              <a:t>Balanced Score Card</a:t>
            </a:r>
            <a:r>
              <a:rPr lang="cs-CZ" sz="1400" dirty="0" smtClean="0">
                <a:solidFill>
                  <a:srgbClr val="FF0000"/>
                </a:solidFill>
              </a:rPr>
              <a:t> use </a:t>
            </a:r>
            <a:r>
              <a:rPr lang="en-ZA" sz="1400" dirty="0" smtClean="0">
                <a:solidFill>
                  <a:srgbClr val="FF0000"/>
                </a:solidFill>
              </a:rPr>
              <a:t>)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 smtClean="0">
                <a:solidFill>
                  <a:srgbClr val="0070C0"/>
                </a:solidFill>
              </a:rPr>
              <a:t>Opera</a:t>
            </a:r>
            <a:r>
              <a:rPr lang="cs-CZ" sz="3600" dirty="0" err="1" smtClean="0">
                <a:solidFill>
                  <a:srgbClr val="0070C0"/>
                </a:solidFill>
              </a:rPr>
              <a:t>ce</a:t>
            </a:r>
            <a:endParaRPr lang="en-ZA" sz="36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53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26804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46052" y="1404323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Viz další snímek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2699792" y="1340768"/>
            <a:ext cx="324036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 smtClean="0">
                <a:solidFill>
                  <a:srgbClr val="0070C0"/>
                </a:solidFill>
              </a:rPr>
              <a:t>Function block Logistic-simplified</a:t>
            </a:r>
            <a:r>
              <a:rPr lang="cs-CZ" sz="3600" dirty="0" smtClean="0">
                <a:solidFill>
                  <a:srgbClr val="0070C0"/>
                </a:solidFill>
              </a:rPr>
              <a:t/>
            </a:r>
            <a:br>
              <a:rPr lang="cs-CZ" sz="3600" dirty="0" smtClean="0">
                <a:solidFill>
                  <a:srgbClr val="0070C0"/>
                </a:solidFill>
              </a:rPr>
            </a:br>
            <a:r>
              <a:rPr lang="cs-CZ" sz="2700" dirty="0" smtClean="0">
                <a:solidFill>
                  <a:srgbClr val="0070C0"/>
                </a:solidFill>
              </a:rPr>
              <a:t>(Funkční bloky logistiky- zjednodušený pohled)</a:t>
            </a:r>
            <a:endParaRPr lang="en-ZA" sz="2700" dirty="0">
              <a:solidFill>
                <a:srgbClr val="0070C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9601" y="2951375"/>
            <a:ext cx="179024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Orders (dependent demand)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9601" y="3405661"/>
            <a:ext cx="1780018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Forecasts (independent demand</a:t>
            </a:r>
            <a:r>
              <a:rPr lang="cs-CZ" sz="900" b="1" dirty="0" smtClean="0">
                <a:solidFill>
                  <a:schemeClr val="tx1"/>
                </a:solidFill>
              </a:rPr>
              <a:t>)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79912" y="2420888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Inventory Manage</a:t>
            </a:r>
            <a:r>
              <a:rPr lang="cs-CZ" sz="900" b="1" dirty="0" err="1" smtClean="0">
                <a:solidFill>
                  <a:schemeClr val="bg1"/>
                </a:solidFill>
              </a:rPr>
              <a:t>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295993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Inventory Costing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71152" y="3527121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Transportation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32240" y="2931073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Warehouse Management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>
            <a:stCxn id="5" idx="3"/>
            <a:endCxn id="13" idx="1"/>
          </p:cNvCxnSpPr>
          <p:nvPr/>
        </p:nvCxnSpPr>
        <p:spPr>
          <a:xfrm>
            <a:off x="2349843" y="3095391"/>
            <a:ext cx="565973" cy="16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915816" y="2386980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25941" y="3549677"/>
            <a:ext cx="565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7" idx="1"/>
          </p:cNvCxnSpPr>
          <p:nvPr/>
        </p:nvCxnSpPr>
        <p:spPr>
          <a:xfrm>
            <a:off x="2987824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87824" y="31039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987824" y="36711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ousměrná svislá šipka 23"/>
          <p:cNvSpPr/>
          <p:nvPr/>
        </p:nvSpPr>
        <p:spPr>
          <a:xfrm>
            <a:off x="4669921" y="2708920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ousměrná svislá šipka 24"/>
          <p:cNvSpPr/>
          <p:nvPr/>
        </p:nvSpPr>
        <p:spPr>
          <a:xfrm>
            <a:off x="4661161" y="3284433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12160" y="2406715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59930" y="256490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559930" y="3114158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5531860" y="366371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ousměrná vodorovná šipka 30"/>
          <p:cNvSpPr/>
          <p:nvPr/>
        </p:nvSpPr>
        <p:spPr>
          <a:xfrm>
            <a:off x="6057879" y="3003081"/>
            <a:ext cx="674361" cy="144016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ousměrná vodorovná šipka 32"/>
          <p:cNvSpPr/>
          <p:nvPr/>
        </p:nvSpPr>
        <p:spPr>
          <a:xfrm>
            <a:off x="559601" y="4005064"/>
            <a:ext cx="7900831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41444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Will be part of our course regarding ERP system MS Dynamics NAV   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5" y="4653136"/>
            <a:ext cx="2142097" cy="1562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2" y="4672881"/>
            <a:ext cx="2288182" cy="1542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3513684" y="5444107"/>
            <a:ext cx="227236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ZA" sz="3600" dirty="0" smtClean="0">
                <a:solidFill>
                  <a:srgbClr val="0070C0"/>
                </a:solidFill>
              </a:rPr>
              <a:t>Procedures-simplified</a:t>
            </a:r>
            <a:r>
              <a:rPr lang="cs-CZ" sz="3600" dirty="0" smtClean="0">
                <a:solidFill>
                  <a:srgbClr val="0070C0"/>
                </a:solidFill>
              </a:rPr>
              <a:t> (feedback)</a:t>
            </a:r>
            <a:br>
              <a:rPr lang="cs-CZ" sz="3600" dirty="0" smtClean="0">
                <a:solidFill>
                  <a:srgbClr val="0070C0"/>
                </a:solidFill>
              </a:rPr>
            </a:br>
            <a:r>
              <a:rPr lang="cs-CZ" sz="3600" dirty="0" smtClean="0">
                <a:solidFill>
                  <a:srgbClr val="0070C0"/>
                </a:solidFill>
              </a:rPr>
              <a:t>Procesy a zpětná vazba nutná pro jejich kontrolu</a:t>
            </a:r>
            <a:endParaRPr lang="en-ZA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65" y="3072045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28757" y="5517232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1079263" y="2645947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73419" y="2645947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04167" y="2645947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5911457" y="2546936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150234" y="2105986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0070C0"/>
                </a:solidFill>
              </a:rPr>
              <a:t>Procesní bloky </a:t>
            </a:r>
            <a:r>
              <a:rPr lang="en-ZA" altLang="cs-CZ" sz="1400" b="1" dirty="0" smtClean="0">
                <a:solidFill>
                  <a:srgbClr val="0070C0"/>
                </a:solidFill>
              </a:rPr>
              <a:t>(</a:t>
            </a:r>
            <a:r>
              <a:rPr lang="cs-CZ" altLang="cs-CZ" sz="1400" b="1" dirty="0" smtClean="0">
                <a:solidFill>
                  <a:srgbClr val="0070C0"/>
                </a:solidFill>
              </a:rPr>
              <a:t>neorganizovaně uspořádáno) </a:t>
            </a:r>
            <a:r>
              <a:rPr lang="en-US" altLang="cs-CZ" sz="1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dirty="0" smtClean="0">
                <a:solidFill>
                  <a:srgbClr val="0070C0"/>
                </a:solidFill>
              </a:rPr>
              <a:t>Váš </a:t>
            </a:r>
            <a:r>
              <a:rPr lang="cs-CZ" altLang="cs-CZ" sz="3600" dirty="0">
                <a:solidFill>
                  <a:srgbClr val="0070C0"/>
                </a:solidFill>
              </a:rPr>
              <a:t>hlavní úkol </a:t>
            </a:r>
            <a:r>
              <a:rPr lang="en-US" altLang="cs-CZ" sz="3600" dirty="0" smtClean="0">
                <a:solidFill>
                  <a:srgbClr val="0070C0"/>
                </a:solidFill>
              </a:rPr>
              <a:t> </a:t>
            </a:r>
            <a:r>
              <a:rPr lang="en-US" altLang="cs-CZ" sz="1400" dirty="0" smtClean="0"/>
              <a:t>(</a:t>
            </a:r>
            <a:r>
              <a:rPr lang="cs-CZ" altLang="cs-CZ" sz="1400" dirty="0" smtClean="0">
                <a:solidFill>
                  <a:srgbClr val="0070C0"/>
                </a:solidFill>
              </a:rPr>
              <a:t>organizace procesů podle business logiky</a:t>
            </a:r>
            <a:r>
              <a:rPr lang="en-US" altLang="cs-CZ" sz="1400" dirty="0" smtClean="0"/>
              <a:t>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dirty="0" smtClean="0">
                <a:solidFill>
                  <a:srgbClr val="0070C0"/>
                </a:solidFill>
              </a:rPr>
              <a:t>Váš </a:t>
            </a:r>
            <a:r>
              <a:rPr lang="cs-CZ" altLang="cs-CZ" sz="3600" dirty="0">
                <a:solidFill>
                  <a:srgbClr val="0070C0"/>
                </a:solidFill>
              </a:rPr>
              <a:t>hlavní úkol </a:t>
            </a:r>
            <a:r>
              <a:rPr lang="en-ZA" altLang="cs-CZ" sz="1400" dirty="0" smtClean="0">
                <a:solidFill>
                  <a:srgbClr val="0070C0"/>
                </a:solidFill>
              </a:rPr>
              <a:t>(</a:t>
            </a:r>
            <a:r>
              <a:rPr lang="cs-CZ" altLang="cs-CZ" sz="1400" dirty="0" smtClean="0">
                <a:solidFill>
                  <a:srgbClr val="0070C0"/>
                </a:solidFill>
              </a:rPr>
              <a:t>možné problémy,</a:t>
            </a:r>
            <a:r>
              <a:rPr lang="en-ZA" altLang="cs-CZ" sz="1400" dirty="0" smtClean="0">
                <a:solidFill>
                  <a:srgbClr val="0070C0"/>
                </a:solidFill>
              </a:rPr>
              <a:t> </a:t>
            </a:r>
            <a:r>
              <a:rPr lang="cs-CZ" altLang="cs-CZ" sz="1400" dirty="0" smtClean="0">
                <a:solidFill>
                  <a:srgbClr val="0070C0"/>
                </a:solidFill>
              </a:rPr>
              <a:t>úzká místa</a:t>
            </a:r>
            <a:r>
              <a:rPr lang="en-ZA" altLang="cs-CZ" sz="1400" dirty="0" smtClean="0">
                <a:solidFill>
                  <a:srgbClr val="0070C0"/>
                </a:solidFill>
              </a:rPr>
              <a:t>, </a:t>
            </a:r>
            <a:r>
              <a:rPr lang="cs-CZ" altLang="cs-CZ" sz="1400" dirty="0" smtClean="0">
                <a:solidFill>
                  <a:srgbClr val="0070C0"/>
                </a:solidFill>
              </a:rPr>
              <a:t>nežádoucí efekty) </a:t>
            </a:r>
            <a:r>
              <a:rPr lang="en-ZA" altLang="cs-CZ" sz="14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3558" y="6197439"/>
            <a:ext cx="674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Application of TOC -&gt;thinking tools-&gt;Current Reality Tree – first stage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dirty="0" smtClean="0">
                <a:solidFill>
                  <a:srgbClr val="0070C0"/>
                </a:solidFill>
              </a:rPr>
              <a:t>Váš hlavní úkol 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1400" dirty="0" smtClean="0"/>
              <a:t>(Najít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- JAK </a:t>
            </a:r>
            <a:r>
              <a:rPr lang="cs-CZ" altLang="cs-CZ" sz="1400" dirty="0" smtClean="0"/>
              <a:t>???  Měřit impakty  –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JAK</a:t>
            </a:r>
            <a:r>
              <a:rPr lang="cs-CZ" altLang="cs-CZ" sz="1400" dirty="0" smtClean="0"/>
              <a:t>??? and  Snížit vliv úzkého –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JAK</a:t>
            </a:r>
            <a:r>
              <a:rPr lang="cs-CZ" altLang="cs-CZ" sz="1400" dirty="0" smtClean="0"/>
              <a:t>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</a:t>
            </a:r>
            <a:r>
              <a:rPr lang="cs-CZ" sz="1000" dirty="0" smtClean="0"/>
              <a:t> </a:t>
            </a:r>
            <a:r>
              <a:rPr lang="cs-CZ" sz="1000" dirty="0" err="1" smtClean="0"/>
              <a:t>or</a:t>
            </a:r>
            <a:r>
              <a:rPr lang="cs-CZ" sz="1000" dirty="0" smtClean="0"/>
              <a:t> </a:t>
            </a:r>
            <a:r>
              <a:rPr lang="cs-CZ" sz="1000" dirty="0" err="1" smtClean="0"/>
              <a:t>lack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component</a:t>
            </a:r>
            <a:r>
              <a:rPr lang="en-ZA" sz="1000" dirty="0" smtClean="0"/>
              <a:t>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dirty="0">
                <a:solidFill>
                  <a:srgbClr val="0070C0"/>
                </a:solidFill>
                <a:effectLst>
                  <a:reflection blurRad="6350" stA="78000" endPos="0" dir="5400000" sy="-100000" algn="bl" rotWithShape="0"/>
                </a:effectLst>
              </a:rPr>
              <a:t>Modelový problém  I</a:t>
            </a:r>
            <a:r>
              <a:rPr lang="en-US" altLang="cs-CZ" sz="3200" dirty="0">
                <a:solidFill>
                  <a:srgbClr val="0070C0"/>
                </a:solidFill>
                <a:effectLst>
                  <a:reflection blurRad="6350" stA="78000" endPos="0" dir="5400000" sy="-100000" algn="bl" rotWithShape="0"/>
                </a:effectLst>
              </a:rPr>
              <a:t>.</a:t>
            </a:r>
            <a:r>
              <a:rPr lang="en-US" altLang="cs-CZ" sz="1200" dirty="0">
                <a:solidFill>
                  <a:srgbClr val="0070C0"/>
                </a:solidFill>
                <a:effectLst>
                  <a:reflection blurRad="6350" stA="20000" endPos="0" dir="5400000" sy="-100000" algn="bl" rotWithShape="0"/>
                </a:effectLst>
              </a:rPr>
              <a:t> </a:t>
            </a:r>
            <a:r>
              <a:rPr lang="cs-CZ" altLang="cs-CZ" sz="1200" dirty="0" smtClean="0">
                <a:solidFill>
                  <a:srgbClr val="0070C0"/>
                </a:solidFill>
                <a:effectLst>
                  <a:reflection blurRad="6350" stA="20000" endPos="0" dir="5400000" sy="-100000" algn="bl" rotWithShape="0"/>
                </a:effectLst>
              </a:rPr>
              <a:t> </a:t>
            </a:r>
            <a:r>
              <a:rPr lang="cs-CZ" altLang="cs-CZ" sz="3200" dirty="0" smtClean="0">
                <a:solidFill>
                  <a:srgbClr val="0070C0"/>
                </a:solidFill>
                <a:effectLst>
                  <a:reflection blurRad="6350" stA="78000" endPos="0" dir="5400000" sy="-100000" algn="bl" rotWithShape="0"/>
                </a:effectLst>
              </a:rPr>
              <a:t>- dostupnost </a:t>
            </a:r>
            <a:r>
              <a:rPr lang="cs-CZ" altLang="cs-CZ" sz="3200" dirty="0">
                <a:solidFill>
                  <a:srgbClr val="0070C0"/>
                </a:solidFill>
                <a:effectLst>
                  <a:reflection blurRad="6350" stA="78000" endPos="0" dir="5400000" sy="-100000" algn="bl" rotWithShape="0"/>
                </a:effectLst>
              </a:rPr>
              <a:t>komponent v čase pro naplánovanou </a:t>
            </a:r>
            <a:r>
              <a:rPr lang="cs-CZ" altLang="cs-CZ" sz="3200" dirty="0" smtClean="0">
                <a:solidFill>
                  <a:srgbClr val="0070C0"/>
                </a:solidFill>
                <a:effectLst>
                  <a:reflection blurRad="6350" stA="78000" endPos="0" dir="5400000" sy="-100000" algn="bl" rotWithShape="0"/>
                </a:effectLst>
              </a:rPr>
              <a:t>výrobu</a:t>
            </a:r>
            <a:r>
              <a:rPr lang="cs-CZ" altLang="cs-CZ" sz="1200" b="1" dirty="0" smtClean="0">
                <a:solidFill>
                  <a:srgbClr val="0070C0"/>
                </a:solidFill>
                <a:effectLst>
                  <a:reflection blurRad="6350" stA="20000" endPos="0" dir="5400000" sy="-100000" algn="bl" rotWithShape="0"/>
                </a:effectLst>
              </a:rPr>
              <a:t> </a:t>
            </a:r>
            <a:r>
              <a:rPr lang="en-US" altLang="cs-CZ" sz="1200" b="1" dirty="0" smtClean="0">
                <a:solidFill>
                  <a:srgbClr val="0070C0"/>
                </a:solidFill>
                <a:effectLst>
                  <a:reflection blurRad="6350" stA="20000" endPos="0" dir="5400000" sy="-100000" algn="bl" rotWithShape="0"/>
                </a:effectLst>
              </a:rPr>
              <a:t> </a:t>
            </a:r>
            <a:r>
              <a:rPr lang="en-US" altLang="cs-CZ" b="1" dirty="0" smtClean="0">
                <a:solidFill>
                  <a:srgbClr val="0070C0"/>
                </a:solidFill>
                <a:effectLst>
                  <a:reflection blurRad="6350" stA="20000" endPos="0" dir="5400000" sy="-100000" algn="bl" rotWithShape="0"/>
                </a:effectLst>
              </a:rPr>
              <a:t> </a:t>
            </a:r>
            <a:r>
              <a:rPr lang="en-US" altLang="cs-CZ" dirty="0" smtClean="0">
                <a:effectLst>
                  <a:reflection blurRad="6350" stA="20000" endPos="0" dir="5400000" sy="-100000" algn="bl" rotWithShape="0"/>
                </a:effectLst>
              </a:rPr>
              <a:t>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75400"/>
            <a:ext cx="5616575" cy="2338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52346"/>
            <a:ext cx="7183438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395536" y="5220771"/>
            <a:ext cx="70826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000" dirty="0">
                <a:solidFill>
                  <a:srgbClr val="0070C0"/>
                </a:solidFill>
                <a:latin typeface="Times New Roman" pitchFamily="18" charset="0"/>
              </a:rPr>
              <a:t>Výsledek aplikace APS algoritmu </a:t>
            </a:r>
            <a:r>
              <a:rPr kumimoji="0" lang="cs-CZ" altLang="cs-CZ" sz="2400" dirty="0">
                <a:latin typeface="Times New Roman" pitchFamily="18" charset="0"/>
              </a:rPr>
              <a:t>-&gt;</a:t>
            </a:r>
            <a:r>
              <a:rPr kumimoji="0" lang="cs-CZ" altLang="cs-CZ" sz="2400" b="1" dirty="0">
                <a:solidFill>
                  <a:srgbClr val="00B050"/>
                </a:solidFill>
                <a:latin typeface="Times New Roman" pitchFamily="18" charset="0"/>
              </a:rPr>
              <a:t>18.8.-&gt;</a:t>
            </a:r>
            <a:r>
              <a:rPr kumimoji="0" lang="cs-CZ" altLang="cs-CZ" sz="2400" b="1" dirty="0" smtClean="0">
                <a:solidFill>
                  <a:srgbClr val="00B050"/>
                </a:solidFill>
                <a:latin typeface="Times New Roman" pitchFamily="18" charset="0"/>
              </a:rPr>
              <a:t>22.8</a:t>
            </a:r>
            <a:r>
              <a:rPr kumimoji="0" lang="cs-CZ" altLang="cs-CZ" sz="2400" b="1" dirty="0">
                <a:solidFill>
                  <a:srgbClr val="00B050"/>
                </a:solidFill>
                <a:latin typeface="Times New Roman" pitchFamily="18" charset="0"/>
              </a:rPr>
              <a:t>. a 27.8.-&gt;</a:t>
            </a:r>
            <a:r>
              <a:rPr kumimoji="0" lang="cs-CZ" altLang="cs-CZ" sz="2400" b="1" dirty="0" smtClean="0">
                <a:solidFill>
                  <a:srgbClr val="00B050"/>
                </a:solidFill>
                <a:latin typeface="Times New Roman" pitchFamily="18" charset="0"/>
              </a:rPr>
              <a:t>1.9</a:t>
            </a:r>
            <a:endParaRPr kumimoji="0" lang="cs-CZ" altLang="cs-CZ" sz="2400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2000" b="1" dirty="0" smtClean="0">
                <a:solidFill>
                  <a:srgbClr val="0070C0"/>
                </a:solidFill>
                <a:latin typeface="Times New Roman" pitchFamily="18" charset="0"/>
              </a:rPr>
              <a:t>APS</a:t>
            </a:r>
            <a:r>
              <a:rPr kumimoji="0" lang="en-US" altLang="cs-CZ" sz="2000" dirty="0" smtClean="0">
                <a:solidFill>
                  <a:srgbClr val="0070C0"/>
                </a:solidFill>
                <a:latin typeface="Times New Roman" pitchFamily="18" charset="0"/>
              </a:rPr>
              <a:t>=Advanced Planning and Scheduling</a:t>
            </a:r>
            <a:r>
              <a:rPr kumimoji="0" lang="cs-CZ" altLang="cs-CZ" sz="2000" dirty="0" smtClean="0">
                <a:solidFill>
                  <a:srgbClr val="0070C0"/>
                </a:solidFill>
                <a:latin typeface="Times New Roman" pitchFamily="18" charset="0"/>
              </a:rPr>
              <a:t> = Pokročilé plánování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000" dirty="0" smtClean="0">
                <a:solidFill>
                  <a:srgbClr val="0070C0"/>
                </a:solidFill>
                <a:latin typeface="Times New Roman" pitchFamily="18" charset="0"/>
              </a:rPr>
              <a:t>a rozvrhování </a:t>
            </a:r>
            <a:endParaRPr kumimoji="0" lang="cs-CZ" altLang="cs-CZ" sz="200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dirty="0" smtClean="0">
                <a:solidFill>
                  <a:srgbClr val="0070C0"/>
                </a:solidFill>
                <a:effectLst>
                  <a:reflection blurRad="6350" stA="78000" endPos="0" dir="5400000" sy="-100000" algn="bl" rotWithShape="0"/>
                </a:effectLst>
              </a:rPr>
              <a:t>Modelový problém II-I.  - nastavení rozpočtu</a:t>
            </a:r>
            <a:r>
              <a:rPr lang="en-US" altLang="cs-CZ" sz="1200" dirty="0" smtClean="0">
                <a:solidFill>
                  <a:srgbClr val="0070C0"/>
                </a:solidFill>
                <a:effectLst>
                  <a:reflection blurRad="6350" stA="78000" endPos="0" dir="5400000" sy="-100000" algn="bl" rotWithShape="0"/>
                </a:effectLst>
              </a:rPr>
              <a:t> 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139952" y="1844824"/>
            <a:ext cx="2805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Rozpočty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5956149"/>
            <a:ext cx="698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Změna mezi skutečnými částkami a částkami v rozpočtu- bude pobíráno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s pomocí MS Dynamics 2018 NAV nástrojů  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Vybrané Projekty –mimo univerzitu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1800" dirty="0"/>
              <a:t>Vedoucí projektu vzdělávání pro firmu </a:t>
            </a:r>
            <a:r>
              <a:rPr lang="cs-CZ" sz="1800" dirty="0" err="1"/>
              <a:t>Navertica</a:t>
            </a:r>
            <a:r>
              <a:rPr lang="cs-CZ" sz="1800" dirty="0"/>
              <a:t> </a:t>
            </a:r>
            <a:r>
              <a:rPr lang="cs-CZ" sz="1800" dirty="0" err="1"/>
              <a:t>South</a:t>
            </a:r>
            <a:r>
              <a:rPr lang="cs-CZ" sz="1800" dirty="0"/>
              <a:t> </a:t>
            </a:r>
            <a:r>
              <a:rPr lang="cs-CZ" sz="1800" dirty="0" err="1"/>
              <a:t>Africa</a:t>
            </a:r>
            <a:endParaRPr lang="cs-CZ" sz="1800" dirty="0"/>
          </a:p>
          <a:p>
            <a:pPr lvl="0"/>
            <a:r>
              <a:rPr lang="cs-CZ" sz="1800" dirty="0"/>
              <a:t>Analytik firmy </a:t>
            </a:r>
            <a:r>
              <a:rPr lang="cs-CZ" sz="1800" dirty="0" err="1"/>
              <a:t>Navertica</a:t>
            </a:r>
            <a:r>
              <a:rPr lang="cs-CZ" sz="1800" dirty="0"/>
              <a:t> (implementace ERP MS Dynamics NAV)</a:t>
            </a:r>
          </a:p>
          <a:p>
            <a:pPr lvl="0"/>
            <a:r>
              <a:rPr lang="cs-CZ" sz="1500" b="1" dirty="0"/>
              <a:t>Vybrané projekty</a:t>
            </a:r>
            <a:r>
              <a:rPr lang="cs-CZ" sz="1500" dirty="0"/>
              <a:t>: </a:t>
            </a:r>
          </a:p>
          <a:p>
            <a:pPr lvl="1"/>
            <a:r>
              <a:rPr lang="cs-CZ" sz="2000" dirty="0" err="1"/>
              <a:t>Itec</a:t>
            </a:r>
            <a:r>
              <a:rPr lang="cs-CZ" sz="2000" dirty="0"/>
              <a:t> Johannesburg – řízení servisu a služeb</a:t>
            </a:r>
          </a:p>
          <a:p>
            <a:pPr lvl="1"/>
            <a:r>
              <a:rPr lang="cs-CZ" sz="2000" dirty="0" err="1"/>
              <a:t>Peters</a:t>
            </a:r>
            <a:r>
              <a:rPr lang="cs-CZ" sz="2000" dirty="0"/>
              <a:t> </a:t>
            </a:r>
            <a:r>
              <a:rPr lang="cs-CZ" sz="2000" dirty="0" err="1"/>
              <a:t>Papers</a:t>
            </a:r>
            <a:r>
              <a:rPr lang="cs-CZ" sz="2000" dirty="0"/>
              <a:t> Johannesburg  – velkoobchod s papírem  </a:t>
            </a:r>
          </a:p>
          <a:p>
            <a:pPr lvl="1"/>
            <a:r>
              <a:rPr lang="cs-CZ" sz="2000" dirty="0"/>
              <a:t>William King </a:t>
            </a:r>
            <a:r>
              <a:rPr lang="cs-CZ" sz="2000" dirty="0" err="1"/>
              <a:t>West</a:t>
            </a:r>
            <a:r>
              <a:rPr lang="cs-CZ" sz="2000" dirty="0"/>
              <a:t> </a:t>
            </a:r>
            <a:r>
              <a:rPr lang="cs-CZ" sz="2000" dirty="0" err="1"/>
              <a:t>Bromwich</a:t>
            </a:r>
            <a:r>
              <a:rPr lang="cs-CZ" sz="2000" dirty="0"/>
              <a:t> – dělení oceli pro automobilový průmysl </a:t>
            </a:r>
          </a:p>
          <a:p>
            <a:pPr lvl="1"/>
            <a:r>
              <a:rPr lang="cs-CZ" sz="2000" dirty="0" err="1"/>
              <a:t>Adast</a:t>
            </a:r>
            <a:r>
              <a:rPr lang="cs-CZ" sz="2000" dirty="0"/>
              <a:t> Systems Adamov – výroba benzinových, naftových a plynových stojanů </a:t>
            </a:r>
          </a:p>
          <a:p>
            <a:pPr lvl="1"/>
            <a:r>
              <a:rPr lang="cs-CZ" sz="2000" dirty="0" err="1"/>
              <a:t>Miking</a:t>
            </a:r>
            <a:r>
              <a:rPr lang="cs-CZ" sz="2000" dirty="0"/>
              <a:t> Kolín - dělení oceli pro automobilový průmysl </a:t>
            </a:r>
          </a:p>
          <a:p>
            <a:pPr lvl="1"/>
            <a:r>
              <a:rPr lang="cs-CZ" sz="2000" dirty="0"/>
              <a:t>Lokalizace produktu pro pokročilé plánování výroby na bázi APS (</a:t>
            </a:r>
            <a:r>
              <a:rPr lang="cs-CZ" sz="2000" dirty="0" err="1"/>
              <a:t>PlannerOne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Lokalizace produktu </a:t>
            </a:r>
            <a:r>
              <a:rPr lang="cs-CZ" sz="2000" dirty="0" err="1"/>
              <a:t>PrintVis</a:t>
            </a:r>
            <a:r>
              <a:rPr lang="cs-CZ" sz="2000" dirty="0"/>
              <a:t> (MIS) pro polygrafickou výrobu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8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sz="3600" b="0" dirty="0" smtClean="0">
                <a:solidFill>
                  <a:srgbClr val="0070C0"/>
                </a:solidFill>
                <a:effectLst>
                  <a:reflection blurRad="6350" stA="78000" endPos="0" dir="5400000" sy="-100000" algn="bl" rotWithShape="0"/>
                </a:effectLst>
              </a:rPr>
              <a:t>Modelový problém II-II - nákup služeb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2" y="1052736"/>
            <a:ext cx="7180263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250683"/>
            <a:ext cx="860444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sz="3600" b="0" dirty="0" smtClean="0">
                <a:solidFill>
                  <a:srgbClr val="0070C0"/>
                </a:solidFill>
                <a:effectLst>
                  <a:reflection blurRad="6350" stA="78000" endPos="0" dir="5400000" sy="-100000" algn="bl" rotWithShape="0"/>
                </a:effectLst>
              </a:rPr>
              <a:t>Modelový  problém II-III.  -srovnání s rozpočtem </a:t>
            </a:r>
            <a:endParaRPr lang="en-ZA" altLang="cs-CZ" sz="3600" b="0" dirty="0" smtClean="0">
              <a:solidFill>
                <a:srgbClr val="0070C0"/>
              </a:solidFill>
              <a:effectLst>
                <a:reflection blurRad="6350" stA="78000" endPos="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374682" cy="3413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08104" y="4293096"/>
            <a:ext cx="932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Purchases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smtClean="0">
                <a:solidFill>
                  <a:srgbClr val="0070C0"/>
                </a:solidFill>
              </a:rPr>
              <a:t>Výuka a metody s tím spojené</a:t>
            </a:r>
            <a:br>
              <a:rPr lang="cs-CZ" sz="3600" dirty="0" smtClean="0">
                <a:solidFill>
                  <a:srgbClr val="0070C0"/>
                </a:solidFill>
              </a:rPr>
            </a:br>
            <a:r>
              <a:rPr lang="cs-CZ" sz="2000" dirty="0" smtClean="0">
                <a:solidFill>
                  <a:srgbClr val="0070C0"/>
                </a:solidFill>
              </a:rPr>
              <a:t>(již bylo uvedeno jazyce českém)</a:t>
            </a:r>
            <a:br>
              <a:rPr lang="cs-CZ" sz="2000" dirty="0" smtClean="0">
                <a:solidFill>
                  <a:srgbClr val="0070C0"/>
                </a:solidFill>
              </a:rPr>
            </a:br>
            <a:endParaRPr lang="en-ZA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sz="2400" dirty="0" smtClean="0"/>
              <a:t>OM-intro – done (this slide show)</a:t>
            </a:r>
          </a:p>
          <a:p>
            <a:r>
              <a:rPr lang="en-ZA" sz="2400" dirty="0" smtClean="0"/>
              <a:t>Real project-South African client (wholesale)</a:t>
            </a:r>
          </a:p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Critical chain and project management</a:t>
            </a:r>
          </a:p>
          <a:p>
            <a:r>
              <a:rPr lang="en-ZA" sz="2400" dirty="0" smtClean="0"/>
              <a:t>Quality management I. (Pareto</a:t>
            </a:r>
            <a:r>
              <a:rPr lang="cs-CZ" sz="2400" dirty="0" smtClean="0"/>
              <a:t> </a:t>
            </a:r>
            <a:r>
              <a:rPr lang="cs-CZ" sz="2400" dirty="0" err="1" smtClean="0"/>
              <a:t>analysis</a:t>
            </a:r>
            <a:r>
              <a:rPr lang="en-ZA" sz="2400" dirty="0" smtClean="0"/>
              <a:t>+ Ishikawa)</a:t>
            </a:r>
          </a:p>
          <a:p>
            <a:r>
              <a:rPr lang="en-ZA" sz="2400" dirty="0" smtClean="0"/>
              <a:t>Quality management II. (Six Sigma, Kaizen, </a:t>
            </a:r>
            <a:r>
              <a:rPr lang="en-ZA" sz="2400" dirty="0" err="1" smtClean="0"/>
              <a:t>Poka</a:t>
            </a:r>
            <a:r>
              <a:rPr lang="en-ZA" sz="2400" dirty="0" smtClean="0"/>
              <a:t> Yoke)</a:t>
            </a:r>
          </a:p>
          <a:p>
            <a:r>
              <a:rPr lang="en-ZA" sz="2400" dirty="0" smtClean="0"/>
              <a:t>Business metrics (use of matrices – Boston, Gartner MQ)</a:t>
            </a:r>
          </a:p>
          <a:p>
            <a:r>
              <a:rPr lang="en-ZA" sz="2400" dirty="0" smtClean="0"/>
              <a:t>Balanced Score Card </a:t>
            </a:r>
          </a:p>
          <a:p>
            <a:r>
              <a:rPr lang="en-ZA" sz="2400" dirty="0" smtClean="0"/>
              <a:t>DBR , CONWIP</a:t>
            </a:r>
            <a:r>
              <a:rPr lang="cs-CZ" sz="2400" dirty="0" smtClean="0"/>
              <a:t> (konstantní nedokončená výroba) </a:t>
            </a:r>
            <a:endParaRPr lang="en-ZA" sz="2400" dirty="0" smtClean="0"/>
          </a:p>
          <a:p>
            <a:r>
              <a:rPr lang="en-ZA" sz="2400" dirty="0" smtClean="0"/>
              <a:t>Decision making (</a:t>
            </a:r>
            <a:r>
              <a:rPr lang="en-ZA" sz="2400" dirty="0" err="1" smtClean="0"/>
              <a:t>Kepner-Tregoe</a:t>
            </a:r>
            <a:r>
              <a:rPr lang="en-ZA" sz="2400" dirty="0" smtClean="0"/>
              <a:t> methodology,..)</a:t>
            </a:r>
          </a:p>
          <a:p>
            <a:r>
              <a:rPr lang="en-ZA" sz="2400" dirty="0" smtClean="0"/>
              <a:t>P&amp;Q analysis (mix of products</a:t>
            </a:r>
            <a:r>
              <a:rPr lang="cs-CZ" sz="2400" dirty="0" smtClean="0"/>
              <a:t>- produktový mix)</a:t>
            </a:r>
            <a:endParaRPr lang="en-ZA" sz="2400" dirty="0" smtClean="0"/>
          </a:p>
          <a:p>
            <a:r>
              <a:rPr lang="en-ZA" sz="2400" dirty="0" smtClean="0"/>
              <a:t>Business Intelligence – intro and concept</a:t>
            </a:r>
          </a:p>
          <a:p>
            <a:r>
              <a:rPr lang="en-ZA" sz="2400" dirty="0" smtClean="0"/>
              <a:t>Little´s law</a:t>
            </a:r>
            <a:r>
              <a:rPr lang="cs-CZ" sz="2400" dirty="0" smtClean="0"/>
              <a:t> (vazba mezi průtokem časem cyklu a nedokončenou výrobou)</a:t>
            </a:r>
          </a:p>
          <a:p>
            <a:r>
              <a:rPr lang="en-ZA" sz="2400" dirty="0" smtClean="0"/>
              <a:t>Yield management – intro to concept  </a:t>
            </a:r>
          </a:p>
          <a:p>
            <a:r>
              <a:rPr lang="en-ZA" sz="2400" dirty="0" smtClean="0"/>
              <a:t>Linear programming – concept and use </a:t>
            </a:r>
          </a:p>
          <a:p>
            <a:r>
              <a:rPr lang="en-ZA" sz="2400" dirty="0" smtClean="0"/>
              <a:t>Business Intelligence</a:t>
            </a:r>
          </a:p>
          <a:p>
            <a:r>
              <a:rPr lang="en-GB" sz="2400" dirty="0" smtClean="0"/>
              <a:t>Decision trees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5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rgbClr val="0070C0"/>
                </a:solidFill>
              </a:rPr>
              <a:t>Plán výuky </a:t>
            </a:r>
            <a:r>
              <a:rPr lang="en-ZA" sz="2400" dirty="0" smtClean="0">
                <a:solidFill>
                  <a:srgbClr val="0070C0"/>
                </a:solidFill>
              </a:rPr>
              <a:t>ERP </a:t>
            </a:r>
            <a:r>
              <a:rPr lang="cs-CZ" sz="2400" dirty="0" smtClean="0">
                <a:solidFill>
                  <a:srgbClr val="0070C0"/>
                </a:solidFill>
              </a:rPr>
              <a:t> pro kurz PIS1 jeho používání při řízení operací  -  bude uvedeno i úvodní přenášce ve cvičeních</a:t>
            </a:r>
            <a:endParaRPr lang="en-ZA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Důvody využívání  ERP systém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ERP </a:t>
            </a:r>
            <a:r>
              <a:rPr lang="cs-CZ" sz="2400" dirty="0" smtClean="0">
                <a:solidFill>
                  <a:srgbClr val="0070C0"/>
                </a:solidFill>
              </a:rPr>
              <a:t>základy ovládáni a instalace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cs-CZ" sz="2400" dirty="0" smtClean="0">
                <a:solidFill>
                  <a:srgbClr val="0070C0"/>
                </a:solidFill>
              </a:rPr>
              <a:t>Nákup- parametry řídící nákup a impakty registrace na logistiku, závazky a hlavní knihu 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Prodej  </a:t>
            </a:r>
            <a:r>
              <a:rPr lang="cs-CZ" sz="2400" dirty="0">
                <a:solidFill>
                  <a:srgbClr val="0070C0"/>
                </a:solidFill>
              </a:rPr>
              <a:t>parametry řídící </a:t>
            </a:r>
            <a:r>
              <a:rPr lang="cs-CZ" sz="2400" dirty="0" smtClean="0">
                <a:solidFill>
                  <a:srgbClr val="0070C0"/>
                </a:solidFill>
              </a:rPr>
              <a:t>prodej </a:t>
            </a:r>
            <a:r>
              <a:rPr lang="cs-CZ" sz="2400" dirty="0">
                <a:solidFill>
                  <a:srgbClr val="0070C0"/>
                </a:solidFill>
              </a:rPr>
              <a:t>a impakty registrace na logistiku, závazky a hlavní knihu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Logistika a ERP parametry umožňující její řízení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Transfer</a:t>
            </a:r>
            <a:r>
              <a:rPr lang="cs-CZ" sz="2400" dirty="0" smtClean="0">
                <a:solidFill>
                  <a:srgbClr val="0070C0"/>
                </a:solidFill>
              </a:rPr>
              <a:t>y zboží </a:t>
            </a:r>
            <a:r>
              <a:rPr lang="en-US" sz="2400" dirty="0" smtClean="0">
                <a:solidFill>
                  <a:srgbClr val="0070C0"/>
                </a:solidFill>
              </a:rPr>
              <a:t>   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Základní bankovní operace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Systém řízení vztahů se zákazníky, dodavateli a bankami  (CRM)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cs-CZ" sz="2400" dirty="0" smtClean="0">
                <a:solidFill>
                  <a:srgbClr val="0070C0"/>
                </a:solidFill>
              </a:rPr>
              <a:t>Analytické nástroje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Reporting a vytváření výkazů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Základy analýzy prodejů/nákupů  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260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Děkuji za Vaši pozornost 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491880" y="2420888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Oblasti zájmu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26579" y="2437111"/>
            <a:ext cx="7713172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b="1" u="sng" dirty="0">
                <a:solidFill>
                  <a:srgbClr val="FF0000"/>
                </a:solidFill>
                <a:latin typeface="&amp;quot"/>
                <a:hlinkClick r:id="rId2"/>
              </a:rPr>
              <a:t>  </a:t>
            </a:r>
          </a:p>
          <a:p>
            <a:r>
              <a:rPr lang="cs-CZ" sz="1400" u="sng" dirty="0" err="1">
                <a:solidFill>
                  <a:srgbClr val="333333"/>
                </a:solidFill>
                <a:hlinkClick r:id="rId2"/>
              </a:rPr>
              <a:t>Where</a:t>
            </a:r>
            <a:r>
              <a:rPr lang="cs-CZ" sz="1400" u="sng" dirty="0">
                <a:solidFill>
                  <a:srgbClr val="333333"/>
                </a:solidFill>
                <a:hlinkClick r:id="rId2"/>
              </a:rPr>
              <a:t> Do </a:t>
            </a:r>
            <a:r>
              <a:rPr lang="cs-CZ" sz="1400" u="sng" dirty="0" err="1">
                <a:solidFill>
                  <a:srgbClr val="333333"/>
                </a:solidFill>
                <a:hlinkClick r:id="rId2"/>
              </a:rPr>
              <a:t>You</a:t>
            </a:r>
            <a:r>
              <a:rPr lang="cs-CZ" sz="1400" u="sng" dirty="0">
                <a:solidFill>
                  <a:srgbClr val="333333"/>
                </a:solidFill>
                <a:hlinkClick r:id="rId2"/>
              </a:rPr>
              <a:t> </a:t>
            </a:r>
            <a:r>
              <a:rPr lang="cs-CZ" sz="1400" u="sng" dirty="0" err="1">
                <a:solidFill>
                  <a:srgbClr val="333333"/>
                </a:solidFill>
                <a:hlinkClick r:id="rId2"/>
              </a:rPr>
              <a:t>Want</a:t>
            </a:r>
            <a:r>
              <a:rPr lang="cs-CZ" sz="1400" u="sng" dirty="0">
                <a:solidFill>
                  <a:srgbClr val="333333"/>
                </a:solidFill>
                <a:hlinkClick r:id="rId2"/>
              </a:rPr>
              <a:t> to Go </a:t>
            </a:r>
            <a:r>
              <a:rPr lang="cs-CZ" sz="1400" u="sng" dirty="0" err="1">
                <a:solidFill>
                  <a:srgbClr val="333333"/>
                </a:solidFill>
                <a:hlinkClick r:id="rId2"/>
              </a:rPr>
              <a:t>Skiing</a:t>
            </a:r>
            <a:r>
              <a:rPr lang="cs-CZ" sz="1400" u="sng" dirty="0">
                <a:solidFill>
                  <a:srgbClr val="333333"/>
                </a:solidFill>
                <a:hlinkClick r:id="rId2"/>
              </a:rPr>
              <a:t>? </a:t>
            </a:r>
            <a:r>
              <a:rPr lang="cs-CZ" sz="1400" u="sng" dirty="0" err="1">
                <a:solidFill>
                  <a:srgbClr val="333333"/>
                </a:solidFill>
                <a:hlinkClick r:id="rId2"/>
              </a:rPr>
              <a:t>The</a:t>
            </a:r>
            <a:r>
              <a:rPr lang="cs-CZ" sz="1400" u="sng" dirty="0">
                <a:solidFill>
                  <a:srgbClr val="333333"/>
                </a:solidFill>
                <a:hlinkClick r:id="rId2"/>
              </a:rPr>
              <a:t> </a:t>
            </a:r>
            <a:r>
              <a:rPr lang="cs-CZ" sz="1400" u="sng" dirty="0" err="1">
                <a:solidFill>
                  <a:srgbClr val="333333"/>
                </a:solidFill>
                <a:hlinkClick r:id="rId2"/>
              </a:rPr>
              <a:t>Effect</a:t>
            </a:r>
            <a:r>
              <a:rPr lang="cs-CZ" sz="1400" u="sng" dirty="0">
                <a:solidFill>
                  <a:srgbClr val="333333"/>
                </a:solidFill>
                <a:hlinkClick r:id="rId2"/>
              </a:rPr>
              <a:t> </a:t>
            </a:r>
            <a:r>
              <a:rPr lang="cs-CZ" sz="1400" u="sng" dirty="0" err="1">
                <a:solidFill>
                  <a:srgbClr val="333333"/>
                </a:solidFill>
                <a:hlinkClick r:id="rId2"/>
              </a:rPr>
              <a:t>of</a:t>
            </a:r>
            <a:r>
              <a:rPr lang="cs-CZ" sz="1400" u="sng" dirty="0">
                <a:solidFill>
                  <a:srgbClr val="333333"/>
                </a:solidFill>
                <a:hlinkClick r:id="rId2"/>
              </a:rPr>
              <a:t> </a:t>
            </a:r>
            <a:r>
              <a:rPr lang="cs-CZ" sz="1400" u="sng" dirty="0" err="1">
                <a:solidFill>
                  <a:srgbClr val="333333"/>
                </a:solidFill>
                <a:hlinkClick r:id="rId2"/>
              </a:rPr>
              <a:t>the</a:t>
            </a:r>
            <a:r>
              <a:rPr lang="cs-CZ" sz="1400" u="sng" dirty="0">
                <a:solidFill>
                  <a:srgbClr val="333333"/>
                </a:solidFill>
                <a:hlinkClick r:id="rId2"/>
              </a:rPr>
              <a:t> Reference Point and </a:t>
            </a:r>
            <a:r>
              <a:rPr lang="cs-CZ" sz="1400" u="sng" dirty="0" err="1">
                <a:solidFill>
                  <a:srgbClr val="333333"/>
                </a:solidFill>
                <a:hlinkClick r:id="rId2"/>
              </a:rPr>
              <a:t>Loss</a:t>
            </a:r>
            <a:r>
              <a:rPr lang="cs-CZ" sz="1400" u="sng" dirty="0">
                <a:solidFill>
                  <a:srgbClr val="333333"/>
                </a:solidFill>
                <a:hlinkClick r:id="rId2"/>
              </a:rPr>
              <a:t> </a:t>
            </a:r>
            <a:r>
              <a:rPr lang="cs-CZ" sz="1400" u="sng" dirty="0" err="1">
                <a:solidFill>
                  <a:srgbClr val="333333"/>
                </a:solidFill>
                <a:hlinkClick r:id="rId2"/>
              </a:rPr>
              <a:t>Aversion</a:t>
            </a:r>
            <a:r>
              <a:rPr lang="cs-CZ" sz="1400" u="sng" dirty="0">
                <a:solidFill>
                  <a:srgbClr val="333333"/>
                </a:solidFill>
              </a:rPr>
              <a:t> (</a:t>
            </a:r>
            <a:r>
              <a:rPr lang="cs-CZ" sz="1350" b="1" u="sng" dirty="0">
                <a:solidFill>
                  <a:srgbClr val="0070C0"/>
                </a:solidFill>
                <a:latin typeface="&amp;quot"/>
              </a:rPr>
              <a:t>2019)</a:t>
            </a:r>
            <a:br>
              <a:rPr lang="cs-CZ" sz="1350" b="1" u="sng" dirty="0">
                <a:solidFill>
                  <a:srgbClr val="0070C0"/>
                </a:solidFill>
                <a:latin typeface="&amp;quot"/>
              </a:rPr>
            </a:br>
            <a:r>
              <a:rPr lang="cs-CZ" sz="1400" u="sng" dirty="0">
                <a:solidFill>
                  <a:srgbClr val="333333"/>
                </a:solidFill>
                <a:hlinkClick r:id="rId3"/>
              </a:rPr>
              <a:t>GOCMANOVÁ, Zuzana</a:t>
            </a:r>
            <a:r>
              <a:rPr lang="cs-CZ" sz="1400" u="sng" dirty="0">
                <a:solidFill>
                  <a:srgbClr val="333333"/>
                </a:solidFill>
              </a:rPr>
              <a:t>, </a:t>
            </a:r>
            <a:r>
              <a:rPr lang="cs-CZ" sz="1400" u="sng" dirty="0">
                <a:solidFill>
                  <a:srgbClr val="333333"/>
                </a:solidFill>
                <a:hlinkClick r:id="rId4"/>
              </a:rPr>
              <a:t>Jaromír SKORKOVSKÝ</a:t>
            </a:r>
            <a:r>
              <a:rPr lang="cs-CZ" sz="1400" u="sng" dirty="0">
                <a:solidFill>
                  <a:srgbClr val="333333"/>
                </a:solidFill>
              </a:rPr>
              <a:t>, </a:t>
            </a:r>
            <a:r>
              <a:rPr lang="cs-CZ" sz="1400" u="sng" dirty="0">
                <a:solidFill>
                  <a:srgbClr val="333333"/>
                </a:solidFill>
                <a:hlinkClick r:id="rId5"/>
              </a:rPr>
              <a:t>Štěpán VESELÝ</a:t>
            </a:r>
            <a:r>
              <a:rPr lang="cs-CZ" sz="1400" u="sng" dirty="0">
                <a:solidFill>
                  <a:srgbClr val="333333"/>
                </a:solidFill>
              </a:rPr>
              <a:t> a </a:t>
            </a:r>
            <a:r>
              <a:rPr lang="cs-CZ" sz="1400" u="sng" dirty="0">
                <a:solidFill>
                  <a:srgbClr val="333333"/>
                </a:solidFill>
                <a:hlinkClick r:id="rId6"/>
              </a:rPr>
              <a:t>Jan BÖHM</a:t>
            </a:r>
            <a:endParaRPr lang="cs-CZ" sz="1400" u="sng" dirty="0">
              <a:solidFill>
                <a:srgbClr val="333333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26579" y="4653136"/>
            <a:ext cx="7333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333333"/>
                </a:solidFill>
                <a:latin typeface="&amp;quot"/>
                <a:hlinkClick r:id="rId7"/>
              </a:rPr>
              <a:t>Theory of Constraints and Its Application in a Specific Company</a:t>
            </a:r>
            <a:r>
              <a:rPr lang="en-US" sz="1400" u="sng" dirty="0">
                <a:solidFill>
                  <a:srgbClr val="333333"/>
                </a:solidFill>
                <a:latin typeface="&amp;quot"/>
              </a:rPr>
              <a:t> </a:t>
            </a:r>
            <a:r>
              <a:rPr lang="en-US" sz="1400" u="sng" dirty="0">
                <a:solidFill>
                  <a:srgbClr val="0070C0"/>
                </a:solidFill>
                <a:latin typeface="&amp;quot"/>
              </a:rPr>
              <a:t>(2014)</a:t>
            </a:r>
            <a:br>
              <a:rPr lang="en-US" sz="1400" u="sng" dirty="0">
                <a:solidFill>
                  <a:srgbClr val="0070C0"/>
                </a:solidFill>
                <a:latin typeface="&amp;quot"/>
              </a:rPr>
            </a:br>
            <a:r>
              <a:rPr lang="en-US" sz="1400" u="sng" dirty="0">
                <a:solidFill>
                  <a:srgbClr val="333333"/>
                </a:solidFill>
                <a:latin typeface="&amp;quot"/>
                <a:hlinkClick r:id="rId8"/>
              </a:rPr>
              <a:t>LINHART, Jakub</a:t>
            </a:r>
            <a:r>
              <a:rPr lang="en-US" sz="1400" u="sng" dirty="0">
                <a:solidFill>
                  <a:srgbClr val="333333"/>
                </a:solidFill>
                <a:latin typeface="&amp;quot"/>
              </a:rPr>
              <a:t> a </a:t>
            </a:r>
            <a:r>
              <a:rPr lang="en-US" sz="1400" u="sng" dirty="0">
                <a:solidFill>
                  <a:srgbClr val="333333"/>
                </a:solidFill>
                <a:latin typeface="&amp;quot"/>
                <a:hlinkClick r:id="rId4"/>
              </a:rPr>
              <a:t>Jaromír SKORKOVSKÝ</a:t>
            </a:r>
            <a:endParaRPr lang="cs-CZ" sz="1400" u="sng" dirty="0">
              <a:solidFill>
                <a:srgbClr val="333333"/>
              </a:solidFill>
              <a:latin typeface="&amp;quo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6579" y="2048794"/>
            <a:ext cx="3013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Prospektová teorie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8870" y="3902930"/>
            <a:ext cx="2475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Teorie omezení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446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420873-0005-4104-A31A-74E5C1213B45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cs-CZ" sz="1400" smtClean="0"/>
          </a:p>
        </p:txBody>
      </p:sp>
      <p:pic>
        <p:nvPicPr>
          <p:cNvPr id="57346" name="Picture 2" descr="http://havlicekjara.sweb.cz/stranka_1/nadpis_cestin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179638"/>
            <a:ext cx="320992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236788"/>
            <a:ext cx="28225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63625" y="764704"/>
            <a:ext cx="640015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cs-CZ" sz="36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Jazyky, které se budou používat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91680" y="4437112"/>
            <a:ext cx="7482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 valné většině jsou texty v jazyce českém. Vzhledem ke dlouholetým</a:t>
            </a:r>
          </a:p>
          <a:p>
            <a:r>
              <a:rPr lang="cs-CZ" dirty="0" smtClean="0"/>
              <a:t> zkušenostem  vyučujícího tato </a:t>
            </a:r>
            <a:r>
              <a:rPr lang="cs-CZ" dirty="0" err="1" smtClean="0"/>
              <a:t>bilinguální</a:t>
            </a:r>
            <a:r>
              <a:rPr lang="cs-CZ" dirty="0" smtClean="0"/>
              <a:t> varianta studenty oboru </a:t>
            </a:r>
          </a:p>
          <a:p>
            <a:r>
              <a:rPr lang="cs-CZ" dirty="0" smtClean="0"/>
              <a:t>POIN nezatěžuje. </a:t>
            </a:r>
          </a:p>
          <a:p>
            <a:endParaRPr lang="cs-CZ" dirty="0" smtClean="0"/>
          </a:p>
          <a:p>
            <a:r>
              <a:rPr lang="cs-CZ" dirty="0" smtClean="0"/>
              <a:t>Řada studentů, kterým vedu BP nebo DP  píšou tyto práce v jazyce anglickém.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6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0F03A7-8992-4989-A6BC-5B1C0ABAB667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cs-CZ" sz="140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70" y="490028"/>
            <a:ext cx="2142113" cy="144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58" y="536599"/>
            <a:ext cx="2063564" cy="137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4" y="490028"/>
            <a:ext cx="1968547" cy="144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94" y="536599"/>
            <a:ext cx="1714205" cy="137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3857"/>
            <a:ext cx="5429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6245"/>
            <a:ext cx="1458873" cy="9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7" y="4204885"/>
            <a:ext cx="1576002" cy="10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5545586"/>
            <a:ext cx="7750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Zdroje (lidé a stroje), výroba (kapacity strojů, plánování, doplňování komponent),</a:t>
            </a:r>
          </a:p>
          <a:p>
            <a:r>
              <a:rPr lang="cs-CZ" dirty="0" smtClean="0"/>
              <a:t>finanční prostředky (analýzy, reporting), logistika, řízení projektů, analýzy,</a:t>
            </a:r>
          </a:p>
          <a:p>
            <a:r>
              <a:rPr lang="cs-CZ" dirty="0" smtClean="0"/>
              <a:t>data a datová sila, atd. </a:t>
            </a:r>
            <a:endParaRPr lang="cs-CZ" dirty="0"/>
          </a:p>
        </p:txBody>
      </p:sp>
      <p:sp>
        <p:nvSpPr>
          <p:cNvPr id="3" name="Pravá složená závorka 2"/>
          <p:cNvSpPr/>
          <p:nvPr/>
        </p:nvSpPr>
        <p:spPr>
          <a:xfrm>
            <a:off x="4572000" y="4005064"/>
            <a:ext cx="348958" cy="12481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076056" y="4509120"/>
            <a:ext cx="97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Nástroje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6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548680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Zadaný cíl </a:t>
            </a:r>
          </a:p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1556792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Metodologie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5536" y="2555776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Získání dat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51920" y="688132"/>
            <a:ext cx="1944216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151920" y="1541362"/>
            <a:ext cx="165618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Rozhodování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692546" y="2278859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Reporty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692546" y="1567907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Dotazníky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88124" y="3142955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Rozhovory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95536" y="3419872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Procesy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95536" y="4283968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Návrh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95536" y="5148064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Implementace návrhu</a:t>
            </a:r>
            <a:endParaRPr lang="cs-CZ" sz="1600" dirty="0"/>
          </a:p>
        </p:txBody>
      </p:sp>
      <p:cxnSp>
        <p:nvCxnSpPr>
          <p:cNvPr id="14" name="Přímá spojnice se šipkou 13"/>
          <p:cNvCxnSpPr>
            <a:stCxn id="2" idx="2"/>
            <a:endCxn id="3" idx="0"/>
          </p:cNvCxnSpPr>
          <p:nvPr/>
        </p:nvCxnSpPr>
        <p:spPr>
          <a:xfrm>
            <a:off x="1223628" y="112474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223628" y="2117426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476522" y="1567907"/>
            <a:ext cx="0" cy="21511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4" idx="3"/>
          </p:cNvCxnSpPr>
          <p:nvPr/>
        </p:nvCxnSpPr>
        <p:spPr>
          <a:xfrm>
            <a:off x="2051720" y="2843808"/>
            <a:ext cx="3424802" cy="1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899628" y="688132"/>
            <a:ext cx="0" cy="1440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051720" y="1979712"/>
            <a:ext cx="847908" cy="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2945596" y="3122616"/>
            <a:ext cx="1656184" cy="276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Pod-proces 1</a:t>
            </a:r>
            <a:endParaRPr lang="cs-CZ" sz="1200" dirty="0"/>
          </a:p>
        </p:txBody>
      </p:sp>
      <p:sp>
        <p:nvSpPr>
          <p:cNvPr id="28" name="Obdélník 27"/>
          <p:cNvSpPr/>
          <p:nvPr/>
        </p:nvSpPr>
        <p:spPr>
          <a:xfrm>
            <a:off x="2838085" y="5148064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Metriky 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2942675" y="3549106"/>
            <a:ext cx="2126050" cy="2962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Pod-proces k</a:t>
            </a:r>
            <a:endParaRPr lang="cs-CZ" sz="1200" dirty="0"/>
          </a:p>
        </p:txBody>
      </p:sp>
      <p:sp>
        <p:nvSpPr>
          <p:cNvPr id="30" name="Obdélník 29"/>
          <p:cNvSpPr/>
          <p:nvPr/>
        </p:nvSpPr>
        <p:spPr>
          <a:xfrm>
            <a:off x="2975493" y="3992365"/>
            <a:ext cx="1656184" cy="276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Pod-</a:t>
            </a:r>
            <a:r>
              <a:rPr lang="cs-CZ" sz="1200" dirty="0" err="1" smtClean="0"/>
              <a:t>procesNk</a:t>
            </a:r>
            <a:endParaRPr lang="cs-CZ" sz="1200" dirty="0"/>
          </a:p>
        </p:txBody>
      </p:sp>
      <p:cxnSp>
        <p:nvCxnSpPr>
          <p:cNvPr id="31" name="Přímá spojnice 30"/>
          <p:cNvCxnSpPr/>
          <p:nvPr/>
        </p:nvCxnSpPr>
        <p:spPr>
          <a:xfrm>
            <a:off x="2771800" y="3122616"/>
            <a:ext cx="0" cy="12336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1223628" y="298782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2051720" y="3704562"/>
            <a:ext cx="720080" cy="14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1223628" y="3851920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>
            <a:stCxn id="12" idx="3"/>
            <a:endCxn id="28" idx="1"/>
          </p:cNvCxnSpPr>
          <p:nvPr/>
        </p:nvCxnSpPr>
        <p:spPr>
          <a:xfrm>
            <a:off x="2051720" y="5436096"/>
            <a:ext cx="786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5280634" y="4706888"/>
            <a:ext cx="1132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PROS </a:t>
            </a:r>
            <a:endParaRPr lang="cs-CZ" dirty="0"/>
          </a:p>
        </p:txBody>
      </p:sp>
      <p:sp>
        <p:nvSpPr>
          <p:cNvPr id="43" name="Obdélník 42"/>
          <p:cNvSpPr/>
          <p:nvPr/>
        </p:nvSpPr>
        <p:spPr>
          <a:xfrm>
            <a:off x="5315021" y="5982789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CONS</a:t>
            </a:r>
            <a:endParaRPr lang="cs-CZ" dirty="0"/>
          </a:p>
        </p:txBody>
      </p:sp>
      <p:cxnSp>
        <p:nvCxnSpPr>
          <p:cNvPr id="44" name="Přímá spojnice 43"/>
          <p:cNvCxnSpPr/>
          <p:nvPr/>
        </p:nvCxnSpPr>
        <p:spPr>
          <a:xfrm flipH="1">
            <a:off x="5096136" y="4706888"/>
            <a:ext cx="11184" cy="1939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>
            <a:off x="4320954" y="5436096"/>
            <a:ext cx="786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421300" y="6070578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cxnSp>
        <p:nvCxnSpPr>
          <p:cNvPr id="48" name="Přímá spojnice se šipkou 47"/>
          <p:cNvCxnSpPr/>
          <p:nvPr/>
        </p:nvCxnSpPr>
        <p:spPr>
          <a:xfrm>
            <a:off x="1201930" y="561341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endCxn id="47" idx="3"/>
          </p:cNvCxnSpPr>
          <p:nvPr/>
        </p:nvCxnSpPr>
        <p:spPr>
          <a:xfrm flipH="1">
            <a:off x="2077484" y="6358610"/>
            <a:ext cx="3029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Šipka dolů 52"/>
          <p:cNvSpPr/>
          <p:nvPr/>
        </p:nvSpPr>
        <p:spPr>
          <a:xfrm>
            <a:off x="4427984" y="2168197"/>
            <a:ext cx="152942" cy="15435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Šipka dolů 54"/>
          <p:cNvSpPr/>
          <p:nvPr/>
        </p:nvSpPr>
        <p:spPr>
          <a:xfrm>
            <a:off x="4895410" y="1301822"/>
            <a:ext cx="173315" cy="224728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7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F77AD5-5563-438E-A2A8-C04ABF702D9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cs-CZ" sz="1400" smtClean="0"/>
          </a:p>
        </p:txBody>
      </p:sp>
      <p:sp>
        <p:nvSpPr>
          <p:cNvPr id="12291" name="AutoShape 2" descr="data:image/jpeg;base64,/9j/4AAQSkZJRgABAQAAAQABAAD/2wCEAAkGBxQSERUUEhQUEhUUEx0QFxYSFRYWGxYYFRUWGRwYFhgYHCsiGBsnHBYUITEhJikrLjAuFx8zODYsNzAuLisBCgoKDg0OGhAQGzUkICQtLiw0LDAwNywsLCwsLC4sLCwsLCwwLCwsLCwtLCwsLCwsLCwsLCwsLCwsKywsLCwsLP/AABEIAJkBSQMBIgACEQEDEQH/xAAbAAEBAAMBAQEAAAAAAAAAAAAABQMEBgIBB//EAEgQAAIBAgMCBwsICAYDAAAAAAECAAMRBBIhBTETFSJBUVNhBhQycXKBkZOU0dMjMzRSVHSz0kJioaKjsbLUFiRDc4LBkuHw/8QAGAEBAQEBAQAAAAAAAAAAAAAAAAECAwT/xAApEQEAAgEDAwQABwEAAAAAAAAAARECEiFREzHwAyJBYTJxkaHB4fGx/9oADAMBAAIRAxEAPwD9xiS+6FQaaKdQ1empHSC40mHiih1Y9J983GMVaWtRIvFFDqx6T744oodWPSffGmPP9N1qJF4oodWPSffHFFDqx6T740x5/putRIvFFDqx6T75r4jAU6b0GRAp4dRcE7ir6b5dEFy6KIic1IiICJD2iBXxApnWnRXO4uQGqOLKpt0Lma36yyJQqUsqM1Oi+amKhyFlCk0qj5GLOQDyN/j0nSPT2Z1O3icStakWsKFMjgxUBDvcDMVbQgX1tbdz+KeqdahuajTuTYFahsTnRQvY3LuV1taXp+eSmp2kThqGKo8GGegl8mYhXbq1ayX8KxY33WGusr4PAUXUk0VUhihAZmFx0HS/oifTrz+1jK3RROboYCmcWgprlFEcM5UnVmBVEOvlMR2LOkmMsaWJsiImVIiauNx6UrZiSzeCijMzeSo/nuHPaWIvsNqaHHFHPkz8+XNY5M31c/g5uy81Hp1K3zxyJ1SNv/3XG/yV06c02TSXLkyrktly2GW3Rbdab0xHdm1GJFppUo/NE1KfVO2q/wC05/pbToKyjgselUHKdV0ZWGVlPQynUfyPNeZnGt1iWzERMqREQE08btJabBCrszKXApoW0UgEm27VhNyScWf82n3d/wASlNYRc7pLJxwvVYj1LxxwvVYj1LzLeLzVRwMXHC9ViPUvHHC9ViPUvMt4vFRwMXHC9ViPUvHHC9ViPUvMt4vFRwPeBx61c2UOpQgMHUqRcAjQ9hm1JWyfnsR5SfhLKszlFSQmbf8AAp/eKf8AWJp7WxzUgpXnzE8gvYKhbRVYE7pt90HgU/vFP+sROmEe1me6em2bkrkOYZRv5JZghID2sQM41F76+fyu31vqrWFyWtyVAd1uTqLAIxvf/wBbxoJqMq2ICnkjUDcDpqBPXBre+UXsVvYbibkeImbqE3adPbAZahCMODTPyrgGwNxe1hYjmvPnGpVijAOwNsyGyn5oDQ3trWUHU2Av2TeCgEkAAneQNTbQXPPPIpKBlCqBYiwAtY7xboMlQbp2H29msODbNZd3g3dqYtmtY/OKdL7j2X2drVwhokhjauuiKWPgvzDWbApKNyqNANANwNwPEDMONPLofeF/peWoG3xyvV4j2er+WOOV6vEez1fyylE4Xjw3um8cr1eI9nq/lnK4LuzNPFV0rB2pZ2KHKQ9O1+SVte37R/LvJyWL2TSXFFUF2qN33WZrEhQ3IpjoUuCe3g9eadvS0TcTDGerapb+yaTLTu/zlQmtU7GfXL4lFlHYsyVsTZsqoXNs7WIFgTbS+86HTs3zLeYa+GV7Zhe2m8i46Gt4S6DQ3EtXNjAm2qJJAa9iVOUXtlIBJtuFyJ4o7dpEITdC5UAMLcp1Vrdujpu+tNjvJPq9O8k+EQSBc6C4Gg0nxMDTFrLaxzCxI5gOnUWVdN3JHQJahLluXnivXCKzMbKoLE9gFzF5pYtOFq06HMTw1TyKZFlPlPlHiDSRjytvmw8cEplnp1+Eqsar2oVTYnctwuoVQq+aUeOV6vEez1fyylE4zlEzdNREwm8cr1eI9nq/lnLv3XNS2g6MHai5QBSjB6ZKLqFIva97jzjt7qTaOxaS4l8TbNUcAXa3IAULyei4Gpm8MsIu4+EyjKaqWB9qNV+j2CH/AFnFwf8AbX9PyjYeVujDYVUudWZvCdzdm8Z6OwWA6JkxGycpLYcimTqUPzbntA8An6y+cGa9LF8rI6mlU+o3P2ow0ceLXpAmsamPak38vFfa6I5Qh7gqOSAfDKgWUHNbljlWtoRe+k9ttWla4YnfoFa/JAN92gsy2J0OYa6z5WwKObtmOobwmsGFtQL2B0E8DZlMCwDDeNHcaEKMu/wbKotu0lqC5btGuHUMpuDuPT4ukdsxYnCq5Daq6+C6GzL5+cdhuOyfaNMKLLoOYdF+joHZMVXF8rJTU1an1V/Rvzu25B49TzAxXBb3xu1EHvkXRRfhqakjT66C5U9ouPFumxxynV4j2er+WeMPsm5D1yKjDUIPm0PYp8I/rN5rSrOWU4fDUWl1toOTS4NbCo5pEVUZGUgF81jY2ypUFrbyvNeamD7o8/B3pqvCVDT1qgkWCblC3LcuxGmUqbm1jL8Tm05vus20aeHq8GKyOpAD8E4XSooPKK5bEX8d5obA24cXUR2Uq60HRtOSTnpaqf8ArmnT7X2cuIotSckK9r5dDyWDc/ikyrhlpV6SU1CquGcADm+UpT0+nlhpqt9/+OeUTd/D3tKo4VeDvcuF0tu1vqykDd0GaIx1cEKVUkWS9mIuTQBY2tcfKvut4B81W8XgSBtOtwZfLc57hMpFl714QKTv8PS/mmQ7UqC4KAWJu5VsoAcoDbfqVY2voCsp3mHEYtKds7Bb7gTqfEN580vf4Roca1LEmnY2LBWBJOraAiw5IUE335hqOeng65dFZhlJFyP/AL3mYBjr7qdYjp4GqP5reKe0ELZblWO5aitTY+IOAT5o0/RbY2P89iPLT8JZWkjYvzuI8tPwllecPU/E6Y9k/bWGepTAphSy1EqWZsoOVgSLgG3omnkxPU0vXn4UuRGOcxFJONoeTE9TS9efhRkxPU0vXn4UuRNdWeDSh5MT1NL15+FGTE9TS9efhS5EdWeDSh5MT1NL15+FPIwld3p56dNFSoKhIqljorCwHBjp6ZeiTqzwaSIic2iQ22TXFWq61aXyjX5dF2IVRZVuKo0GvNvJlyJrHKceyTESi8X4nrsP7PU+PHF+J67D+z1Pjy1E11cvITRCLxfieuw/s9T48cX4nrsP7PU+PLUR1cvINEIvF+J67D+z1PjzZ2Vs5qbO9RlepUIBKqUAVRyVALE7yx372lGJJ9TKYojGIIiJhoiIgJhxeFSquWooYb9eY9II1B7RrM0RE0IdbDVaO7NXp/xEHiHzg/e8qYxtOlYnhFsACddeUWAFt9yVYW33BnQSNQwyd/1WyrmGHokGwuC1TEgm/SQqi/YJ3x9S4m3OceHijhqtbfmoU/4r/DH73kythMKlJctNQo36c56Sd5PaZmic8s5ybiKIiJhSIiAk/aWz2dlqU2CuqlLMLqysQSG5xqo1B06DulCJYmYm4SYtBau6fOUag7aYNVT4sgzelRPPfw5krE9AoVR+0qAPOZ0ETr1fpnS5fbAr97V3AFAJRd7sQ1Q5UY6BTZNw1uT2S7gtn06XgLqd7MSzN5THUzX7qPoWK+7Vfw2lISZZzOMecERUvsx16CupV1Dqd4YAj9syROTbS2ds1KJfIWOchrOxa1lCgAnW1hzkzdiJZmZ3kqiIiQIiICIiAiIgIiICIiAiIgIiICIiAiIgIiICIiAkzD/Ta33ah+Ji5TkzD/Ta33ah+Ji5rHtP5fzCT3hTiImVIiICIiAiIgIiIHI93y4oUmak96BplKtPKpIUghmuRe1jrbdv8VDuSGLNMvi3vnAyJkVSo6WyganTTmtLxidZ9T2aaj82NPuu3y/Nz759nPbc4QYui1InMmHqvkvpUAqYcFD4wTY8xA5ry3g8StVFdDdWFx7iOYg3BHSJybZoiICIiAiIgIiICIiAiIgIiICIiAiIgIiICIiAiIgIiIGLFVciM1r5VLW3XsCZJTbKByWpWfg04QrlLKBwhIYm11XUi1yeEuBrLTKCCCLg6EHnHbNPLRaq1MopdFSsSUHOaioQekZH8V5RuxESBERAREQEm90blcNUKkqbAXUkEXYDQjUHWUpL7pvotTxD+pYE6lgqTEhK9drEjk4ysdRa40qbxcekTIuykIuKuJIO4jFYjX9+aI2HqCWXkrlWyscpFrMpZiVtbRQbDmtrfXbYdTlcpG1pAZg3LWn3vmz67vkqnJ/WPSbhWGy063E6aH/NYjTx8ufeKV6zE+1Yj880E2KQb8ISwChWsbrlUKcpJ0JA/bzzc2NQanTIYKpLFsqbgLAWHov54GbC7ORHzg1GbKUBq1alSysVJAzsbXKr6Ip1e96t/wDRrNZuinVOgbsV9Af1rHnJmxmmptSqODK5RUNT5JaZ/TZgdD0C1yTzAEwOgiYMDRZKSIzGoyoFLnexAsSZngIiICIiAiIgIiICIiAiIgIiICIiAiIgIiICIiAiIgJMw/02t92ofiYuU5Mw/wBNrfdqH4mLmse0/l/MJPeFOIiZUiIgIiICam1sGa1F6YbIWFgxXNYgg6i4vu6RNuIEHivF/aMP7LU/uI4qxf2jD+y1P7iXogQeKsX9ow/stT+4jirF/aMP7LU/uJeiBzDNWo1lStUpOrUXq3Sk1LLwbUhrmqNcWqHo3Td2Jhy7d8OLZhlpKf0aZ/SP6z6HsGUdMbW2Qa+IosT8klN1qD6+Z6TKnk3p3PSBbnlqAiIgIiICIiAiIgIiICIiAiIgIiICIiAiIgIiICIiBgxmNp0lzVaiUlJteoyqL9F2O+af+IsJ9qw/rqf5phrtnxf6tCn/ABKv/YRR6yZ8XUYI2QXa1lvuudBfs1uZ0jGNrZuWHFbdwroyjGUELKQGWtSut+cXO+cFhcRWOLZW2hTVbANXFenZkUsVC66tym05rm/b1r4zErk5LHJ4ahCeECqwJD6AEkCwsN45p6GNxIuMgZsjm2VwC6tUy8rcFICaXJ13W1HfCYwiajv5wxlGpSXuhwgH0rDnx1qfvn3/ABFhPtWH9dT/ADRgaztTUvYMd9gw5zY2YAjSxsRPO0sWadJ3GrAWUdLnRR52IHnnHTF1X7/03cqOHrrUUMjK6ncyEMDzaEaGZJrbNwvBUkp78qgE9J5z5zc+ebM5zV7NQRESBETnsClSqrOcRWX5aqgC8EAAleoigXpk7lHPNY43uky6GJH7yf7TiPTR+FHeT/acR6aPwpdH2WsRI/eT/acR6aPwo7yf7TiPTR+FGiOS1iJH7yf7TiPTR+FHeT/acR6aPwo0fZaxEn7Bqs1BS7FzmdczWuctRgL2FtwEoTMxU0sEREgREQEREBERAREQEREBERAREQEREBERATy7AAk6AC5PYJ6krukf5IUxvruKH/E3L/w1eaxi5pJmoRqePami1LC+Id6zXvflACkB224JZ7w+3sxRcqlmVW0YgC6hmvdea+gBPbaVhFhPRNT8Oe6LU7ojk0QZzRNXlMQAVVzY2H6hvroGXfckZ6e3L35A0OW+ewzfJnXTkraoLtruOkpzzUQMCCLg6ERtwbmDxPCU1e1swzWBv6Dz+OaW0sZTFaglWolNQxrtwjKoPB6KNTvzlW/4TepqFACgAAWAHMBzTxsJM7Vqx1DPwSeRRuv9fCH0SbRcrvOzY4+wv2nD+up++OP8L9pw/rqfvm/kHQPRGQdA9E4Xjx5+je7Q4/wv2nD+up++OP8AC/acP66n75v5B0D0RkHQPRF48efobuW2n3ZU6WJpqGp1aLJy3pMHKNm0PJJ0tzb/AOU29gVQ1EspBDV67AjUEHE1SCOy09bX7mkxOJp1ahBp00twYHhHNcXP1eyeNi6U2A0Ar1wAOb/M1p6PZOEae/z+7n7tW6leT9o4eozqUYqMpVrMVO4kfvZZlxzsEOW97jwRchcwzFRznLe2/wA80Djaqmyq7ggkNUpPfQVic2UC2q0gLgEhtxMzGKzLwmBrqGytYtnYnOfCc1bb+fWjboyEePbp4aqHvnYjPexckZc783kFPOOnWaQx2IvfLe6rZeBccrNVBG+65rU9W8EEEjWZKuLxIuQitobAU3B8GqRc5jexRBu1zjdpNVKXC3efbybs2vVa5qAKLC1lZbnW55RuObk206TN4GY0tW+dzn0dfLqfivKcmdzn0dfLqfivKc5Z/ilrHsRETKkREBERAREQEREBERAREQEREBERAREQE5zaOPp992eoicDTsAzqvLq6k2J5kC/+ZnRzw1JTqVB8YE3hlGM2mUWhcaUOupesT3xxpQ66l6xPfLnAL9VfQI4Bfqr6BOnVjhnTKHxpQ66l6xPfHGlDrqXrE98ucAv1V9AjgF+qvoEdWODTLncZtamEbg6lN3tlRVdSS7aKAAekiXtn4UUqSUxrkULfpIGpPaTc+eZRRX6o9AnuYzz1RULGNERE5tEREBOZwbtTDq1KsTw1VrrTJBD16jqQR2MJ00TeOelJi0Dvw9TX9UY78PU1/VGX4mur9JpQO/D1Nf1Rjvw9TX9UZfiOr9GlA78PU1/VGO/D1Nf1Rl+I6v0aU7YFJloKGBU3ZrHeA1RmF+jQiUYic5m5tY2IiJFIiICIiAiIgIiICIiAiIgIiICIiAiIgIiICIiAiIgIiICIiAiIgIiICIiAiIgIiICIi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257300"/>
            <a:ext cx="5619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7650"/>
            <a:ext cx="32273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1475" y="2389188"/>
            <a:ext cx="3225800" cy="36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Podíl na trhu, stabilita, růst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0838" y="2847975"/>
            <a:ext cx="3225800" cy="3619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rgbClr val="002060"/>
                </a:solidFill>
              </a:rPr>
              <a:t>Nulové defekty, včasné dodávky,…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2425" y="3389313"/>
            <a:ext cx="3205163" cy="361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FF0000"/>
                </a:solidFill>
              </a:rPr>
              <a:t>Logistika, štíhlá výroba, řízení kvality (</a:t>
            </a:r>
            <a:r>
              <a:rPr lang="cs-CZ" sz="1000" b="1" dirty="0" err="1">
                <a:solidFill>
                  <a:srgbClr val="FF0000"/>
                </a:solidFill>
              </a:rPr>
              <a:t>six</a:t>
            </a:r>
            <a:r>
              <a:rPr lang="cs-CZ" sz="1000" b="1" dirty="0">
                <a:solidFill>
                  <a:srgbClr val="FF0000"/>
                </a:solidFill>
              </a:rPr>
              <a:t> sigma)..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44488" y="3903663"/>
            <a:ext cx="3195637" cy="36353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rgbClr val="C00000"/>
                </a:solidFill>
              </a:rPr>
              <a:t>Výuka, týmová práce</a:t>
            </a:r>
            <a:r>
              <a:rPr lang="cs-CZ" sz="1100" dirty="0">
                <a:solidFill>
                  <a:srgbClr val="FF0000"/>
                </a:solidFill>
              </a:rPr>
              <a:t>,..</a:t>
            </a:r>
          </a:p>
        </p:txBody>
      </p:sp>
      <p:sp>
        <p:nvSpPr>
          <p:cNvPr id="5" name="Obousměrná svislá šipka 4"/>
          <p:cNvSpPr/>
          <p:nvPr/>
        </p:nvSpPr>
        <p:spPr>
          <a:xfrm>
            <a:off x="822325" y="889000"/>
            <a:ext cx="725488" cy="112871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3846513" y="247650"/>
            <a:ext cx="1733550" cy="1128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Analýza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840163" y="2360613"/>
            <a:ext cx="1417637" cy="3635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bg1"/>
                </a:solidFill>
              </a:rPr>
              <a:t>TOC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865563" y="2847975"/>
            <a:ext cx="1417637" cy="3619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err="1">
                <a:solidFill>
                  <a:srgbClr val="FFFF00"/>
                </a:solidFill>
              </a:rPr>
              <a:t>Ishikawa</a:t>
            </a:r>
            <a:endParaRPr lang="cs-CZ" sz="11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310678" y="4430436"/>
            <a:ext cx="251543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(vybrané metody)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8258" y="4430436"/>
            <a:ext cx="276710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Balanced Scorecard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865563" y="3389313"/>
            <a:ext cx="1417637" cy="361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err="1">
                <a:solidFill>
                  <a:schemeClr val="tx1"/>
                </a:solidFill>
              </a:rPr>
              <a:t>Kepner-Tregoe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865563" y="3903663"/>
            <a:ext cx="1417637" cy="3635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 err="1">
                <a:solidFill>
                  <a:schemeClr val="tx1"/>
                </a:solidFill>
              </a:rPr>
              <a:t>Linear</a:t>
            </a:r>
            <a:r>
              <a:rPr lang="cs-CZ" sz="1000" b="1" dirty="0">
                <a:solidFill>
                  <a:schemeClr val="tx1"/>
                </a:solidFill>
              </a:rPr>
              <a:t> </a:t>
            </a:r>
            <a:r>
              <a:rPr lang="cs-CZ" sz="1000" b="1" dirty="0" err="1">
                <a:solidFill>
                  <a:schemeClr val="tx1"/>
                </a:solidFill>
              </a:rPr>
              <a:t>Programmimng</a:t>
            </a:r>
            <a:r>
              <a:rPr lang="cs-CZ" sz="1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Obousměrná svislá šipka 16"/>
          <p:cNvSpPr/>
          <p:nvPr/>
        </p:nvSpPr>
        <p:spPr>
          <a:xfrm>
            <a:off x="4211638" y="1192213"/>
            <a:ext cx="363537" cy="90646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23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0650"/>
            <a:ext cx="34877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88938" y="5203825"/>
            <a:ext cx="8421687" cy="80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69760" y="5406495"/>
            <a:ext cx="5907579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ERP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= Enterprise Resource Planning System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23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5407025"/>
            <a:ext cx="1778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827338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9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2781</Words>
  <Application>Microsoft Office PowerPoint</Application>
  <PresentationFormat>Předvádění na obrazovce (4:3)</PresentationFormat>
  <Paragraphs>491</Paragraphs>
  <Slides>44</Slides>
  <Notes>3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&amp;quot</vt:lpstr>
      <vt:lpstr>Arial</vt:lpstr>
      <vt:lpstr>Calibri</vt:lpstr>
      <vt:lpstr>Georgia</vt:lpstr>
      <vt:lpstr>Times New Roman</vt:lpstr>
      <vt:lpstr>Motiv systému Office</vt:lpstr>
      <vt:lpstr>Operation Management (OM) Introduction Řízení operací - úvod</vt:lpstr>
      <vt:lpstr>Koordináty přednášejícího- vyučujícího   </vt:lpstr>
      <vt:lpstr>Praxe vyučujícího – důvody-&gt;zkušenosti z praxe </vt:lpstr>
      <vt:lpstr>Vybrané Projekty –mimo univerzitu </vt:lpstr>
      <vt:lpstr>Oblasti zájmu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Rozdíly mezi praxí (podnik)a teorií (škola)</vt:lpstr>
      <vt:lpstr>Perimeters of Operation Management</vt:lpstr>
      <vt:lpstr>Probírané metody v rámci kurzu PIS1 (částečně i PIS2)</vt:lpstr>
      <vt:lpstr>ERP systém jako zvětšovací sklo nad světem procesů</vt:lpstr>
      <vt:lpstr>Procesy a nástroje pro jejich řízení </vt:lpstr>
      <vt:lpstr>Reporting (jeden  z mnoha reportů generovaných ERP systémem) </vt:lpstr>
      <vt:lpstr>Řízení výroby</vt:lpstr>
      <vt:lpstr>Struktura výrobku- kusovník</vt:lpstr>
      <vt:lpstr>Kusovník</vt:lpstr>
      <vt:lpstr>Technologický postup</vt:lpstr>
      <vt:lpstr> Řízení obchodních případů</vt:lpstr>
      <vt:lpstr>Řízení prodeje</vt:lpstr>
      <vt:lpstr>Controlling processes in Supply Chain Management (SCM)</vt:lpstr>
      <vt:lpstr>Deming cycle (PDCA) (based on periodicity)</vt:lpstr>
      <vt:lpstr>Plánování (DC)</vt:lpstr>
      <vt:lpstr>Provádění (DC)</vt:lpstr>
      <vt:lpstr>Ověření   (DC) </vt:lpstr>
      <vt:lpstr>Jednej (CD)</vt:lpstr>
      <vt:lpstr>Simple example of Deming cycle (home study)</vt:lpstr>
      <vt:lpstr>Another point of view I.</vt:lpstr>
      <vt:lpstr>Operace</vt:lpstr>
      <vt:lpstr>Function block Logistic-simplified (Funkční bloky logistiky- zjednodušený pohled)</vt:lpstr>
      <vt:lpstr>Procedures-simplified (feedback) Procesy a zpětná vazba nutná pro jejich kontrolu</vt:lpstr>
      <vt:lpstr>Procesní bloky (neorganizovaně uspořádáno)  </vt:lpstr>
      <vt:lpstr>Váš hlavní úkol  (organizace procesů podle business logiky)</vt:lpstr>
      <vt:lpstr>Váš hlavní úkol (možné problémy, úzká místa, nežádoucí efekty)  </vt:lpstr>
      <vt:lpstr>Váš hlavní úkol   (Najít  - JAK ???  Měřit impakty  –JAK??? and  Snížit vliv úzkého – JAK ???) </vt:lpstr>
      <vt:lpstr>Modelový problém  I.  - dostupnost komponent v čase pro naplánovanou výrobu    </vt:lpstr>
      <vt:lpstr>Modelový problém II-I.  - nastavení rozpočtu   </vt:lpstr>
      <vt:lpstr>Prezentace aplikace PowerPoint</vt:lpstr>
      <vt:lpstr>Prezentace aplikace PowerPoint</vt:lpstr>
      <vt:lpstr>Výuka a metody s tím spojené (již bylo uvedeno jazyce českém) </vt:lpstr>
      <vt:lpstr>Plán výuky ERP  pro kurz PIS1 jeho používání při řízení operací  -  bude uvedeno i úvodní přenášce ve cvičeních</vt:lpstr>
      <vt:lpstr>Děkuji za Vaši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Miki Skorkovský</cp:lastModifiedBy>
  <cp:revision>119</cp:revision>
  <dcterms:created xsi:type="dcterms:W3CDTF">2016-08-05T07:59:00Z</dcterms:created>
  <dcterms:modified xsi:type="dcterms:W3CDTF">2021-03-01T08:19:14Z</dcterms:modified>
</cp:coreProperties>
</file>