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78" r:id="rId4"/>
    <p:sldId id="264" r:id="rId5"/>
    <p:sldId id="257" r:id="rId6"/>
    <p:sldId id="258" r:id="rId7"/>
    <p:sldId id="279" r:id="rId8"/>
    <p:sldId id="280" r:id="rId9"/>
    <p:sldId id="281" r:id="rId10"/>
    <p:sldId id="259" r:id="rId11"/>
    <p:sldId id="260" r:id="rId12"/>
    <p:sldId id="265" r:id="rId13"/>
    <p:sldId id="261" r:id="rId14"/>
    <p:sldId id="262" r:id="rId15"/>
    <p:sldId id="267" r:id="rId16"/>
    <p:sldId id="272" r:id="rId17"/>
    <p:sldId id="273" r:id="rId18"/>
    <p:sldId id="274" r:id="rId19"/>
    <p:sldId id="283" r:id="rId20"/>
    <p:sldId id="284" r:id="rId21"/>
    <p:sldId id="286" r:id="rId22"/>
    <p:sldId id="287" r:id="rId23"/>
    <p:sldId id="285" r:id="rId24"/>
    <p:sldId id="288" r:id="rId25"/>
    <p:sldId id="289" r:id="rId26"/>
    <p:sldId id="276" r:id="rId27"/>
    <p:sldId id="268" r:id="rId28"/>
    <p:sldId id="269" r:id="rId29"/>
    <p:sldId id="270" r:id="rId30"/>
    <p:sldId id="271" r:id="rId31"/>
    <p:sldId id="282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cs/organizace" TargetMode="External"/><Relationship Id="rId2" Type="http://schemas.openxmlformats.org/officeDocument/2006/relationships/hyperlink" Target="https://managementmania.com/cs/strategicke-rizen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nagementmania.com/cs/manazer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Ing.J.Skorkovský,CSc</a:t>
            </a:r>
            <a:r>
              <a:rPr lang="cs-CZ" sz="2000" dirty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>
                <a:solidFill>
                  <a:srgbClr val="C00000"/>
                </a:solidFill>
              </a:rPr>
              <a:t>and </a:t>
            </a:r>
            <a:r>
              <a:rPr lang="cs-CZ" sz="1100" dirty="0" err="1">
                <a:solidFill>
                  <a:srgbClr val="C00000"/>
                </a:solidFill>
              </a:rPr>
              <a:t>various</a:t>
            </a:r>
            <a:r>
              <a:rPr lang="cs-CZ" sz="1100" dirty="0">
                <a:solidFill>
                  <a:srgbClr val="C00000"/>
                </a:solidFill>
              </a:rPr>
              <a:t> </a:t>
            </a:r>
            <a:r>
              <a:rPr lang="cs-CZ" sz="1100" dirty="0" err="1">
                <a:solidFill>
                  <a:srgbClr val="C00000"/>
                </a:solidFill>
              </a:rPr>
              <a:t>listed</a:t>
            </a:r>
            <a:r>
              <a:rPr lang="cs-CZ" sz="1100" dirty="0">
                <a:solidFill>
                  <a:srgbClr val="C00000"/>
                </a:solidFill>
              </a:rPr>
              <a:t> </a:t>
            </a:r>
            <a:r>
              <a:rPr lang="cs-CZ" sz="1100" dirty="0" err="1">
                <a:solidFill>
                  <a:srgbClr val="C00000"/>
                </a:solidFill>
              </a:rPr>
              <a:t>resources</a:t>
            </a:r>
            <a:endParaRPr lang="cs-CZ" sz="1100" dirty="0">
              <a:solidFill>
                <a:srgbClr val="C00000"/>
              </a:solidFill>
            </a:endParaRPr>
          </a:p>
          <a:p>
            <a:r>
              <a:rPr lang="cs-CZ" sz="2000" b="1" dirty="0">
                <a:solidFill>
                  <a:srgbClr val="0070C0"/>
                </a:solidFill>
              </a:rPr>
              <a:t>Department </a:t>
            </a:r>
            <a:r>
              <a:rPr lang="cs-CZ" sz="2000" b="1" dirty="0" err="1">
                <a:solidFill>
                  <a:srgbClr val="0070C0"/>
                </a:solidFill>
              </a:rPr>
              <a:t>of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Corporate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Basic strategy map (two upper  BS levels</a:t>
            </a:r>
            <a:r>
              <a:rPr lang="cs-CZ" sz="3600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>
                <a:solidFill>
                  <a:srgbClr val="FF0000"/>
                </a:solidFill>
              </a:rPr>
              <a:t>not  </a:t>
            </a:r>
            <a:r>
              <a:rPr lang="cs-CZ" sz="800" dirty="0" err="1">
                <a:solidFill>
                  <a:srgbClr val="FF0000"/>
                </a:solidFill>
              </a:rPr>
              <a:t>the</a:t>
            </a:r>
            <a:r>
              <a:rPr lang="cs-CZ" sz="800" dirty="0">
                <a:solidFill>
                  <a:srgbClr val="FF0000"/>
                </a:solidFill>
              </a:rPr>
              <a:t> </a:t>
            </a:r>
            <a:r>
              <a:rPr lang="cs-CZ" sz="800" dirty="0" err="1">
                <a:solidFill>
                  <a:srgbClr val="FF0000"/>
                </a:solidFill>
              </a:rPr>
              <a:t>red</a:t>
            </a:r>
            <a:r>
              <a:rPr lang="cs-CZ" sz="800" dirty="0">
                <a:solidFill>
                  <a:srgbClr val="FF0000"/>
                </a:solidFill>
              </a:rPr>
              <a:t> </a:t>
            </a:r>
            <a:r>
              <a:rPr lang="cs-CZ" sz="800" dirty="0" err="1">
                <a:solidFill>
                  <a:srgbClr val="FF0000"/>
                </a:solidFill>
              </a:rPr>
              <a:t>ones</a:t>
            </a:r>
            <a:r>
              <a:rPr lang="cs-CZ" sz="800" dirty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   </a:t>
            </a:r>
            <a:r>
              <a:rPr lang="en-US" sz="1400" b="1" dirty="0"/>
              <a:t>Competitive prices          Low cost of supply  </a:t>
            </a:r>
            <a:r>
              <a:rPr lang="en-US" sz="1600" b="1" dirty="0"/>
              <a:t>     </a:t>
            </a:r>
            <a:r>
              <a:rPr lang="en-US" sz="1400" b="1" dirty="0"/>
              <a:t>Perfect Quality          Deliveries in time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Finance </a:t>
            </a:r>
          </a:p>
          <a:p>
            <a:r>
              <a:rPr lang="en-ZA" sz="1000" dirty="0"/>
              <a:t>Become industry cost leader </a:t>
            </a:r>
            <a:r>
              <a:rPr lang="en-ZA" sz="1000" dirty="0">
                <a:solidFill>
                  <a:srgbClr val="FF0000"/>
                </a:solidFill>
              </a:rPr>
              <a:t>(</a:t>
            </a:r>
            <a:r>
              <a:rPr lang="en-ZA" sz="1000" b="1" dirty="0" err="1">
                <a:solidFill>
                  <a:srgbClr val="FF0000"/>
                </a:solidFill>
              </a:rPr>
              <a:t>Gart</a:t>
            </a:r>
            <a:r>
              <a:rPr lang="cs-CZ" sz="1000" b="1" dirty="0">
                <a:solidFill>
                  <a:srgbClr val="FF0000"/>
                </a:solidFill>
              </a:rPr>
              <a:t>n</a:t>
            </a:r>
            <a:r>
              <a:rPr lang="en-ZA" sz="1000" b="1" dirty="0" err="1">
                <a:solidFill>
                  <a:srgbClr val="FF0000"/>
                </a:solidFill>
              </a:rPr>
              <a:t>er</a:t>
            </a:r>
            <a:r>
              <a:rPr lang="en-ZA" sz="1000" b="1" dirty="0">
                <a:solidFill>
                  <a:srgbClr val="FF0000"/>
                </a:solidFill>
              </a:rPr>
              <a:t> M</a:t>
            </a:r>
            <a:r>
              <a:rPr lang="cs-CZ" sz="1000" b="1" dirty="0" err="1">
                <a:solidFill>
                  <a:srgbClr val="FF0000"/>
                </a:solidFill>
              </a:rPr>
              <a:t>agic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ZA" sz="1000" b="1" dirty="0">
                <a:solidFill>
                  <a:srgbClr val="FF0000"/>
                </a:solidFill>
              </a:rPr>
              <a:t>Q</a:t>
            </a:r>
            <a:r>
              <a:rPr lang="cs-CZ" sz="1000" b="1" dirty="0" err="1">
                <a:solidFill>
                  <a:srgbClr val="FF0000"/>
                </a:solidFill>
              </a:rPr>
              <a:t>uadrant</a:t>
            </a:r>
            <a:r>
              <a:rPr lang="cs-CZ" sz="1000" b="1" dirty="0">
                <a:solidFill>
                  <a:srgbClr val="FF0000"/>
                </a:solidFill>
              </a:rPr>
              <a:t> Matrix</a:t>
            </a:r>
            <a:r>
              <a:rPr lang="en-ZA" sz="1000" b="1" dirty="0">
                <a:solidFill>
                  <a:srgbClr val="FF0000"/>
                </a:solidFill>
              </a:rPr>
              <a:t>)</a:t>
            </a:r>
            <a:r>
              <a:rPr lang="cs-CZ" sz="1000" b="1" dirty="0">
                <a:solidFill>
                  <a:srgbClr val="FF0000"/>
                </a:solidFill>
              </a:rPr>
              <a:t> – </a:t>
            </a:r>
            <a:r>
              <a:rPr lang="cs-CZ" sz="1000" b="1" dirty="0" smtClean="0">
                <a:solidFill>
                  <a:srgbClr val="FF0000"/>
                </a:solidFill>
              </a:rPr>
              <a:t>19.4.2021</a:t>
            </a:r>
            <a:endParaRPr lang="en-ZA" sz="1000" b="1" dirty="0">
              <a:solidFill>
                <a:srgbClr val="FF0000"/>
              </a:solidFill>
            </a:endParaRPr>
          </a:p>
          <a:p>
            <a:r>
              <a:rPr lang="en-ZA" sz="1000" dirty="0"/>
              <a:t>Maximize use of existing assets </a:t>
            </a:r>
            <a:endParaRPr lang="cs-CZ" sz="1000" dirty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dirty="0"/>
              <a:t> </a:t>
            </a:r>
            <a:r>
              <a:rPr lang="cs-CZ" sz="1000" dirty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401942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Strategy</a:t>
            </a:r>
          </a:p>
          <a:p>
            <a:r>
              <a:rPr lang="en-ZA" sz="1000" dirty="0"/>
              <a:t>Increase value of customer  account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Stars and Milk </a:t>
            </a:r>
            <a:r>
              <a:rPr lang="cs-CZ" sz="1000" b="1" dirty="0">
                <a:solidFill>
                  <a:srgbClr val="FF0000"/>
                </a:solidFill>
              </a:rPr>
              <a:t>C</a:t>
            </a:r>
            <a:r>
              <a:rPr lang="en-ZA" sz="1000" b="1" dirty="0">
                <a:solidFill>
                  <a:srgbClr val="FF0000"/>
                </a:solidFill>
              </a:rPr>
              <a:t>aw</a:t>
            </a:r>
            <a:r>
              <a:rPr lang="cs-CZ" sz="1000" b="1" dirty="0">
                <a:solidFill>
                  <a:srgbClr val="FF0000"/>
                </a:solidFill>
              </a:rPr>
              <a:t>s </a:t>
            </a:r>
            <a:r>
              <a:rPr lang="en-ZA" sz="1000" b="1" dirty="0">
                <a:solidFill>
                  <a:srgbClr val="FF0000"/>
                </a:solidFill>
              </a:rPr>
              <a:t>segments of Boston  </a:t>
            </a:r>
            <a:r>
              <a:rPr lang="cs-CZ" sz="1000" b="1" dirty="0">
                <a:solidFill>
                  <a:srgbClr val="FF0000"/>
                </a:solidFill>
              </a:rPr>
              <a:t>Matrix </a:t>
            </a:r>
            <a:r>
              <a:rPr lang="cs-CZ" sz="1000" b="1" dirty="0" smtClean="0">
                <a:solidFill>
                  <a:srgbClr val="FF0000"/>
                </a:solidFill>
              </a:rPr>
              <a:t>(19.4.2021</a:t>
            </a:r>
            <a:endParaRPr lang="en-ZA" sz="1000" b="1" dirty="0">
              <a:solidFill>
                <a:srgbClr val="FF0000"/>
              </a:solidFill>
            </a:endParaRPr>
          </a:p>
          <a:p>
            <a:r>
              <a:rPr lang="en-ZA" sz="1000" dirty="0"/>
              <a:t>Stable product portfolio </a:t>
            </a:r>
          </a:p>
          <a:p>
            <a:r>
              <a:rPr lang="en-ZA" sz="1000" dirty="0"/>
              <a:t>New resources generation (higher market share )</a:t>
            </a:r>
            <a:endParaRPr lang="cs-CZ" sz="1000" dirty="0"/>
          </a:p>
          <a:p>
            <a:r>
              <a:rPr lang="cs-CZ" sz="1000" dirty="0"/>
              <a:t>R</a:t>
            </a:r>
            <a:r>
              <a:rPr lang="en-US" sz="1000" dirty="0"/>
              <a:t>&amp;D </a:t>
            </a:r>
            <a:r>
              <a:rPr lang="en-ZA" sz="1000" dirty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Shareholder value</a:t>
            </a:r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Balanced </a:t>
            </a:r>
            <a:r>
              <a:rPr lang="en-ZA" dirty="0" err="1"/>
              <a:t>Scor</a:t>
            </a:r>
            <a:r>
              <a:rPr lang="cs-CZ" dirty="0"/>
              <a:t>e</a:t>
            </a:r>
            <a:r>
              <a:rPr lang="en-ZA" dirty="0"/>
              <a:t>card worksheet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22067" y="6384931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Explanations  </a:t>
            </a:r>
            <a:r>
              <a:rPr lang="en-ZA" sz="900" b="1" dirty="0"/>
              <a:t>:</a:t>
            </a:r>
            <a:r>
              <a:rPr lang="en-ZA" sz="900" dirty="0"/>
              <a:t>  FTL-full truck load, LTL- less than truck load , SPC=statistical process control, </a:t>
            </a:r>
            <a:r>
              <a:rPr lang="en-ZA" sz="900" b="1" dirty="0"/>
              <a:t>EDI=electronic data interchange</a:t>
            </a:r>
            <a:r>
              <a:rPr lang="en-ZA" sz="900" dirty="0"/>
              <a:t>, Cycle time=time/unit=(e.g.7 min/1 customer request)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 (</a:t>
            </a:r>
            <a:r>
              <a:rPr lang="cs-CZ" sz="900" dirty="0">
                <a:solidFill>
                  <a:srgbClr val="FF0000"/>
                </a:solidFill>
              </a:rPr>
              <a:t>50+80)/2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ZA" sz="3600" dirty="0"/>
              <a:t>Some units for measuring</a:t>
            </a:r>
            <a:r>
              <a:rPr lang="cs-CZ" sz="3600" dirty="0"/>
              <a:t> </a:t>
            </a:r>
            <a:r>
              <a:rPr lang="en-ZA" sz="2000" dirty="0">
                <a:solidFill>
                  <a:srgbClr val="FF0000"/>
                </a:solidFill>
              </a:rPr>
              <a:t>(</a:t>
            </a:r>
            <a:r>
              <a:rPr lang="en-ZA" sz="2000" b="1" dirty="0">
                <a:solidFill>
                  <a:srgbClr val="FF0000"/>
                </a:solidFill>
              </a:rPr>
              <a:t>home study- </a:t>
            </a:r>
            <a:r>
              <a:rPr lang="en-ZA" sz="2000" b="1" dirty="0" smtClean="0">
                <a:solidFill>
                  <a:srgbClr val="FF0000"/>
                </a:solidFill>
              </a:rPr>
              <a:t>intro</a:t>
            </a:r>
            <a:r>
              <a:rPr lang="cs-CZ" sz="2000" b="1" dirty="0" err="1" smtClean="0">
                <a:solidFill>
                  <a:srgbClr val="FF0000"/>
                </a:solidFill>
              </a:rPr>
              <a:t>duction</a:t>
            </a:r>
            <a:r>
              <a:rPr lang="en-ZA" sz="2000" b="1" dirty="0" smtClean="0">
                <a:solidFill>
                  <a:srgbClr val="FF0000"/>
                </a:solidFill>
              </a:rPr>
              <a:t> </a:t>
            </a:r>
            <a:r>
              <a:rPr lang="en-ZA" sz="2000" b="1" dirty="0">
                <a:solidFill>
                  <a:srgbClr val="FF0000"/>
                </a:solidFill>
              </a:rPr>
              <a:t>I</a:t>
            </a:r>
            <a:r>
              <a:rPr lang="cs-CZ" sz="2000" dirty="0">
                <a:solidFill>
                  <a:srgbClr val="FF0000"/>
                </a:solidFill>
              </a:rPr>
              <a:t>)</a:t>
            </a:r>
            <a:r>
              <a:rPr lang="en-ZA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Will be presented later in sections such as :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Little´s law (</a:t>
            </a:r>
            <a:r>
              <a:rPr lang="cs-CZ" sz="2400" dirty="0">
                <a:solidFill>
                  <a:srgbClr val="0070C0"/>
                </a:solidFill>
              </a:rPr>
              <a:t>WIP=</a:t>
            </a:r>
            <a:r>
              <a:rPr lang="en-US" sz="2400" dirty="0">
                <a:solidFill>
                  <a:srgbClr val="0070C0"/>
                </a:solidFill>
              </a:rPr>
              <a:t>Throughput</a:t>
            </a:r>
            <a:r>
              <a:rPr lang="cs-CZ" sz="2400" dirty="0">
                <a:solidFill>
                  <a:srgbClr val="0070C0"/>
                </a:solidFill>
              </a:rPr>
              <a:t> *LT) – </a:t>
            </a:r>
            <a:r>
              <a:rPr lang="cs-CZ" sz="2400" b="1" dirty="0" smtClean="0"/>
              <a:t>Konec dubna 2021 </a:t>
            </a:r>
            <a:r>
              <a:rPr lang="en-ZA" sz="2400" dirty="0">
                <a:solidFill>
                  <a:srgbClr val="FF0000"/>
                </a:solidFill>
              </a:rPr>
              <a:t>will be presented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Theory of Constraint…</a:t>
            </a:r>
            <a:r>
              <a:rPr lang="cs-CZ" sz="2800" b="1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was presented</a:t>
            </a:r>
          </a:p>
          <a:p>
            <a:r>
              <a:rPr lang="en-US" sz="2800" b="1" dirty="0" err="1"/>
              <a:t>Takt</a:t>
            </a:r>
            <a:r>
              <a:rPr lang="en-US" sz="2800" b="1" dirty="0"/>
              <a:t> Time  (TT) </a:t>
            </a:r>
            <a:r>
              <a:rPr lang="en-US" sz="2400" dirty="0">
                <a:solidFill>
                  <a:srgbClr val="0070C0"/>
                </a:solidFill>
              </a:rPr>
              <a:t>– rhythm in which we have </a:t>
            </a:r>
            <a:r>
              <a:rPr lang="en-US" sz="2400" dirty="0"/>
              <a:t>to produce in order to satisfy customer  demand (demand is 240 toaster ovens and we can produce these in 480 minutes -&gt;TT= 480/240=2</a:t>
            </a:r>
          </a:p>
          <a:p>
            <a:r>
              <a:rPr lang="en-US" sz="2800" b="1" dirty="0"/>
              <a:t>Lead Time (LT) – </a:t>
            </a:r>
            <a:r>
              <a:rPr lang="en-US" sz="2400" dirty="0"/>
              <a:t>Number of minutes, hours, or days that must be allowed for the completion of an operation or process, or must elapse before a desired action takes place –see next slide</a:t>
            </a:r>
          </a:p>
          <a:p>
            <a:pPr marL="0" indent="0">
              <a:buNone/>
            </a:pPr>
            <a:r>
              <a:rPr lang="cs-CZ" sz="2400" b="1" i="1" dirty="0" smtClean="0">
                <a:solidFill>
                  <a:srgbClr val="FF0000"/>
                </a:solidFill>
              </a:rPr>
              <a:t>	Tyto parametry budou vysvětleny  v přednášce </a:t>
            </a:r>
            <a:r>
              <a:rPr lang="cs-CZ" sz="2400" b="1" i="1" dirty="0">
                <a:solidFill>
                  <a:srgbClr val="FF0000"/>
                </a:solidFill>
              </a:rPr>
              <a:t>týkající se </a:t>
            </a:r>
            <a:r>
              <a:rPr lang="cs-CZ" sz="2400" b="1" i="1" dirty="0" smtClean="0">
                <a:solidFill>
                  <a:srgbClr val="FF0000"/>
                </a:solidFill>
              </a:rPr>
              <a:t>	</a:t>
            </a:r>
            <a:r>
              <a:rPr lang="cs-CZ" sz="2400" b="1" i="1" dirty="0" err="1" smtClean="0">
                <a:solidFill>
                  <a:srgbClr val="FF0000"/>
                </a:solidFill>
              </a:rPr>
              <a:t>Littlova</a:t>
            </a:r>
            <a:r>
              <a:rPr lang="cs-CZ" sz="2400" b="1" i="1" dirty="0" smtClean="0">
                <a:solidFill>
                  <a:srgbClr val="FF0000"/>
                </a:solidFill>
              </a:rPr>
              <a:t>  zákona v letním semestru</a:t>
            </a:r>
            <a:endParaRPr lang="en-ZA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ERP outputs and BS</a:t>
            </a:r>
            <a:r>
              <a:rPr lang="cs-CZ" dirty="0"/>
              <a:t>C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ERP MS Dynamics NAV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19643" y="3933056"/>
            <a:ext cx="2317174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BSC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Based on KPI estimation in %  out</a:t>
            </a:r>
          </a:p>
          <a:p>
            <a:r>
              <a:rPr lang="en-ZA" sz="1200" dirty="0"/>
              <a:t>analysed  company is excellent,</a:t>
            </a:r>
          </a:p>
          <a:p>
            <a:r>
              <a:rPr lang="en-ZA" sz="1200" dirty="0"/>
              <a:t>but on the other hand,  </a:t>
            </a:r>
          </a:p>
          <a:p>
            <a:r>
              <a:rPr lang="en-ZA" sz="1200" dirty="0"/>
              <a:t>collecting money,  credit limit</a:t>
            </a:r>
          </a:p>
          <a:p>
            <a:r>
              <a:rPr lang="en-ZA" sz="1200" dirty="0"/>
              <a:t>and overdue management </a:t>
            </a:r>
          </a:p>
          <a:p>
            <a:r>
              <a:rPr lang="en-ZA" sz="1200" dirty="0"/>
              <a:t>is falling behind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 err="1">
                <a:solidFill>
                  <a:srgbClr val="FF0000"/>
                </a:solidFill>
              </a:rPr>
              <a:t>only</a:t>
            </a:r>
            <a:r>
              <a:rPr lang="cs-CZ" sz="800" dirty="0">
                <a:solidFill>
                  <a:srgbClr val="FF0000"/>
                </a:solidFill>
              </a:rPr>
              <a:t> radar chart</a:t>
            </a:r>
            <a:r>
              <a:rPr lang="cs-CZ" sz="800" dirty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ERP forms related to customer aging report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BSC  </a:t>
            </a:r>
            <a:r>
              <a:rPr lang="cs-CZ" sz="2000" dirty="0"/>
              <a:t>and OM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en-US" sz="1400" dirty="0">
                <a:solidFill>
                  <a:schemeClr val="tx1"/>
                </a:solidFill>
              </a:rPr>
              <a:t>– how should we look to our shareholders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– how should we look to our customer 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</a:t>
            </a:r>
            <a:r>
              <a:rPr lang="en-ZA" sz="1400" b="1" dirty="0"/>
              <a:t>Learning and Growing </a:t>
            </a:r>
            <a:r>
              <a:rPr lang="en-ZA" sz="1400" dirty="0"/>
              <a:t>– how will we sustain our ability to change and improve ? </a:t>
            </a:r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Project management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Theory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of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constraints</a:t>
            </a:r>
            <a:r>
              <a:rPr lang="cs-CZ" sz="900" dirty="0">
                <a:solidFill>
                  <a:srgbClr val="FF0000"/>
                </a:solidFill>
              </a:rPr>
              <a:t> and </a:t>
            </a:r>
            <a:r>
              <a:rPr lang="cs-CZ" sz="900" b="1" dirty="0" err="1">
                <a:solidFill>
                  <a:srgbClr val="FF0000"/>
                </a:solidFill>
              </a:rPr>
              <a:t>Thinking</a:t>
            </a:r>
            <a:r>
              <a:rPr lang="cs-CZ" sz="900" b="1" dirty="0">
                <a:solidFill>
                  <a:srgbClr val="FF0000"/>
                </a:solidFill>
              </a:rPr>
              <a:t> </a:t>
            </a:r>
            <a:r>
              <a:rPr lang="cs-CZ" sz="900" b="1" dirty="0" err="1">
                <a:solidFill>
                  <a:srgbClr val="FF0000"/>
                </a:solidFill>
              </a:rPr>
              <a:t>Tools</a:t>
            </a:r>
            <a:r>
              <a:rPr lang="cs-CZ" sz="9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487440" y="4152660"/>
            <a:ext cx="85548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Critical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Drum</a:t>
            </a:r>
            <a:r>
              <a:rPr lang="cs-CZ" sz="900" dirty="0">
                <a:solidFill>
                  <a:srgbClr val="FF0000"/>
                </a:solidFill>
              </a:rPr>
              <a:t> –</a:t>
            </a:r>
            <a:r>
              <a:rPr lang="cs-CZ" sz="900" dirty="0" err="1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MRP-MRP-II,JIT,APS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Linear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Cutting</a:t>
            </a:r>
            <a:r>
              <a:rPr lang="cs-CZ" sz="900" dirty="0">
                <a:solidFill>
                  <a:srgbClr val="FF0000"/>
                </a:solidFill>
              </a:rPr>
              <a:t>, </a:t>
            </a:r>
            <a:r>
              <a:rPr lang="cs-CZ" sz="900" dirty="0" err="1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Total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quality</a:t>
            </a:r>
            <a:endParaRPr lang="cs-CZ" sz="900" dirty="0">
              <a:solidFill>
                <a:srgbClr val="FF0000"/>
              </a:solidFill>
            </a:endParaRPr>
          </a:p>
          <a:p>
            <a:pPr algn="ctr"/>
            <a:r>
              <a:rPr lang="cs-CZ" sz="900" dirty="0">
                <a:solidFill>
                  <a:srgbClr val="FF0000"/>
                </a:solidFill>
              </a:rPr>
              <a:t>management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Pareto</a:t>
            </a:r>
            <a:r>
              <a:rPr lang="cs-CZ" sz="900" dirty="0">
                <a:solidFill>
                  <a:srgbClr val="FF0000"/>
                </a:solidFill>
              </a:rPr>
              <a:t>, </a:t>
            </a:r>
            <a:r>
              <a:rPr lang="cs-CZ" sz="900" dirty="0" err="1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Product</a:t>
            </a:r>
            <a:r>
              <a:rPr lang="cs-CZ" sz="900" dirty="0">
                <a:solidFill>
                  <a:srgbClr val="FF0000"/>
                </a:solidFill>
              </a:rPr>
              <a:t>  </a:t>
            </a:r>
            <a:r>
              <a:rPr lang="cs-CZ" sz="900" dirty="0" err="1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Little´s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Boston Matrix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Gartner</a:t>
            </a:r>
            <a:r>
              <a:rPr lang="cs-CZ" sz="900" dirty="0">
                <a:solidFill>
                  <a:srgbClr val="FF0000"/>
                </a:solidFill>
              </a:rPr>
              <a:t> QM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CONWIP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EOQ, ABC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Decision</a:t>
            </a:r>
            <a:endParaRPr lang="cs-CZ" sz="900" dirty="0">
              <a:solidFill>
                <a:srgbClr val="FF0000"/>
              </a:solidFill>
            </a:endParaRPr>
          </a:p>
          <a:p>
            <a:pPr algn="ctr"/>
            <a:r>
              <a:rPr lang="cs-CZ" sz="900" dirty="0" err="1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Business </a:t>
            </a:r>
            <a:r>
              <a:rPr lang="cs-CZ" sz="900" dirty="0" err="1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Yield</a:t>
            </a:r>
            <a:r>
              <a:rPr lang="cs-CZ" sz="900" dirty="0">
                <a:solidFill>
                  <a:srgbClr val="FF0000"/>
                </a:solidFill>
              </a:rPr>
              <a:t> management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Prospect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" name="Šipka nahoru 3"/>
          <p:cNvSpPr/>
          <p:nvPr/>
        </p:nvSpPr>
        <p:spPr>
          <a:xfrm>
            <a:off x="5692798" y="4510148"/>
            <a:ext cx="216024" cy="991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1801278" y="3284984"/>
            <a:ext cx="17843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915181" y="3283624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Úloha 1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486716" y="5570829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Úloha 1</a:t>
            </a: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Strategické iniciativy </a:t>
            </a:r>
            <a:br>
              <a:rPr lang="cs-CZ" dirty="0"/>
            </a:br>
            <a:r>
              <a:rPr lang="cs-CZ" sz="1300" dirty="0"/>
              <a:t>(dolní dvě BSC vrstvy mají zde definovaný Cíl- Měření- Záměr- Akční program)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Marketingové dovednosti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Zákaznická databáze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/>
          </a:p>
          <a:p>
            <a:pPr algn="ctr"/>
            <a:r>
              <a:rPr lang="cs-CZ" sz="1000" b="1" dirty="0"/>
              <a:t>Přišli poprvé</a:t>
            </a:r>
          </a:p>
          <a:p>
            <a:pPr algn="ctr"/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Nepříjemné překvapení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Obrat prodejního kanálu</a:t>
            </a:r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Poměr  WIN/LOST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838272" y="286913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Cíl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64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Měření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8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Záměr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Akční</a:t>
            </a:r>
          </a:p>
          <a:p>
            <a:pPr algn="ctr"/>
            <a:r>
              <a:rPr lang="cs-CZ" sz="1200" b="1" dirty="0"/>
              <a:t>program</a:t>
            </a:r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Marketingové</a:t>
            </a:r>
          </a:p>
          <a:p>
            <a:r>
              <a:rPr lang="cs-CZ" sz="1000" dirty="0"/>
              <a:t> dovednosti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% dovedností</a:t>
            </a:r>
          </a:p>
          <a:p>
            <a:r>
              <a:rPr lang="cs-CZ" sz="1000" dirty="0">
                <a:solidFill>
                  <a:srgbClr val="0070C0"/>
                </a:solidFill>
              </a:rPr>
              <a:t>% zákazníků s OK</a:t>
            </a:r>
          </a:p>
          <a:p>
            <a:r>
              <a:rPr lang="cs-CZ" sz="1000" dirty="0">
                <a:solidFill>
                  <a:srgbClr val="0070C0"/>
                </a:solidFill>
              </a:rPr>
              <a:t>daty</a:t>
            </a:r>
          </a:p>
          <a:p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Do 100% -rok</a:t>
            </a:r>
          </a:p>
          <a:p>
            <a:r>
              <a:rPr lang="cs-CZ" sz="1000" dirty="0">
                <a:solidFill>
                  <a:srgbClr val="0070C0"/>
                </a:solidFill>
              </a:rPr>
              <a:t>Do 80 % -2 roky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Školení</a:t>
            </a:r>
          </a:p>
          <a:p>
            <a:r>
              <a:rPr lang="cs-CZ" sz="1000" dirty="0"/>
              <a:t>Nový SW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Udržet si </a:t>
            </a:r>
          </a:p>
          <a:p>
            <a:r>
              <a:rPr lang="cs-CZ" sz="1000" dirty="0"/>
              <a:t>zákazníky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Zvětšit podíl</a:t>
            </a:r>
          </a:p>
          <a:p>
            <a:r>
              <a:rPr lang="cs-CZ" sz="1000" dirty="0"/>
              <a:t>  na trhu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Poměr WIN/LOST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Počet  problémů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 50 % - 2 roky</a:t>
            </a:r>
          </a:p>
          <a:p>
            <a:r>
              <a:rPr lang="cs-CZ" sz="1000" dirty="0"/>
              <a:t>    (snížení)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Počet nových</a:t>
            </a:r>
          </a:p>
          <a:p>
            <a:r>
              <a:rPr lang="cs-CZ" sz="1000" dirty="0"/>
              <a:t>klientů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 100 % - 2 roky</a:t>
            </a:r>
          </a:p>
          <a:p>
            <a:r>
              <a:rPr lang="cs-CZ" sz="1000" dirty="0"/>
              <a:t>     (zvýšení)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Program </a:t>
            </a:r>
          </a:p>
          <a:p>
            <a:r>
              <a:rPr lang="cs-CZ" sz="1000" dirty="0"/>
              <a:t>cíleného</a:t>
            </a:r>
          </a:p>
          <a:p>
            <a:r>
              <a:rPr lang="cs-CZ" sz="1000" dirty="0"/>
              <a:t>marketingu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Podpora</a:t>
            </a:r>
          </a:p>
          <a:p>
            <a:r>
              <a:rPr lang="cs-CZ" sz="1000" dirty="0"/>
              <a:t>   image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  Akční </a:t>
            </a:r>
          </a:p>
          <a:p>
            <a:r>
              <a:rPr lang="cs-CZ" sz="1000" dirty="0"/>
              <a:t>prodeje</a:t>
            </a:r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Poskytnutá hodnota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2713409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Lepší vztahy</a:t>
            </a: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>
                <a:solidFill>
                  <a:schemeClr val="tx1"/>
                </a:solidFill>
              </a:rPr>
              <a:t>Růst prodeje</a:t>
            </a: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>
                <a:solidFill>
                  <a:schemeClr val="tx1"/>
                </a:solidFill>
              </a:rPr>
              <a:t>Růst marží</a:t>
            </a: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Spokojení akcionáři</a:t>
            </a: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Tabulka jako podklad pro konstrukci grafu JSS (FRT</a:t>
            </a:r>
            <a:r>
              <a:rPr lang="cs-CZ" altLang="cs-CZ" sz="2400" dirty="0">
                <a:sym typeface="Wingdings" panose="05000000000000000000" pitchFamily="2" charset="2"/>
              </a:rPr>
              <a:t>BSC)</a:t>
            </a: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/>
              <a:t>a eliminaci nepotřebných aktivit</a:t>
            </a:r>
            <a:br>
              <a:rPr lang="cs-CZ" altLang="cs-CZ" sz="2400" dirty="0"/>
            </a:br>
            <a:r>
              <a:rPr lang="cs-CZ" altLang="cs-CZ" sz="2400" dirty="0"/>
              <a:t>(obdoba postupu </a:t>
            </a:r>
            <a:r>
              <a:rPr lang="cs-CZ" altLang="cs-CZ" sz="2400"/>
              <a:t>při zavádění </a:t>
            </a:r>
            <a:r>
              <a:rPr lang="cs-CZ" altLang="cs-CZ" sz="2400" b="1" dirty="0"/>
              <a:t>štíhlé výro</a:t>
            </a:r>
            <a:r>
              <a:rPr lang="cs-CZ" altLang="cs-CZ" sz="2400" dirty="0"/>
              <a:t>by) 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Výsledný graf po aplikaci JSS (strategická mapa)</a:t>
            </a:r>
            <a:br>
              <a:rPr lang="cs-CZ" altLang="cs-CZ" sz="3200" dirty="0"/>
            </a:br>
            <a:r>
              <a:rPr lang="cs-CZ" altLang="cs-CZ" sz="3200" dirty="0"/>
              <a:t>(transpozice strategických cílů 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611560" y="1772816"/>
            <a:ext cx="7746028" cy="4853557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ovéPole 1"/>
          <p:cNvSpPr txBox="1"/>
          <p:nvPr/>
        </p:nvSpPr>
        <p:spPr>
          <a:xfrm>
            <a:off x="3191942" y="1360316"/>
            <a:ext cx="2760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Klíčová obrazovka pro Úlohu 2</a:t>
            </a:r>
          </a:p>
        </p:txBody>
      </p: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CCF92-12C4-46CD-80BD-7B0E4E7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Strategická  mapa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401DCC-222D-4BC2-8C24-E9CBC15B38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Standardní BSC oblasti</a:t>
            </a:r>
          </a:p>
          <a:p>
            <a:pPr lvl="1"/>
            <a:r>
              <a:rPr lang="cs-CZ" dirty="0"/>
              <a:t>Finanční</a:t>
            </a:r>
          </a:p>
          <a:p>
            <a:pPr lvl="1"/>
            <a:r>
              <a:rPr lang="cs-CZ" dirty="0"/>
              <a:t>Zákaznická</a:t>
            </a:r>
          </a:p>
          <a:p>
            <a:pPr lvl="1"/>
            <a:r>
              <a:rPr lang="cs-CZ" dirty="0"/>
              <a:t>Procesní</a:t>
            </a:r>
          </a:p>
          <a:p>
            <a:pPr lvl="1"/>
            <a:r>
              <a:rPr lang="cs-CZ" dirty="0"/>
              <a:t>Učení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5E3D6A-3B83-4BC5-A34A-86EBA2CED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/>
              <a:t>Kvalita výuky</a:t>
            </a:r>
          </a:p>
          <a:p>
            <a:pPr lvl="1"/>
            <a:r>
              <a:rPr lang="cs-CZ" dirty="0"/>
              <a:t>Studenti </a:t>
            </a:r>
          </a:p>
          <a:p>
            <a:pPr lvl="1"/>
            <a:r>
              <a:rPr lang="cs-CZ" dirty="0"/>
              <a:t>Způsoby využívání  nástrojů a metod</a:t>
            </a:r>
          </a:p>
          <a:p>
            <a:pPr lvl="1"/>
            <a:r>
              <a:rPr lang="cs-CZ" dirty="0"/>
              <a:t>Nástroje, metody, učitelé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7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Balanced Scorecard and continuum of value</a:t>
            </a:r>
            <a:r>
              <a:rPr lang="cs-CZ" sz="2800" b="1" dirty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/>
              <a:t>Balanced Scorecard is a step in the continuum describing value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 </a:t>
            </a:r>
            <a:r>
              <a:rPr lang="en-ZA" sz="1600" dirty="0"/>
              <a:t>and how the value is created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Mission</a:t>
            </a:r>
            <a:r>
              <a:rPr lang="en-ZA" dirty="0"/>
              <a:t> – why we </a:t>
            </a:r>
            <a:r>
              <a:rPr lang="en-ZA" dirty="0" smtClean="0"/>
              <a:t>exist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sz="1200" b="1" dirty="0"/>
              <a:t>proč existujeme</a:t>
            </a:r>
            <a:endParaRPr lang="en-ZA" sz="1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Values</a:t>
            </a:r>
            <a:r>
              <a:rPr lang="en-ZA" dirty="0"/>
              <a:t> – what is important to us</a:t>
            </a:r>
            <a:r>
              <a:rPr lang="cs-CZ" dirty="0"/>
              <a:t>- </a:t>
            </a:r>
            <a:r>
              <a:rPr lang="cs-CZ" sz="1200" b="1" dirty="0"/>
              <a:t>co je důležité</a:t>
            </a:r>
            <a:endParaRPr lang="en-ZA" sz="1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Vision</a:t>
            </a:r>
            <a:r>
              <a:rPr lang="en-US" dirty="0"/>
              <a:t> – what we want t</a:t>
            </a:r>
            <a:r>
              <a:rPr lang="cs-CZ" dirty="0"/>
              <a:t>o</a:t>
            </a:r>
            <a:r>
              <a:rPr lang="en-US" dirty="0"/>
              <a:t> be</a:t>
            </a:r>
            <a:r>
              <a:rPr lang="cs-CZ" dirty="0"/>
              <a:t>- </a:t>
            </a:r>
            <a:r>
              <a:rPr lang="cs-CZ" sz="1200" b="1" dirty="0"/>
              <a:t>kam jdeme</a:t>
            </a:r>
            <a:endParaRPr lang="en-US" sz="1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Strategy</a:t>
            </a:r>
            <a:r>
              <a:rPr lang="en-ZA" dirty="0"/>
              <a:t> – our game plan </a:t>
            </a:r>
            <a:r>
              <a:rPr lang="cs-CZ" dirty="0"/>
              <a:t>– </a:t>
            </a:r>
            <a:r>
              <a:rPr lang="cs-CZ" sz="1200" b="1" dirty="0"/>
              <a:t>strategie postupu</a:t>
            </a:r>
            <a:endParaRPr lang="en-ZA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Strategy map </a:t>
            </a:r>
            <a:r>
              <a:rPr lang="cs-CZ" dirty="0"/>
              <a:t>– </a:t>
            </a:r>
            <a:r>
              <a:rPr lang="en-ZA" dirty="0"/>
              <a:t>translate to strategy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Balanced scorecard </a:t>
            </a:r>
            <a:r>
              <a:rPr lang="cs-CZ" dirty="0"/>
              <a:t>– </a:t>
            </a:r>
            <a:r>
              <a:rPr lang="en-ZA" dirty="0"/>
              <a:t>measure and focus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See</a:t>
            </a:r>
            <a:r>
              <a:rPr lang="cs-CZ" sz="1600" dirty="0"/>
              <a:t> </a:t>
            </a:r>
            <a:r>
              <a:rPr lang="cs-CZ" sz="1600" dirty="0" err="1"/>
              <a:t>next</a:t>
            </a:r>
            <a:r>
              <a:rPr lang="cs-CZ" sz="1600" dirty="0"/>
              <a:t> show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763688" y="580526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CCF92-12C4-46CD-80BD-7B0E4E7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Strategická  mapa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401DCC-222D-4BC2-8C24-E9CBC15B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972815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 </a:t>
            </a:r>
            <a:r>
              <a:rPr lang="cs-CZ" sz="1900" b="1" dirty="0"/>
              <a:t>Varianta BSC (Úloha 2)</a:t>
            </a:r>
          </a:p>
          <a:p>
            <a:pPr lvl="1"/>
            <a:r>
              <a:rPr lang="cs-CZ" sz="1900" b="1" dirty="0">
                <a:solidFill>
                  <a:srgbClr val="0070C0"/>
                </a:solidFill>
              </a:rPr>
              <a:t>Kvalita výuky</a:t>
            </a:r>
          </a:p>
          <a:p>
            <a:pPr lvl="1"/>
            <a:r>
              <a:rPr lang="cs-CZ" sz="1900" dirty="0">
                <a:solidFill>
                  <a:srgbClr val="00B050"/>
                </a:solidFill>
              </a:rPr>
              <a:t>Studenti </a:t>
            </a:r>
          </a:p>
          <a:p>
            <a:pPr lvl="1"/>
            <a:r>
              <a:rPr lang="cs-CZ" sz="1900" dirty="0">
                <a:solidFill>
                  <a:srgbClr val="FF0000"/>
                </a:solidFill>
              </a:rPr>
              <a:t>Způsoby využívání  nástrojů a metod</a:t>
            </a:r>
          </a:p>
          <a:p>
            <a:pPr lvl="1"/>
            <a:r>
              <a:rPr lang="cs-CZ" sz="1900" b="1" dirty="0">
                <a:solidFill>
                  <a:srgbClr val="7030A0"/>
                </a:solidFill>
              </a:rPr>
              <a:t>Nástroje, metody, učitelé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5E3D6A-3B83-4BC5-A34A-86EBA2CED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Výsledky </a:t>
            </a:r>
            <a:r>
              <a:rPr lang="cs-CZ" dirty="0" smtClean="0">
                <a:solidFill>
                  <a:srgbClr val="0070C0"/>
                </a:solidFill>
              </a:rPr>
              <a:t>testů-kvalita výuky</a:t>
            </a:r>
            <a:endParaRPr lang="cs-CZ" dirty="0">
              <a:solidFill>
                <a:srgbClr val="0070C0"/>
              </a:solidFill>
            </a:endParaRPr>
          </a:p>
          <a:p>
            <a:pPr lvl="2"/>
            <a:r>
              <a:rPr lang="cs-CZ" dirty="0"/>
              <a:t>dobé výsledky</a:t>
            </a:r>
          </a:p>
          <a:p>
            <a:pPr lvl="2"/>
            <a:r>
              <a:rPr lang="cs-CZ" dirty="0"/>
              <a:t> práce 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Studenti </a:t>
            </a:r>
          </a:p>
          <a:p>
            <a:pPr lvl="2"/>
            <a:r>
              <a:rPr lang="cs-CZ" dirty="0"/>
              <a:t>akceptují pravidla </a:t>
            </a:r>
          </a:p>
          <a:p>
            <a:pPr lvl="2"/>
            <a:r>
              <a:rPr lang="cs-CZ" dirty="0"/>
              <a:t>dobrá informovanost</a:t>
            </a:r>
          </a:p>
          <a:p>
            <a:pPr lvl="2"/>
            <a:r>
              <a:rPr lang="cs-CZ" dirty="0"/>
              <a:t>kvalitní studijní materiály</a:t>
            </a:r>
          </a:p>
          <a:p>
            <a:pPr lvl="2"/>
            <a:r>
              <a:rPr lang="cs-CZ" dirty="0"/>
              <a:t>rychlá reakce na požadavky   </a:t>
            </a:r>
          </a:p>
          <a:p>
            <a:pPr lvl="2"/>
            <a:r>
              <a:rPr lang="cs-CZ" dirty="0"/>
              <a:t>plánování zkušebních termínů </a:t>
            </a:r>
          </a:p>
          <a:p>
            <a:pPr lvl="2"/>
            <a:r>
              <a:rPr lang="cs-CZ" dirty="0"/>
              <a:t>transparentní  pravidla 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Způsoby využívání </a:t>
            </a:r>
          </a:p>
          <a:p>
            <a:pPr lvl="2"/>
            <a:r>
              <a:rPr lang="cs-CZ" dirty="0"/>
              <a:t>plány on-line přednášek</a:t>
            </a:r>
          </a:p>
          <a:p>
            <a:pPr lvl="2"/>
            <a:r>
              <a:rPr lang="cs-CZ" dirty="0"/>
              <a:t>kvalitní studijní </a:t>
            </a:r>
            <a:r>
              <a:rPr lang="cs-CZ" dirty="0" smtClean="0"/>
              <a:t>materiály</a:t>
            </a:r>
            <a:endParaRPr lang="cs-CZ" dirty="0"/>
          </a:p>
          <a:p>
            <a:pPr lvl="2"/>
            <a:r>
              <a:rPr lang="cs-CZ" dirty="0"/>
              <a:t>Interaktivní osnovy</a:t>
            </a:r>
          </a:p>
          <a:p>
            <a:pPr lvl="1"/>
            <a:r>
              <a:rPr lang="cs-CZ" dirty="0">
                <a:solidFill>
                  <a:srgbClr val="7030A0"/>
                </a:solidFill>
              </a:rPr>
              <a:t>SW </a:t>
            </a:r>
            <a:r>
              <a:rPr lang="cs-CZ" dirty="0" smtClean="0">
                <a:solidFill>
                  <a:srgbClr val="7030A0"/>
                </a:solidFill>
              </a:rPr>
              <a:t>nástroje, metody, učitelé</a:t>
            </a:r>
            <a:endParaRPr lang="cs-CZ" dirty="0">
              <a:solidFill>
                <a:srgbClr val="7030A0"/>
              </a:solidFill>
            </a:endParaRPr>
          </a:p>
          <a:p>
            <a:pPr lvl="3"/>
            <a:r>
              <a:rPr lang="cs-CZ" dirty="0"/>
              <a:t>CISCO</a:t>
            </a:r>
          </a:p>
          <a:p>
            <a:pPr lvl="3"/>
            <a:r>
              <a:rPr lang="cs-CZ" dirty="0"/>
              <a:t>Adobe-</a:t>
            </a:r>
            <a:r>
              <a:rPr lang="cs-CZ" dirty="0" err="1"/>
              <a:t>Connect</a:t>
            </a:r>
            <a:endParaRPr lang="cs-CZ" dirty="0"/>
          </a:p>
          <a:p>
            <a:pPr lvl="3"/>
            <a:r>
              <a:rPr lang="cs-CZ" dirty="0"/>
              <a:t>SKYPE</a:t>
            </a:r>
          </a:p>
          <a:p>
            <a:pPr lvl="3"/>
            <a:r>
              <a:rPr lang="cs-CZ" dirty="0"/>
              <a:t>MS </a:t>
            </a:r>
            <a:r>
              <a:rPr lang="cs-CZ" dirty="0" err="1"/>
              <a:t>Teams</a:t>
            </a:r>
            <a:endParaRPr lang="cs-CZ" dirty="0"/>
          </a:p>
          <a:p>
            <a:pPr lvl="3"/>
            <a:r>
              <a:rPr lang="cs-CZ" dirty="0"/>
              <a:t>Zoom </a:t>
            </a:r>
            <a:r>
              <a:rPr lang="cs-CZ" dirty="0" smtClean="0"/>
              <a:t>meeting</a:t>
            </a:r>
          </a:p>
          <a:p>
            <a:pPr lvl="3"/>
            <a:r>
              <a:rPr lang="cs-CZ" dirty="0" smtClean="0"/>
              <a:t>Učitelé (lidský kapitál)</a:t>
            </a:r>
            <a:endParaRPr lang="cs-CZ" dirty="0"/>
          </a:p>
          <a:p>
            <a:pPr marL="914400" lvl="2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36494AA-3A1A-4304-A0CD-CD54CB1C56AB}"/>
              </a:ext>
            </a:extLst>
          </p:cNvPr>
          <p:cNvSpPr/>
          <p:nvPr/>
        </p:nvSpPr>
        <p:spPr>
          <a:xfrm>
            <a:off x="899592" y="2877570"/>
            <a:ext cx="3456384" cy="695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B18AB9E-B4FF-4469-8270-5F50089ECFF8}"/>
              </a:ext>
            </a:extLst>
          </p:cNvPr>
          <p:cNvSpPr/>
          <p:nvPr/>
        </p:nvSpPr>
        <p:spPr>
          <a:xfrm>
            <a:off x="899592" y="3747936"/>
            <a:ext cx="3456384" cy="761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7818322-21B0-489F-8713-A96C44651624}"/>
              </a:ext>
            </a:extLst>
          </p:cNvPr>
          <p:cNvSpPr/>
          <p:nvPr/>
        </p:nvSpPr>
        <p:spPr>
          <a:xfrm>
            <a:off x="899592" y="4718320"/>
            <a:ext cx="3456384" cy="6548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A7CB6C6-4AC4-43B5-B1E3-9E037AABCDC7}"/>
              </a:ext>
            </a:extLst>
          </p:cNvPr>
          <p:cNvSpPr/>
          <p:nvPr/>
        </p:nvSpPr>
        <p:spPr>
          <a:xfrm>
            <a:off x="908084" y="5582416"/>
            <a:ext cx="3456383" cy="7611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F0A1699-A602-448D-A8A4-BC3F15056B64}"/>
              </a:ext>
            </a:extLst>
          </p:cNvPr>
          <p:cNvSpPr/>
          <p:nvPr/>
        </p:nvSpPr>
        <p:spPr>
          <a:xfrm>
            <a:off x="1547664" y="5838561"/>
            <a:ext cx="1584176" cy="287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Interaktivní </a:t>
            </a:r>
            <a:r>
              <a:rPr lang="cs-CZ" sz="1400" dirty="0">
                <a:solidFill>
                  <a:schemeClr val="tx1"/>
                </a:solidFill>
              </a:rPr>
              <a:t>osnova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3531EDD-C598-4F73-AAE3-8F5A876E21E0}"/>
              </a:ext>
            </a:extLst>
          </p:cNvPr>
          <p:cNvSpPr/>
          <p:nvPr/>
        </p:nvSpPr>
        <p:spPr>
          <a:xfrm>
            <a:off x="1331640" y="4901967"/>
            <a:ext cx="2808312" cy="2876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Všechny materiály </a:t>
            </a:r>
            <a:r>
              <a:rPr lang="cs-CZ" sz="1050" dirty="0" smtClean="0">
                <a:solidFill>
                  <a:schemeClr val="tx1"/>
                </a:solidFill>
              </a:rPr>
              <a:t>přehledně </a:t>
            </a:r>
            <a:r>
              <a:rPr lang="cs-CZ" sz="1050" dirty="0">
                <a:solidFill>
                  <a:schemeClr val="tx1"/>
                </a:solidFill>
              </a:rPr>
              <a:t>na jenom místě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28292F9-CF95-4FDE-8B7A-B152A8FCFBE8}"/>
              </a:ext>
            </a:extLst>
          </p:cNvPr>
          <p:cNvSpPr/>
          <p:nvPr/>
        </p:nvSpPr>
        <p:spPr>
          <a:xfrm>
            <a:off x="1232119" y="4021558"/>
            <a:ext cx="2808312" cy="343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tx1"/>
                </a:solidFill>
              </a:rPr>
              <a:t>Kvalitní informace  o učivu a úkolech</a:t>
            </a:r>
          </a:p>
          <a:p>
            <a:pPr algn="ctr"/>
            <a:r>
              <a:rPr lang="cs-CZ" sz="1050" dirty="0">
                <a:solidFill>
                  <a:schemeClr val="tx1"/>
                </a:solidFill>
              </a:rPr>
              <a:t>a jejich </a:t>
            </a:r>
            <a:r>
              <a:rPr lang="cs-CZ" sz="1050" dirty="0" smtClean="0">
                <a:solidFill>
                  <a:schemeClr val="tx1"/>
                </a:solidFill>
              </a:rPr>
              <a:t>rychlá </a:t>
            </a:r>
            <a:r>
              <a:rPr lang="cs-CZ" sz="1050" dirty="0">
                <a:solidFill>
                  <a:schemeClr val="tx1"/>
                </a:solidFill>
              </a:rPr>
              <a:t>dostupnost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E1C48FD-CA2C-46CA-AD42-CC19371DEC3F}"/>
              </a:ext>
            </a:extLst>
          </p:cNvPr>
          <p:cNvSpPr/>
          <p:nvPr/>
        </p:nvSpPr>
        <p:spPr>
          <a:xfrm>
            <a:off x="1315053" y="2996952"/>
            <a:ext cx="2725377" cy="430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Kvalitní výsledky zkoušek stojících na jasných otázkách a odevzdaných úkolech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118A732-30D5-4184-AFF3-AADBC063C6E0}"/>
              </a:ext>
            </a:extLst>
          </p:cNvPr>
          <p:cNvCxnSpPr>
            <a:stCxn id="4" idx="0"/>
          </p:cNvCxnSpPr>
          <p:nvPr/>
        </p:nvCxnSpPr>
        <p:spPr>
          <a:xfrm flipV="1">
            <a:off x="2339752" y="5189569"/>
            <a:ext cx="0" cy="648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54236E97-FBB3-4C7D-AFDF-5A2AF720E56D}"/>
              </a:ext>
            </a:extLst>
          </p:cNvPr>
          <p:cNvCxnSpPr>
            <a:cxnSpLocks/>
          </p:cNvCxnSpPr>
          <p:nvPr/>
        </p:nvCxnSpPr>
        <p:spPr>
          <a:xfrm flipV="1">
            <a:off x="2339752" y="4365103"/>
            <a:ext cx="0" cy="541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5959DA1-9869-4B60-B84F-5A254F20E8DB}"/>
              </a:ext>
            </a:extLst>
          </p:cNvPr>
          <p:cNvCxnSpPr>
            <a:cxnSpLocks/>
          </p:cNvCxnSpPr>
          <p:nvPr/>
        </p:nvCxnSpPr>
        <p:spPr>
          <a:xfrm flipV="1">
            <a:off x="2339752" y="3427038"/>
            <a:ext cx="0" cy="594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533116C-42C5-4304-A260-8F8C2BE28A5D}"/>
              </a:ext>
            </a:extLst>
          </p:cNvPr>
          <p:cNvSpPr txBox="1"/>
          <p:nvPr/>
        </p:nvSpPr>
        <p:spPr>
          <a:xfrm>
            <a:off x="908084" y="6382308"/>
            <a:ext cx="413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Inspirativní strategická mapa ze čtyřmi cíli.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4366526" y="1979875"/>
            <a:ext cx="841578" cy="1207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4357226" y="2572109"/>
            <a:ext cx="859312" cy="158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4385677" y="3704663"/>
            <a:ext cx="838519" cy="1270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4402475" y="4465297"/>
            <a:ext cx="845110" cy="1320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5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C2E34-ED37-46A6-8C17-92BEDE0A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Jak dosáhnout vybraných strategických cílů I.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71FB3-08E6-4182-9354-F312186CB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Popis překážek (CRT) – příklady </a:t>
            </a:r>
            <a:r>
              <a:rPr lang="cs-CZ" b="1" dirty="0"/>
              <a:t>UDE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sz="1900" i="1" dirty="0"/>
              <a:t>       (</a:t>
            </a:r>
            <a:r>
              <a:rPr lang="cs-CZ" sz="1900" dirty="0"/>
              <a:t>náhodný výběr, který nemusí sloužit k vytvoření konkrétního CRT) </a:t>
            </a:r>
          </a:p>
          <a:p>
            <a:pPr marL="400050" lvl="1" indent="0">
              <a:buNone/>
            </a:pPr>
            <a:r>
              <a:rPr lang="cs-CZ" dirty="0"/>
              <a:t> - neznalost implementace SW nástrojů</a:t>
            </a:r>
          </a:p>
          <a:p>
            <a:pPr marL="400050" lvl="1" indent="0">
              <a:buNone/>
            </a:pPr>
            <a:r>
              <a:rPr lang="cs-CZ" dirty="0"/>
              <a:t> - složité ovládání </a:t>
            </a:r>
          </a:p>
          <a:p>
            <a:pPr marL="400050" lvl="1" indent="0">
              <a:buNone/>
            </a:pPr>
            <a:r>
              <a:rPr lang="cs-CZ" dirty="0"/>
              <a:t> - nutnost používat licence </a:t>
            </a:r>
            <a:r>
              <a:rPr lang="cs-CZ" dirty="0" smtClean="0"/>
              <a:t>(dostupnost, finanční náročnost,..)</a:t>
            </a:r>
            <a:endParaRPr lang="cs-CZ" dirty="0"/>
          </a:p>
          <a:p>
            <a:pPr marL="400050" lvl="1" indent="0">
              <a:buNone/>
            </a:pPr>
            <a:r>
              <a:rPr lang="cs-CZ" dirty="0"/>
              <a:t> - nekvalitní připojení k síti </a:t>
            </a:r>
            <a:r>
              <a:rPr lang="cs-CZ" dirty="0" smtClean="0"/>
              <a:t>(nedostatečná šířka přenosového pásma)</a:t>
            </a:r>
            <a:endParaRPr lang="cs-CZ" dirty="0"/>
          </a:p>
          <a:p>
            <a:pPr marL="400050" lvl="1" indent="0">
              <a:buNone/>
            </a:pPr>
            <a:r>
              <a:rPr lang="cs-CZ" dirty="0"/>
              <a:t> - starší verze operačních </a:t>
            </a:r>
            <a:r>
              <a:rPr lang="cs-CZ" dirty="0" smtClean="0"/>
              <a:t>systémů (to snad už ne)</a:t>
            </a:r>
            <a:endParaRPr lang="cs-CZ" dirty="0"/>
          </a:p>
          <a:p>
            <a:pPr marL="400050" lvl="1" indent="0">
              <a:buNone/>
            </a:pPr>
            <a:r>
              <a:rPr lang="cs-CZ" dirty="0"/>
              <a:t> - nedostatek literárních  zdrojů </a:t>
            </a:r>
          </a:p>
          <a:p>
            <a:pPr marL="400050" lvl="1" indent="0">
              <a:buNone/>
            </a:pPr>
            <a:r>
              <a:rPr lang="cs-CZ" dirty="0"/>
              <a:t> - špatná informovanost o zkouškách a termínech</a:t>
            </a:r>
          </a:p>
          <a:p>
            <a:pPr marL="400050" lvl="1" indent="0">
              <a:buNone/>
            </a:pPr>
            <a:r>
              <a:rPr lang="cs-CZ" dirty="0"/>
              <a:t> - nesprávně strukturované materiály </a:t>
            </a:r>
          </a:p>
          <a:p>
            <a:pPr marL="400050" lvl="1" indent="0">
              <a:buNone/>
            </a:pPr>
            <a:r>
              <a:rPr lang="cs-CZ" dirty="0"/>
              <a:t> - špatně nastavené komunikační protokoly </a:t>
            </a:r>
            <a:r>
              <a:rPr lang="cs-CZ" dirty="0" smtClean="0"/>
              <a:t>(</a:t>
            </a:r>
            <a:r>
              <a:rPr lang="cs-CZ" dirty="0"/>
              <a:t>desítky obdobných     </a:t>
            </a:r>
            <a:r>
              <a:rPr lang="cs-CZ" dirty="0" smtClean="0"/>
              <a:t>dotazů </a:t>
            </a:r>
            <a:r>
              <a:rPr lang="cs-CZ" dirty="0"/>
              <a:t>podávaných e-mailem studenty jednomu vyučujícímu) </a:t>
            </a:r>
          </a:p>
          <a:p>
            <a:pPr marL="400050" lvl="1" indent="0">
              <a:buNone/>
            </a:pPr>
            <a:r>
              <a:rPr lang="cs-CZ" dirty="0"/>
              <a:t>     </a:t>
            </a:r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r>
              <a:rPr lang="cs-CZ" dirty="0"/>
              <a:t>      </a:t>
            </a:r>
          </a:p>
          <a:p>
            <a:pPr marL="40005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C2E34-ED37-46A6-8C17-92BEDE0A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Jak dosáhnout vybraných strategických cílů I.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71FB3-08E6-4182-9354-F312186CB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Popis žádoucích efektů – příklady </a:t>
            </a:r>
            <a:r>
              <a:rPr lang="cs-CZ" b="1" dirty="0"/>
              <a:t>DE 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FF0000"/>
                </a:solidFill>
              </a:rPr>
              <a:t>           (náhodný výběr, který nemusí sloužit k vytvoření konkrétního FRT) </a:t>
            </a:r>
          </a:p>
          <a:p>
            <a:pPr lvl="1" indent="-342900"/>
            <a:r>
              <a:rPr lang="cs-CZ" dirty="0"/>
              <a:t>SW nástroje jsou dostupné jak na straně studenstva tak  na  straně profesorského sboru  (SKYPE, MS Dynamics NAV, interaktivní osnova i  když jde o jednosměrné předávání informací) ) </a:t>
            </a:r>
          </a:p>
          <a:p>
            <a:pPr lvl="1" indent="-342900"/>
            <a:r>
              <a:rPr lang="cs-CZ" dirty="0"/>
              <a:t>rychlá reakce na požadavky studentů </a:t>
            </a:r>
          </a:p>
          <a:p>
            <a:pPr lvl="1" indent="-342900"/>
            <a:r>
              <a:rPr lang="cs-CZ" dirty="0"/>
              <a:t>synergie písemných zdrojů (Word, knihy, internet, PWP) </a:t>
            </a:r>
          </a:p>
          <a:p>
            <a:pPr lvl="1" indent="-342900"/>
            <a:r>
              <a:rPr lang="cs-CZ" dirty="0"/>
              <a:t>s  on-line přenáškami </a:t>
            </a:r>
          </a:p>
          <a:p>
            <a:pPr lvl="1" indent="-342900"/>
            <a:r>
              <a:rPr lang="cs-CZ" dirty="0"/>
              <a:t>kvalitní plánování </a:t>
            </a:r>
          </a:p>
          <a:p>
            <a:pPr lvl="1" indent="-342900"/>
            <a:r>
              <a:rPr lang="cs-CZ" dirty="0"/>
              <a:t>flexibilita obou stran (vyučující i studenti) </a:t>
            </a:r>
          </a:p>
          <a:p>
            <a:pPr lvl="1" indent="-342900"/>
            <a:r>
              <a:rPr lang="cs-CZ" dirty="0"/>
              <a:t>adaptabilita obou stran na nové podmínky </a:t>
            </a:r>
          </a:p>
          <a:p>
            <a:pPr lvl="1" indent="-342900"/>
            <a:r>
              <a:rPr lang="cs-CZ" dirty="0"/>
              <a:t>studijní </a:t>
            </a:r>
            <a:r>
              <a:rPr lang="cs-CZ" dirty="0" smtClean="0"/>
              <a:t>materiály dodávané </a:t>
            </a:r>
            <a:r>
              <a:rPr lang="cs-CZ" dirty="0"/>
              <a:t>včas a srozumitelnou formou</a:t>
            </a:r>
          </a:p>
          <a:p>
            <a:pPr lvl="1" indent="-342900"/>
            <a:r>
              <a:rPr lang="cs-CZ" dirty="0" smtClean="0"/>
              <a:t>transparentní </a:t>
            </a:r>
            <a:r>
              <a:rPr lang="cs-CZ" dirty="0"/>
              <a:t>předávání hodnocení  </a:t>
            </a:r>
          </a:p>
          <a:p>
            <a:pPr lvl="1" indent="-342900"/>
            <a:endParaRPr lang="cs-CZ" dirty="0"/>
          </a:p>
          <a:p>
            <a:pPr marL="400050" lvl="1" indent="0">
              <a:buNone/>
            </a:pPr>
            <a:r>
              <a:rPr lang="cs-CZ" dirty="0"/>
              <a:t>  </a:t>
            </a:r>
          </a:p>
          <a:p>
            <a:pPr marL="400050" lvl="1" indent="0">
              <a:buNone/>
            </a:pPr>
            <a:r>
              <a:rPr lang="cs-CZ" dirty="0"/>
              <a:t>     </a:t>
            </a:r>
          </a:p>
          <a:p>
            <a:pPr marL="400050" lvl="1" indent="0">
              <a:buNone/>
            </a:pPr>
            <a:endParaRPr lang="cs-CZ" dirty="0"/>
          </a:p>
          <a:p>
            <a:pPr marL="400050" lvl="1" indent="0">
              <a:buNone/>
            </a:pPr>
            <a:r>
              <a:rPr lang="cs-CZ" dirty="0"/>
              <a:t>      </a:t>
            </a:r>
          </a:p>
          <a:p>
            <a:pPr marL="40005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CCF92-12C4-46CD-80BD-7B0E4E7D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Strategická  mapa a FRT </a:t>
            </a:r>
            <a:br>
              <a:rPr lang="cs-CZ" dirty="0"/>
            </a:br>
            <a:r>
              <a:rPr lang="cs-CZ" sz="3100" dirty="0">
                <a:solidFill>
                  <a:srgbClr val="FF0000"/>
                </a:solidFill>
              </a:rPr>
              <a:t>(jak dosáhnout stanoveného cíle)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5E3D6A-3B83-4BC5-A34A-86EBA2CED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/>
              <a:t>Výsledky </a:t>
            </a:r>
            <a:r>
              <a:rPr lang="cs-CZ" dirty="0" smtClean="0"/>
              <a:t>testů, kvalita výuky</a:t>
            </a:r>
            <a:endParaRPr lang="cs-CZ" dirty="0"/>
          </a:p>
          <a:p>
            <a:pPr lvl="2"/>
            <a:r>
              <a:rPr lang="cs-CZ" dirty="0"/>
              <a:t>dobé výsledky</a:t>
            </a:r>
          </a:p>
          <a:p>
            <a:pPr lvl="2"/>
            <a:r>
              <a:rPr lang="cs-CZ" dirty="0"/>
              <a:t> práce </a:t>
            </a:r>
          </a:p>
          <a:p>
            <a:pPr lvl="1"/>
            <a:r>
              <a:rPr lang="cs-CZ" dirty="0"/>
              <a:t>Studenti </a:t>
            </a:r>
          </a:p>
          <a:p>
            <a:pPr lvl="2"/>
            <a:r>
              <a:rPr lang="cs-CZ" dirty="0"/>
              <a:t>akceptují pravidla </a:t>
            </a:r>
          </a:p>
          <a:p>
            <a:pPr lvl="2"/>
            <a:r>
              <a:rPr lang="cs-CZ" b="1" i="1" dirty="0">
                <a:solidFill>
                  <a:srgbClr val="FF0000"/>
                </a:solidFill>
              </a:rPr>
              <a:t>dobrá informovanost   - FRT - 3 </a:t>
            </a:r>
          </a:p>
          <a:p>
            <a:pPr lvl="2"/>
            <a:r>
              <a:rPr lang="cs-CZ" dirty="0"/>
              <a:t>kvalitní studijní materiály</a:t>
            </a:r>
          </a:p>
          <a:p>
            <a:pPr lvl="2"/>
            <a:r>
              <a:rPr lang="cs-CZ" dirty="0"/>
              <a:t>rychlá reakce na požadavky   </a:t>
            </a:r>
          </a:p>
          <a:p>
            <a:pPr lvl="2"/>
            <a:r>
              <a:rPr lang="cs-CZ" dirty="0"/>
              <a:t>plánování zkušebních termínů </a:t>
            </a:r>
          </a:p>
          <a:p>
            <a:pPr lvl="2"/>
            <a:r>
              <a:rPr lang="cs-CZ" dirty="0"/>
              <a:t>transparentní  pravidla </a:t>
            </a:r>
          </a:p>
          <a:p>
            <a:pPr lvl="1"/>
            <a:r>
              <a:rPr lang="cs-CZ" dirty="0"/>
              <a:t>Způsoby využívání </a:t>
            </a:r>
          </a:p>
          <a:p>
            <a:pPr lvl="2"/>
            <a:r>
              <a:rPr lang="cs-CZ" dirty="0"/>
              <a:t>plány on-line přednášek</a:t>
            </a:r>
          </a:p>
          <a:p>
            <a:pPr lvl="2"/>
            <a:r>
              <a:rPr lang="cs-CZ" b="1" i="1" dirty="0">
                <a:solidFill>
                  <a:srgbClr val="FF0000"/>
                </a:solidFill>
              </a:rPr>
              <a:t>kvalitní studijní materiály – FRT 2</a:t>
            </a:r>
          </a:p>
          <a:p>
            <a:pPr lvl="2"/>
            <a:r>
              <a:rPr lang="cs-CZ" dirty="0"/>
              <a:t>Interaktivní osnovy</a:t>
            </a:r>
          </a:p>
          <a:p>
            <a:pPr lvl="1"/>
            <a:r>
              <a:rPr lang="cs-CZ" dirty="0"/>
              <a:t>SW nástroje</a:t>
            </a:r>
          </a:p>
          <a:p>
            <a:pPr lvl="3"/>
            <a:r>
              <a:rPr lang="cs-CZ" dirty="0"/>
              <a:t>CISCO</a:t>
            </a:r>
          </a:p>
          <a:p>
            <a:pPr lvl="3"/>
            <a:r>
              <a:rPr lang="cs-CZ" dirty="0"/>
              <a:t>Adobe-</a:t>
            </a:r>
            <a:r>
              <a:rPr lang="cs-CZ" dirty="0" err="1"/>
              <a:t>Connect</a:t>
            </a:r>
            <a:endParaRPr lang="cs-CZ" dirty="0"/>
          </a:p>
          <a:p>
            <a:pPr lvl="3"/>
            <a:r>
              <a:rPr lang="cs-CZ" dirty="0"/>
              <a:t>SKYPE</a:t>
            </a:r>
          </a:p>
          <a:p>
            <a:pPr lvl="3"/>
            <a:r>
              <a:rPr lang="cs-CZ" b="1" i="1" dirty="0">
                <a:solidFill>
                  <a:srgbClr val="FF0000"/>
                </a:solidFill>
              </a:rPr>
              <a:t>MS </a:t>
            </a:r>
            <a:r>
              <a:rPr lang="cs-CZ" b="1" i="1" dirty="0" err="1">
                <a:solidFill>
                  <a:srgbClr val="FF0000"/>
                </a:solidFill>
              </a:rPr>
              <a:t>Teams</a:t>
            </a:r>
            <a:r>
              <a:rPr lang="cs-CZ" b="1" i="1" dirty="0">
                <a:solidFill>
                  <a:srgbClr val="FF0000"/>
                </a:solidFill>
              </a:rPr>
              <a:t> – FRT 1</a:t>
            </a:r>
          </a:p>
          <a:p>
            <a:pPr lvl="3"/>
            <a:r>
              <a:rPr lang="cs-CZ" dirty="0"/>
              <a:t>Zoom meeting</a:t>
            </a:r>
          </a:p>
          <a:p>
            <a:pPr marL="914400" lvl="2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FEE780-E1BE-4DF3-9768-6DA62E2017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Varianta BSC (Úloha 2)</a:t>
            </a:r>
          </a:p>
          <a:p>
            <a:pPr lvl="1"/>
            <a:r>
              <a:rPr lang="cs-CZ" dirty="0"/>
              <a:t>Výsledky </a:t>
            </a:r>
            <a:r>
              <a:rPr lang="cs-CZ" dirty="0" smtClean="0"/>
              <a:t>testů, kvalita výuky</a:t>
            </a:r>
            <a:endParaRPr lang="cs-CZ" dirty="0"/>
          </a:p>
          <a:p>
            <a:pPr lvl="2"/>
            <a:r>
              <a:rPr lang="cs-CZ" dirty="0"/>
              <a:t>dobé výsledky</a:t>
            </a:r>
          </a:p>
          <a:p>
            <a:pPr lvl="2"/>
            <a:r>
              <a:rPr lang="cs-CZ" dirty="0"/>
              <a:t> práce </a:t>
            </a:r>
          </a:p>
          <a:p>
            <a:pPr lvl="1"/>
            <a:r>
              <a:rPr lang="cs-CZ" dirty="0"/>
              <a:t>Studenti </a:t>
            </a:r>
          </a:p>
          <a:p>
            <a:pPr lvl="2"/>
            <a:r>
              <a:rPr lang="cs-CZ" dirty="0"/>
              <a:t>akceptují pravidla </a:t>
            </a:r>
          </a:p>
          <a:p>
            <a:pPr lvl="2"/>
            <a:r>
              <a:rPr lang="cs-CZ" dirty="0"/>
              <a:t>dobrá informovanost</a:t>
            </a:r>
          </a:p>
          <a:p>
            <a:pPr lvl="2"/>
            <a:r>
              <a:rPr lang="cs-CZ" dirty="0"/>
              <a:t>kvalitní studijní materiály</a:t>
            </a:r>
          </a:p>
          <a:p>
            <a:pPr lvl="2"/>
            <a:r>
              <a:rPr lang="cs-CZ" dirty="0"/>
              <a:t>rychlá reakce na požadavky   </a:t>
            </a:r>
          </a:p>
          <a:p>
            <a:pPr lvl="2"/>
            <a:r>
              <a:rPr lang="cs-CZ" dirty="0"/>
              <a:t>plánování zkušebních termínů </a:t>
            </a:r>
          </a:p>
          <a:p>
            <a:pPr lvl="2"/>
            <a:r>
              <a:rPr lang="cs-CZ" dirty="0"/>
              <a:t>transparentní  pravidla </a:t>
            </a:r>
          </a:p>
          <a:p>
            <a:pPr lvl="1"/>
            <a:r>
              <a:rPr lang="cs-CZ" dirty="0"/>
              <a:t>Způsoby využívání </a:t>
            </a:r>
          </a:p>
          <a:p>
            <a:pPr lvl="2"/>
            <a:r>
              <a:rPr lang="cs-CZ" dirty="0"/>
              <a:t>plány on-line přednášek</a:t>
            </a:r>
          </a:p>
          <a:p>
            <a:pPr lvl="2"/>
            <a:r>
              <a:rPr lang="cs-CZ" dirty="0"/>
              <a:t>kvalitní studijní </a:t>
            </a:r>
            <a:r>
              <a:rPr lang="cs-CZ" dirty="0" smtClean="0"/>
              <a:t>materiály</a:t>
            </a:r>
            <a:endParaRPr lang="cs-CZ" dirty="0"/>
          </a:p>
          <a:p>
            <a:pPr lvl="2"/>
            <a:r>
              <a:rPr lang="cs-CZ" dirty="0"/>
              <a:t>Interaktivní osnovy</a:t>
            </a:r>
          </a:p>
          <a:p>
            <a:pPr lvl="2"/>
            <a:r>
              <a:rPr lang="cs-CZ" dirty="0"/>
              <a:t>SW nástroje</a:t>
            </a:r>
          </a:p>
          <a:p>
            <a:pPr lvl="3"/>
            <a:r>
              <a:rPr lang="cs-CZ" dirty="0"/>
              <a:t>CISCO</a:t>
            </a:r>
          </a:p>
          <a:p>
            <a:pPr lvl="3"/>
            <a:r>
              <a:rPr lang="cs-CZ" dirty="0"/>
              <a:t>Adobe-</a:t>
            </a:r>
            <a:r>
              <a:rPr lang="cs-CZ" dirty="0" err="1"/>
              <a:t>Connect</a:t>
            </a:r>
            <a:endParaRPr lang="cs-CZ" dirty="0"/>
          </a:p>
          <a:p>
            <a:pPr lvl="3"/>
            <a:r>
              <a:rPr lang="cs-CZ" dirty="0"/>
              <a:t>SKYPE</a:t>
            </a:r>
          </a:p>
          <a:p>
            <a:pPr lvl="3"/>
            <a:r>
              <a:rPr lang="cs-CZ" dirty="0"/>
              <a:t>MS </a:t>
            </a:r>
            <a:r>
              <a:rPr lang="cs-CZ" dirty="0" err="1"/>
              <a:t>Teams</a:t>
            </a:r>
            <a:endParaRPr lang="cs-CZ" dirty="0"/>
          </a:p>
          <a:p>
            <a:pPr lvl="3"/>
            <a:r>
              <a:rPr lang="cs-CZ" dirty="0"/>
              <a:t>Zoom meeting</a:t>
            </a:r>
          </a:p>
          <a:p>
            <a:pPr marL="914400" lvl="2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AF7C4A-783E-4F69-AEB2-7C41692EDB2C}"/>
              </a:ext>
            </a:extLst>
          </p:cNvPr>
          <p:cNvSpPr txBox="1"/>
          <p:nvPr/>
        </p:nvSpPr>
        <p:spPr>
          <a:xfrm>
            <a:off x="741246" y="5937031"/>
            <a:ext cx="7662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</a:rPr>
              <a:t>Studenti s pro Úlohu 2 </a:t>
            </a:r>
            <a:r>
              <a:rPr lang="cs-CZ" sz="1400" b="1" dirty="0" smtClean="0">
                <a:solidFill>
                  <a:srgbClr val="0070C0"/>
                </a:solidFill>
              </a:rPr>
              <a:t>vyberou pouze jeden </a:t>
            </a:r>
            <a:r>
              <a:rPr lang="cs-CZ" sz="1400" b="1" dirty="0" smtClean="0">
                <a:solidFill>
                  <a:srgbClr val="0070C0"/>
                </a:solidFill>
              </a:rPr>
              <a:t>FRT </a:t>
            </a:r>
            <a:r>
              <a:rPr lang="cs-CZ" sz="1400" b="1" dirty="0">
                <a:solidFill>
                  <a:srgbClr val="0070C0"/>
                </a:solidFill>
              </a:rPr>
              <a:t>a jeden CRT, které budou  navázané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na </a:t>
            </a:r>
            <a:r>
              <a:rPr lang="cs-CZ" sz="1400" b="1" dirty="0">
                <a:solidFill>
                  <a:srgbClr val="0070C0"/>
                </a:solidFill>
              </a:rPr>
              <a:t>jeden nebo </a:t>
            </a:r>
            <a:r>
              <a:rPr lang="cs-CZ" sz="1400" b="1" dirty="0" smtClean="0">
                <a:solidFill>
                  <a:srgbClr val="0070C0"/>
                </a:solidFill>
              </a:rPr>
              <a:t>možná i více </a:t>
            </a:r>
            <a:r>
              <a:rPr lang="cs-CZ" sz="1400" b="1" dirty="0">
                <a:solidFill>
                  <a:srgbClr val="0070C0"/>
                </a:solidFill>
              </a:rPr>
              <a:t>strategických </a:t>
            </a:r>
            <a:r>
              <a:rPr lang="cs-CZ" sz="1400" b="1" dirty="0" smtClean="0">
                <a:solidFill>
                  <a:srgbClr val="0070C0"/>
                </a:solidFill>
              </a:rPr>
              <a:t>cílů. Zde jsem uvedl pro inspiraci tři možnosti (FRT1-FT3)</a:t>
            </a:r>
            <a:r>
              <a:rPr lang="cs-CZ" b="1" dirty="0" smtClean="0">
                <a:solidFill>
                  <a:srgbClr val="0070C0"/>
                </a:solidFill>
              </a:rPr>
              <a:t>.   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Grafický nástin řešení (BSC-CRE-EC-FRT) </a:t>
            </a:r>
            <a:endParaRPr lang="cs-CZ" sz="32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36494AA-3A1A-4304-A0CD-CD54CB1C56AB}"/>
              </a:ext>
            </a:extLst>
          </p:cNvPr>
          <p:cNvSpPr/>
          <p:nvPr/>
        </p:nvSpPr>
        <p:spPr>
          <a:xfrm>
            <a:off x="912334" y="2892256"/>
            <a:ext cx="3456384" cy="695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B18AB9E-B4FF-4469-8270-5F50089ECFF8}"/>
              </a:ext>
            </a:extLst>
          </p:cNvPr>
          <p:cNvSpPr/>
          <p:nvPr/>
        </p:nvSpPr>
        <p:spPr>
          <a:xfrm>
            <a:off x="899592" y="3747936"/>
            <a:ext cx="3456384" cy="761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7818322-21B0-489F-8713-A96C44651624}"/>
              </a:ext>
            </a:extLst>
          </p:cNvPr>
          <p:cNvSpPr/>
          <p:nvPr/>
        </p:nvSpPr>
        <p:spPr>
          <a:xfrm>
            <a:off x="949896" y="4734871"/>
            <a:ext cx="3456384" cy="6548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A7CB6C6-4AC4-43B5-B1E3-9E037AABCDC7}"/>
              </a:ext>
            </a:extLst>
          </p:cNvPr>
          <p:cNvSpPr/>
          <p:nvPr/>
        </p:nvSpPr>
        <p:spPr>
          <a:xfrm>
            <a:off x="949896" y="5582416"/>
            <a:ext cx="3414571" cy="7611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331640" y="5805264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25508" y="4940392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131217" y="5804467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421480" y="4934220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955627" y="4924935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411760" y="5804467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023205" y="399265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462064" y="3995086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852464" y="399265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938574" y="4924935"/>
            <a:ext cx="408667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2462064" y="3153491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1847615" y="3131967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848546" y="1630250"/>
            <a:ext cx="216024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2063639" y="1537486"/>
            <a:ext cx="1313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Strategický cíl</a:t>
            </a:r>
            <a:endParaRPr lang="cs-CZ" sz="1400" dirty="0"/>
          </a:p>
        </p:txBody>
      </p:sp>
      <p:cxnSp>
        <p:nvCxnSpPr>
          <p:cNvPr id="24" name="Přímá spojnice se šipkou 23"/>
          <p:cNvCxnSpPr/>
          <p:nvPr/>
        </p:nvCxnSpPr>
        <p:spPr>
          <a:xfrm flipV="1">
            <a:off x="1433520" y="5150244"/>
            <a:ext cx="0" cy="6542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2533102" y="5150244"/>
            <a:ext cx="0" cy="6542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3221288" y="5136267"/>
            <a:ext cx="0" cy="6542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2492003" y="5140958"/>
            <a:ext cx="719457" cy="6495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12" idx="2"/>
          </p:cNvCxnSpPr>
          <p:nvPr/>
        </p:nvCxnSpPr>
        <p:spPr>
          <a:xfrm flipV="1">
            <a:off x="1471524" y="5140959"/>
            <a:ext cx="592115" cy="6495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V="1">
            <a:off x="1433520" y="4208675"/>
            <a:ext cx="522107" cy="699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1979993" y="4222652"/>
            <a:ext cx="59697" cy="6853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2522863" y="4237116"/>
            <a:ext cx="47213" cy="725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endCxn id="14" idx="2"/>
          </p:cNvCxnSpPr>
          <p:nvPr/>
        </p:nvCxnSpPr>
        <p:spPr>
          <a:xfrm flipH="1" flipV="1">
            <a:off x="3131217" y="4208675"/>
            <a:ext cx="80243" cy="6787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17" idx="0"/>
          </p:cNvCxnSpPr>
          <p:nvPr/>
        </p:nvCxnSpPr>
        <p:spPr>
          <a:xfrm flipH="1" flipV="1">
            <a:off x="2624782" y="4222653"/>
            <a:ext cx="518126" cy="7022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1955627" y="3359309"/>
            <a:ext cx="0" cy="5960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 flipV="1">
            <a:off x="2586910" y="3359309"/>
            <a:ext cx="0" cy="596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>
            <a:off x="3419872" y="5062319"/>
            <a:ext cx="1944216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délník 51"/>
          <p:cNvSpPr/>
          <p:nvPr/>
        </p:nvSpPr>
        <p:spPr>
          <a:xfrm>
            <a:off x="5815274" y="5281754"/>
            <a:ext cx="340902" cy="3006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53" name="Obdélník 52"/>
          <p:cNvSpPr/>
          <p:nvPr/>
        </p:nvSpPr>
        <p:spPr>
          <a:xfrm>
            <a:off x="6156176" y="4825475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>
            <a:off x="5497807" y="4841102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5502013" y="4293095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6156176" y="4255454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 flipV="1">
            <a:off x="5786021" y="3758289"/>
            <a:ext cx="274530" cy="2343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bdélník 57"/>
          <p:cNvSpPr/>
          <p:nvPr/>
        </p:nvSpPr>
        <p:spPr>
          <a:xfrm flipV="1">
            <a:off x="1847615" y="1979701"/>
            <a:ext cx="216024" cy="2343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 flipV="1">
            <a:off x="6516216" y="5733252"/>
            <a:ext cx="432048" cy="5040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X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2063639" y="1895528"/>
            <a:ext cx="1522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Nežádoucí efekt </a:t>
            </a:r>
            <a:endParaRPr lang="cs-CZ" sz="1400" dirty="0"/>
          </a:p>
        </p:txBody>
      </p:sp>
      <p:sp>
        <p:nvSpPr>
          <p:cNvPr id="61" name="Obdélník 60"/>
          <p:cNvSpPr/>
          <p:nvPr/>
        </p:nvSpPr>
        <p:spPr>
          <a:xfrm>
            <a:off x="1767581" y="2340281"/>
            <a:ext cx="340902" cy="3006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2150339" y="2286012"/>
            <a:ext cx="52547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Klíčový problém </a:t>
            </a:r>
            <a:r>
              <a:rPr lang="cs-CZ" sz="1200" dirty="0" smtClean="0"/>
              <a:t>(např. on-line přednášky nejsou v čase synchronizovány</a:t>
            </a:r>
          </a:p>
          <a:p>
            <a:r>
              <a:rPr lang="cs-CZ" sz="1200" dirty="0"/>
              <a:t> </a:t>
            </a:r>
            <a:r>
              <a:rPr lang="cs-CZ" sz="1200" dirty="0" smtClean="0"/>
              <a:t>  s dodávkou relevantních studijních materiálů- jaké problémy jsou spojeny s SC ) </a:t>
            </a:r>
            <a:endParaRPr lang="cs-CZ" sz="1200" dirty="0"/>
          </a:p>
        </p:txBody>
      </p:sp>
      <p:cxnSp>
        <p:nvCxnSpPr>
          <p:cNvPr id="64" name="Přímá spojnice se šipkou 63"/>
          <p:cNvCxnSpPr>
            <a:stCxn id="52" idx="0"/>
            <a:endCxn id="54" idx="2"/>
          </p:cNvCxnSpPr>
          <p:nvPr/>
        </p:nvCxnSpPr>
        <p:spPr>
          <a:xfrm flipH="1" flipV="1">
            <a:off x="5605819" y="5057126"/>
            <a:ext cx="379906" cy="22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>
            <a:stCxn id="52" idx="0"/>
            <a:endCxn id="53" idx="2"/>
          </p:cNvCxnSpPr>
          <p:nvPr/>
        </p:nvCxnSpPr>
        <p:spPr>
          <a:xfrm flipV="1">
            <a:off x="5985725" y="5041499"/>
            <a:ext cx="278463" cy="24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>
            <a:endCxn id="55" idx="2"/>
          </p:cNvCxnSpPr>
          <p:nvPr/>
        </p:nvCxnSpPr>
        <p:spPr>
          <a:xfrm flipV="1">
            <a:off x="5605819" y="4509119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/>
          <p:cNvCxnSpPr/>
          <p:nvPr/>
        </p:nvCxnSpPr>
        <p:spPr>
          <a:xfrm flipV="1">
            <a:off x="6253069" y="4456591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V="1">
            <a:off x="5730560" y="4018513"/>
            <a:ext cx="141656" cy="22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se šipkou 73"/>
          <p:cNvCxnSpPr>
            <a:endCxn id="57" idx="0"/>
          </p:cNvCxnSpPr>
          <p:nvPr/>
        </p:nvCxnSpPr>
        <p:spPr>
          <a:xfrm flipH="1" flipV="1">
            <a:off x="5923286" y="3992651"/>
            <a:ext cx="327218" cy="30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 flipV="1">
            <a:off x="4860032" y="1580518"/>
            <a:ext cx="274530" cy="2343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TextovéPole 77"/>
          <p:cNvSpPr txBox="1"/>
          <p:nvPr/>
        </p:nvSpPr>
        <p:spPr>
          <a:xfrm>
            <a:off x="5134562" y="1521981"/>
            <a:ext cx="18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neporozumění zadání</a:t>
            </a:r>
            <a:endParaRPr lang="cs-CZ" sz="1400" dirty="0"/>
          </a:p>
        </p:txBody>
      </p:sp>
      <p:cxnSp>
        <p:nvCxnSpPr>
          <p:cNvPr id="80" name="Přímá spojnice 79"/>
          <p:cNvCxnSpPr/>
          <p:nvPr/>
        </p:nvCxnSpPr>
        <p:spPr>
          <a:xfrm flipV="1">
            <a:off x="6661054" y="5871256"/>
            <a:ext cx="108012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/>
          <p:cNvCxnSpPr/>
          <p:nvPr/>
        </p:nvCxnSpPr>
        <p:spPr>
          <a:xfrm>
            <a:off x="6156176" y="5582416"/>
            <a:ext cx="288032" cy="15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bdélník 89"/>
          <p:cNvSpPr/>
          <p:nvPr/>
        </p:nvSpPr>
        <p:spPr>
          <a:xfrm>
            <a:off x="7181709" y="5324073"/>
            <a:ext cx="216024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/>
          <p:cNvSpPr/>
          <p:nvPr/>
        </p:nvSpPr>
        <p:spPr>
          <a:xfrm>
            <a:off x="7826908" y="5324073"/>
            <a:ext cx="205377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bdélník 91"/>
          <p:cNvSpPr/>
          <p:nvPr/>
        </p:nvSpPr>
        <p:spPr>
          <a:xfrm>
            <a:off x="7199997" y="6235587"/>
            <a:ext cx="216024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bdélník 92"/>
          <p:cNvSpPr/>
          <p:nvPr/>
        </p:nvSpPr>
        <p:spPr>
          <a:xfrm>
            <a:off x="7947885" y="6235587"/>
            <a:ext cx="205377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5" name="Přímá spojnice se šipkou 94"/>
          <p:cNvCxnSpPr>
            <a:stCxn id="90" idx="1"/>
          </p:cNvCxnSpPr>
          <p:nvPr/>
        </p:nvCxnSpPr>
        <p:spPr>
          <a:xfrm flipH="1">
            <a:off x="6948264" y="5432085"/>
            <a:ext cx="233445" cy="301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se šipkou 95"/>
          <p:cNvCxnSpPr>
            <a:stCxn id="92" idx="1"/>
          </p:cNvCxnSpPr>
          <p:nvPr/>
        </p:nvCxnSpPr>
        <p:spPr>
          <a:xfrm flipH="1" flipV="1">
            <a:off x="6929977" y="6093293"/>
            <a:ext cx="270020" cy="25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Přímá spojnice se šipkou 102"/>
          <p:cNvCxnSpPr/>
          <p:nvPr/>
        </p:nvCxnSpPr>
        <p:spPr>
          <a:xfrm flipH="1">
            <a:off x="7436533" y="5477355"/>
            <a:ext cx="3038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nice se šipkou 105"/>
          <p:cNvCxnSpPr/>
          <p:nvPr/>
        </p:nvCxnSpPr>
        <p:spPr>
          <a:xfrm flipH="1">
            <a:off x="7508418" y="6343599"/>
            <a:ext cx="421178" cy="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ravoúhlá spojnice 107"/>
          <p:cNvCxnSpPr>
            <a:stCxn id="91" idx="2"/>
          </p:cNvCxnSpPr>
          <p:nvPr/>
        </p:nvCxnSpPr>
        <p:spPr>
          <a:xfrm rot="16200000" flipH="1">
            <a:off x="7650911" y="5818783"/>
            <a:ext cx="678349" cy="12097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ovéPole 109"/>
          <p:cNvSpPr txBox="1"/>
          <p:nvPr/>
        </p:nvSpPr>
        <p:spPr>
          <a:xfrm>
            <a:off x="8004232" y="5650869"/>
            <a:ext cx="106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injekce</a:t>
            </a:r>
          </a:p>
          <a:p>
            <a:r>
              <a:rPr lang="cs-CZ" sz="1400" dirty="0" smtClean="0"/>
              <a:t>(jak to řešit)</a:t>
            </a:r>
            <a:endParaRPr lang="cs-CZ" sz="1400" dirty="0"/>
          </a:p>
        </p:txBody>
      </p:sp>
      <p:sp>
        <p:nvSpPr>
          <p:cNvPr id="111" name="Obdélník 110"/>
          <p:cNvSpPr/>
          <p:nvPr/>
        </p:nvSpPr>
        <p:spPr>
          <a:xfrm>
            <a:off x="8004232" y="4445711"/>
            <a:ext cx="340902" cy="300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2" name="Obdélník 111"/>
          <p:cNvSpPr/>
          <p:nvPr/>
        </p:nvSpPr>
        <p:spPr>
          <a:xfrm>
            <a:off x="8345134" y="3989432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bdélník 112"/>
          <p:cNvSpPr/>
          <p:nvPr/>
        </p:nvSpPr>
        <p:spPr>
          <a:xfrm>
            <a:off x="7686765" y="4005059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bdélník 113"/>
          <p:cNvSpPr/>
          <p:nvPr/>
        </p:nvSpPr>
        <p:spPr>
          <a:xfrm>
            <a:off x="7690971" y="3457052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bdélník 114"/>
          <p:cNvSpPr/>
          <p:nvPr/>
        </p:nvSpPr>
        <p:spPr>
          <a:xfrm>
            <a:off x="8345134" y="3419411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bdélník 115"/>
          <p:cNvSpPr/>
          <p:nvPr/>
        </p:nvSpPr>
        <p:spPr>
          <a:xfrm flipV="1">
            <a:off x="7974978" y="2922246"/>
            <a:ext cx="370155" cy="234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7" name="Přímá spojnice se šipkou 116"/>
          <p:cNvCxnSpPr>
            <a:stCxn id="111" idx="0"/>
            <a:endCxn id="113" idx="2"/>
          </p:cNvCxnSpPr>
          <p:nvPr/>
        </p:nvCxnSpPr>
        <p:spPr>
          <a:xfrm flipH="1" flipV="1">
            <a:off x="7794777" y="4221083"/>
            <a:ext cx="379906" cy="224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se šipkou 117"/>
          <p:cNvCxnSpPr>
            <a:stCxn id="111" idx="0"/>
            <a:endCxn id="112" idx="2"/>
          </p:cNvCxnSpPr>
          <p:nvPr/>
        </p:nvCxnSpPr>
        <p:spPr>
          <a:xfrm flipV="1">
            <a:off x="8174683" y="4205456"/>
            <a:ext cx="278463" cy="24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>
            <a:endCxn id="114" idx="2"/>
          </p:cNvCxnSpPr>
          <p:nvPr/>
        </p:nvCxnSpPr>
        <p:spPr>
          <a:xfrm flipV="1">
            <a:off x="7794777" y="3673076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se šipkou 119"/>
          <p:cNvCxnSpPr/>
          <p:nvPr/>
        </p:nvCxnSpPr>
        <p:spPr>
          <a:xfrm flipV="1">
            <a:off x="8442027" y="3620548"/>
            <a:ext cx="4206" cy="31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/>
          <p:cNvCxnSpPr/>
          <p:nvPr/>
        </p:nvCxnSpPr>
        <p:spPr>
          <a:xfrm flipV="1">
            <a:off x="7919518" y="3182470"/>
            <a:ext cx="141656" cy="22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se šipkou 121"/>
          <p:cNvCxnSpPr>
            <a:endCxn id="116" idx="0"/>
          </p:cNvCxnSpPr>
          <p:nvPr/>
        </p:nvCxnSpPr>
        <p:spPr>
          <a:xfrm flipH="1" flipV="1">
            <a:off x="8160056" y="3156608"/>
            <a:ext cx="279406" cy="30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Šipka nahoru 122"/>
          <p:cNvSpPr/>
          <p:nvPr/>
        </p:nvSpPr>
        <p:spPr>
          <a:xfrm>
            <a:off x="8316416" y="4998414"/>
            <a:ext cx="370384" cy="5840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bdélník 123"/>
          <p:cNvSpPr/>
          <p:nvPr/>
        </p:nvSpPr>
        <p:spPr>
          <a:xfrm>
            <a:off x="4889285" y="1916724"/>
            <a:ext cx="216024" cy="21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TextovéPole 125"/>
          <p:cNvSpPr txBox="1"/>
          <p:nvPr/>
        </p:nvSpPr>
        <p:spPr>
          <a:xfrm>
            <a:off x="5161923" y="1888770"/>
            <a:ext cx="1334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Žádoucí efekt </a:t>
            </a:r>
            <a:endParaRPr lang="cs-CZ" sz="1400" dirty="0"/>
          </a:p>
        </p:txBody>
      </p:sp>
      <p:sp>
        <p:nvSpPr>
          <p:cNvPr id="127" name="Obdélník 126"/>
          <p:cNvSpPr/>
          <p:nvPr/>
        </p:nvSpPr>
        <p:spPr>
          <a:xfrm>
            <a:off x="5597617" y="4398033"/>
            <a:ext cx="6705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CRT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8" name="Obdélník 127"/>
          <p:cNvSpPr/>
          <p:nvPr/>
        </p:nvSpPr>
        <p:spPr>
          <a:xfrm>
            <a:off x="7795027" y="3601208"/>
            <a:ext cx="6481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FRT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9" name="Obdélník 128"/>
          <p:cNvSpPr/>
          <p:nvPr/>
        </p:nvSpPr>
        <p:spPr>
          <a:xfrm>
            <a:off x="7254633" y="5665250"/>
            <a:ext cx="4943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EC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0" name="TextovéPole 129"/>
          <p:cNvSpPr txBox="1"/>
          <p:nvPr/>
        </p:nvSpPr>
        <p:spPr>
          <a:xfrm>
            <a:off x="3023205" y="2992433"/>
            <a:ext cx="127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Výsledky testů</a:t>
            </a:r>
            <a:endParaRPr lang="cs-CZ" sz="1400" dirty="0"/>
          </a:p>
        </p:txBody>
      </p:sp>
      <p:sp>
        <p:nvSpPr>
          <p:cNvPr id="131" name="TextovéPole 130"/>
          <p:cNvSpPr txBox="1"/>
          <p:nvPr/>
        </p:nvSpPr>
        <p:spPr>
          <a:xfrm>
            <a:off x="3453727" y="5772857"/>
            <a:ext cx="843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Nástroje</a:t>
            </a:r>
            <a:endParaRPr lang="cs-CZ" sz="1400" dirty="0"/>
          </a:p>
        </p:txBody>
      </p:sp>
      <p:sp>
        <p:nvSpPr>
          <p:cNvPr id="132" name="TextovéPole 131"/>
          <p:cNvSpPr txBox="1"/>
          <p:nvPr/>
        </p:nvSpPr>
        <p:spPr>
          <a:xfrm>
            <a:off x="3395173" y="4786794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Způsoby</a:t>
            </a:r>
          </a:p>
          <a:p>
            <a:r>
              <a:rPr lang="cs-CZ" sz="1400" dirty="0" smtClean="0"/>
              <a:t> využívání</a:t>
            </a:r>
            <a:endParaRPr lang="cs-CZ" sz="1400" dirty="0"/>
          </a:p>
        </p:txBody>
      </p:sp>
      <p:sp>
        <p:nvSpPr>
          <p:cNvPr id="133" name="TextovéPole 132"/>
          <p:cNvSpPr txBox="1"/>
          <p:nvPr/>
        </p:nvSpPr>
        <p:spPr>
          <a:xfrm>
            <a:off x="3342601" y="3840410"/>
            <a:ext cx="881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 Studenti </a:t>
            </a:r>
            <a:endParaRPr lang="cs-CZ" sz="14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2995345" y="4887014"/>
            <a:ext cx="519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SC</a:t>
            </a:r>
            <a:endParaRPr lang="cs-CZ" sz="1200" dirty="0"/>
          </a:p>
        </p:txBody>
      </p:sp>
      <p:sp>
        <p:nvSpPr>
          <p:cNvPr id="139" name="Obdélník 138"/>
          <p:cNvSpPr/>
          <p:nvPr/>
        </p:nvSpPr>
        <p:spPr>
          <a:xfrm>
            <a:off x="4784385" y="2890794"/>
            <a:ext cx="408667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0" name="TextovéPole 139"/>
          <p:cNvSpPr txBox="1"/>
          <p:nvPr/>
        </p:nvSpPr>
        <p:spPr>
          <a:xfrm>
            <a:off x="4841156" y="2852873"/>
            <a:ext cx="519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SC</a:t>
            </a:r>
            <a:endParaRPr lang="cs-CZ" sz="1200" dirty="0"/>
          </a:p>
        </p:txBody>
      </p:sp>
      <p:sp>
        <p:nvSpPr>
          <p:cNvPr id="141" name="TextovéPole 140"/>
          <p:cNvSpPr txBox="1"/>
          <p:nvPr/>
        </p:nvSpPr>
        <p:spPr>
          <a:xfrm>
            <a:off x="5172341" y="2844917"/>
            <a:ext cx="1975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Vybraný strategický cíl</a:t>
            </a:r>
            <a:endParaRPr lang="cs-CZ" sz="1400" dirty="0"/>
          </a:p>
        </p:txBody>
      </p:sp>
      <p:sp>
        <p:nvSpPr>
          <p:cNvPr id="142" name="Obdélník 141"/>
          <p:cNvSpPr/>
          <p:nvPr/>
        </p:nvSpPr>
        <p:spPr>
          <a:xfrm flipV="1">
            <a:off x="4784385" y="3261503"/>
            <a:ext cx="387956" cy="234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TextovéPole 143"/>
          <p:cNvSpPr txBox="1"/>
          <p:nvPr/>
        </p:nvSpPr>
        <p:spPr>
          <a:xfrm>
            <a:off x="5276610" y="3188088"/>
            <a:ext cx="995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= Vyřešeno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627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636065" y="5805488"/>
            <a:ext cx="2023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Abychom dosáhli vize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co musíme zlepšit 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670083" y="4508212"/>
            <a:ext cx="2416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Které procesy musíme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Korektně nastavit a řídit ? 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389239" y="3015962"/>
            <a:ext cx="2473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Jak musíme být chápání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 zákazníky, aby se nám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podařilo dosáhnout vize ? 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389239" y="1562526"/>
            <a:ext cx="2817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Jak bude chápat majitelé, 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akcionáři, společnost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naši snahu o dosáhnout vize ? </a:t>
            </a:r>
          </a:p>
        </p:txBody>
      </p:sp>
    </p:spTree>
    <p:extLst>
      <p:ext uri="{BB962C8B-B14F-4D97-AF65-F5344CB8AC3E}">
        <p14:creationId xmlns:p14="http://schemas.microsoft.com/office/powerpoint/2010/main" val="14558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>
                <a:latin typeface="Calibri" pitchFamily="34" charset="0"/>
              </a:rPr>
              <a:t>Strategická mapa (BSC)- </a:t>
            </a:r>
            <a:r>
              <a:rPr lang="cs-CZ" altLang="cs-CZ" sz="2000"/>
              <a:t>velmi zjednodušené schéma</a:t>
            </a:r>
            <a:endParaRPr lang="en-GB" altLang="cs-CZ" sz="200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26</a:t>
            </a:fld>
            <a:r>
              <a:rPr lang="cs-CZ" altLang="cs-CZ" sz="1400">
                <a:latin typeface="Arial" charset="0"/>
              </a:rPr>
              <a:t>/11</a:t>
            </a:r>
            <a:endParaRPr lang="en-US" altLang="cs-CZ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is the main goal of a company?</a:t>
            </a:r>
            <a:endParaRPr lang="cs-CZ" b="1" dirty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/>
              <a:t> </a:t>
            </a:r>
            <a:r>
              <a:rPr lang="en-US" dirty="0"/>
              <a:t>Obtain 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/>
              <a:t> </a:t>
            </a:r>
            <a:r>
              <a:rPr lang="en-US" dirty="0"/>
              <a:t>Find solutions that will be in the best </a:t>
            </a:r>
            <a:r>
              <a:rPr lang="cs-CZ" dirty="0"/>
              <a:t>   	</a:t>
            </a:r>
            <a:r>
              <a:rPr lang="en-US" dirty="0"/>
              <a:t>interests 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/>
              <a:t> </a:t>
            </a:r>
            <a:r>
              <a:rPr lang="en-US" dirty="0"/>
              <a:t>Produce 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/>
              <a:t> </a:t>
            </a:r>
            <a:r>
              <a:rPr lang="en-US" dirty="0"/>
              <a:t>A 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/>
              <a:t> </a:t>
            </a:r>
            <a:r>
              <a:rPr lang="en-US" dirty="0"/>
              <a:t>N</a:t>
            </a:r>
            <a:r>
              <a:rPr lang="cs-CZ" dirty="0"/>
              <a:t>o</a:t>
            </a:r>
            <a:r>
              <a:rPr lang="en-US" dirty="0"/>
              <a:t>ne of the above</a:t>
            </a:r>
            <a:br>
              <a:rPr lang="en-US" dirty="0"/>
            </a:b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en-US" dirty="0"/>
              <a:t>A)Product &amp; Service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B)Process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C) Globalization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D)Information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E)All of the above</a:t>
            </a:r>
            <a:br>
              <a:rPr lang="en-US" dirty="0"/>
            </a:br>
            <a:r>
              <a:rPr lang="cs-CZ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en-US" dirty="0"/>
              <a:t>A)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předchozímu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400" b="1" dirty="0"/>
              <a:t>MISE</a:t>
            </a:r>
            <a:r>
              <a:rPr lang="cs-CZ" sz="1400" dirty="0"/>
              <a:t> : Vyjádření toho, proč a k čemu organizace existuje, co chce dělat, co umí. Základním posláním každého podniku je svým zákazníkům poskytovat buď nějakou službu nebo jim prodávat nebo jinak poskytovat svoje výrobky.</a:t>
            </a:r>
          </a:p>
          <a:p>
            <a:endParaRPr lang="cs-CZ" sz="1400" b="1" dirty="0"/>
          </a:p>
          <a:p>
            <a:r>
              <a:rPr lang="cs-CZ" sz="1400" b="1" dirty="0"/>
              <a:t>Vize</a:t>
            </a:r>
            <a:r>
              <a:rPr lang="cs-CZ" sz="1400" dirty="0"/>
              <a:t> (anglicky </a:t>
            </a:r>
            <a:r>
              <a:rPr lang="cs-CZ" sz="1400" b="1" dirty="0"/>
              <a:t>Vision</a:t>
            </a:r>
            <a:r>
              <a:rPr lang="cs-CZ" sz="1400" dirty="0"/>
              <a:t>) je pojem, který se používá v rámci </a:t>
            </a:r>
            <a:r>
              <a:rPr lang="cs-CZ" sz="1400" dirty="0">
                <a:hlinkClick r:id="rId2" tooltip="Strategické řízení (Strategic Management)"/>
              </a:rPr>
              <a:t>strategického řízení</a:t>
            </a:r>
            <a:r>
              <a:rPr lang="cs-CZ" sz="1400" dirty="0"/>
              <a:t>. Vize je to představa žádoucího budoucího cílového stavu a má podobu jednoduchého popisu jeho podoby a ideálního stavu, kterého chce </a:t>
            </a:r>
            <a:r>
              <a:rPr lang="cs-CZ" sz="1400" dirty="0">
                <a:hlinkClick r:id="rId3" tooltip="Organizace (Organization)"/>
              </a:rPr>
              <a:t>organizace</a:t>
            </a:r>
            <a:r>
              <a:rPr lang="cs-CZ" sz="1400" dirty="0"/>
              <a:t> svojí </a:t>
            </a:r>
            <a:r>
              <a:rPr lang="cs-CZ" sz="1400" b="1" dirty="0"/>
              <a:t>strategií</a:t>
            </a:r>
            <a:r>
              <a:rPr lang="cs-CZ" sz="1400" dirty="0"/>
              <a:t> dosáhnout. (TOC – FRT)</a:t>
            </a:r>
          </a:p>
          <a:p>
            <a:endParaRPr lang="cs-CZ" sz="1400" dirty="0"/>
          </a:p>
          <a:p>
            <a:r>
              <a:rPr lang="cs-CZ" sz="1400" b="1" dirty="0"/>
              <a:t>Vize je součástí motivačních faktorů</a:t>
            </a:r>
            <a:r>
              <a:rPr lang="cs-CZ" sz="1400" dirty="0"/>
              <a:t> (jedná se o největší motivátor) v </a:t>
            </a:r>
            <a:r>
              <a:rPr lang="cs-CZ" sz="1400" dirty="0">
                <a:hlinkClick r:id="rId3" tooltip="Organizace (Organization)"/>
              </a:rPr>
              <a:t>organizaci</a:t>
            </a:r>
            <a:r>
              <a:rPr lang="cs-CZ" sz="1400" dirty="0"/>
              <a:t> - pomáhá “</a:t>
            </a:r>
            <a:r>
              <a:rPr lang="cs-CZ" sz="1400" dirty="0">
                <a:solidFill>
                  <a:srgbClr val="FF0000"/>
                </a:solidFill>
              </a:rPr>
              <a:t>táhnout za jeden provaz směrem k jejímu naplnění</a:t>
            </a:r>
            <a:r>
              <a:rPr lang="cs-CZ" sz="1400" dirty="0"/>
              <a:t>”. Klíčové je, aby se s vizí ztotožnili všichni </a:t>
            </a:r>
            <a:r>
              <a:rPr lang="cs-CZ" sz="1400" dirty="0">
                <a:hlinkClick r:id="rId4" tooltip="Manažer (Manager)"/>
              </a:rPr>
              <a:t>manažeři</a:t>
            </a:r>
            <a:r>
              <a:rPr lang="cs-CZ" sz="1400" dirty="0"/>
              <a:t> a zaměstnanci v organizaci. Stanovení vize je vhodné pro všechny typy a velikosti organizace. Bez ní chybí jasně vyjádřený směr, kterým se chce organizace vydat a špatně se tak stanovují další motivátory. </a:t>
            </a:r>
          </a:p>
          <a:p>
            <a:endParaRPr lang="cs-CZ" sz="1400" dirty="0"/>
          </a:p>
          <a:p>
            <a:r>
              <a:rPr lang="cs-CZ" sz="1400" dirty="0"/>
              <a:t>Metoda </a:t>
            </a:r>
            <a:r>
              <a:rPr lang="cs-CZ" sz="1400" b="1" dirty="0"/>
              <a:t>SMART</a:t>
            </a:r>
            <a:r>
              <a:rPr lang="cs-CZ" sz="1400" dirty="0"/>
              <a:t> umožňující dosahovat cíle</a:t>
            </a:r>
          </a:p>
          <a:p>
            <a:r>
              <a:rPr lang="cs-CZ" sz="1400" b="1" dirty="0"/>
              <a:t>S</a:t>
            </a:r>
            <a:r>
              <a:rPr lang="cs-CZ" sz="1400" dirty="0"/>
              <a:t> -   </a:t>
            </a:r>
            <a:r>
              <a:rPr lang="cs-CZ" sz="1400" dirty="0" err="1"/>
              <a:t>Specific</a:t>
            </a:r>
            <a:r>
              <a:rPr lang="cs-CZ" sz="1400" dirty="0"/>
              <a:t> – specifické, konkrétní cíle </a:t>
            </a:r>
            <a:r>
              <a:rPr lang="cs-CZ" sz="1200" dirty="0">
                <a:solidFill>
                  <a:srgbClr val="FF0000"/>
                </a:solidFill>
              </a:rPr>
              <a:t>(např. snížení množství nakažených v čase)</a:t>
            </a:r>
          </a:p>
          <a:p>
            <a:r>
              <a:rPr lang="cs-CZ" sz="1400" b="1" dirty="0"/>
              <a:t>M</a:t>
            </a:r>
            <a:r>
              <a:rPr lang="cs-CZ" sz="1400" dirty="0"/>
              <a:t> -  </a:t>
            </a:r>
            <a:r>
              <a:rPr lang="cs-CZ" sz="1400" dirty="0" err="1"/>
              <a:t>Measurable</a:t>
            </a:r>
            <a:r>
              <a:rPr lang="cs-CZ" sz="1400" dirty="0"/>
              <a:t> – měřitelné cíle -kdo neměří, ten neřídí  </a:t>
            </a:r>
            <a:r>
              <a:rPr lang="cs-CZ" sz="1200" dirty="0">
                <a:solidFill>
                  <a:srgbClr val="FF0000"/>
                </a:solidFill>
              </a:rPr>
              <a:t>(kolik ventilátorů, roušek, respirátorů, vyléčených, atd.)</a:t>
            </a:r>
          </a:p>
          <a:p>
            <a:r>
              <a:rPr lang="cs-CZ" sz="1400" b="1" dirty="0"/>
              <a:t>A</a:t>
            </a:r>
            <a:r>
              <a:rPr lang="cs-CZ" sz="1400" dirty="0"/>
              <a:t> -   </a:t>
            </a:r>
            <a:r>
              <a:rPr lang="cs-CZ" sz="1400" dirty="0" err="1"/>
              <a:t>Achievable</a:t>
            </a:r>
            <a:r>
              <a:rPr lang="cs-CZ" sz="1400" dirty="0"/>
              <a:t>/</a:t>
            </a:r>
            <a:r>
              <a:rPr lang="cs-CZ" sz="1400" dirty="0" err="1"/>
              <a:t>Acceptable</a:t>
            </a:r>
            <a:r>
              <a:rPr lang="cs-CZ" sz="1400" dirty="0"/>
              <a:t> – dosažitelné/přijatelné </a:t>
            </a:r>
          </a:p>
          <a:p>
            <a:r>
              <a:rPr lang="cs-CZ" sz="1400" b="1" dirty="0"/>
              <a:t>R</a:t>
            </a:r>
            <a:r>
              <a:rPr lang="cs-CZ" sz="1400" dirty="0"/>
              <a:t> -   </a:t>
            </a:r>
            <a:r>
              <a:rPr lang="cs-CZ" sz="1400" dirty="0" err="1"/>
              <a:t>Realistic</a:t>
            </a:r>
            <a:r>
              <a:rPr lang="cs-CZ" sz="1400" dirty="0"/>
              <a:t>/</a:t>
            </a:r>
            <a:r>
              <a:rPr lang="cs-CZ" sz="1400" dirty="0" err="1"/>
              <a:t>Relevant</a:t>
            </a:r>
            <a:r>
              <a:rPr lang="cs-CZ" sz="1400" dirty="0"/>
              <a:t> – realistické/relevantní- vzhledem ke zdrojům </a:t>
            </a:r>
            <a:r>
              <a:rPr lang="cs-CZ" sz="1200" dirty="0">
                <a:solidFill>
                  <a:srgbClr val="FF0000"/>
                </a:solidFill>
              </a:rPr>
              <a:t>(kapacity, průtok, …)</a:t>
            </a:r>
          </a:p>
          <a:p>
            <a:r>
              <a:rPr lang="cs-CZ" sz="1400" b="1" dirty="0"/>
              <a:t>T</a:t>
            </a:r>
            <a:r>
              <a:rPr lang="cs-CZ" sz="1400" dirty="0"/>
              <a:t> -  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Specific</a:t>
            </a:r>
            <a:r>
              <a:rPr lang="cs-CZ" sz="1400" dirty="0"/>
              <a:t>/</a:t>
            </a:r>
            <a:r>
              <a:rPr lang="cs-CZ" sz="1400" dirty="0" err="1"/>
              <a:t>Trackable</a:t>
            </a:r>
            <a:r>
              <a:rPr lang="cs-CZ" sz="1400" dirty="0"/>
              <a:t> – časově specifické/sledovatelné</a:t>
            </a:r>
            <a:r>
              <a:rPr lang="cs-CZ" sz="1200" dirty="0">
                <a:solidFill>
                  <a:srgbClr val="FF0000"/>
                </a:solidFill>
              </a:rPr>
              <a:t>  (</a:t>
            </a:r>
            <a:r>
              <a:rPr lang="cs-CZ" sz="1200" dirty="0" err="1">
                <a:solidFill>
                  <a:srgbClr val="FF0000"/>
                </a:solidFill>
              </a:rPr>
              <a:t>měření-testování</a:t>
            </a:r>
            <a:r>
              <a:rPr lang="cs-CZ" sz="1200" dirty="0">
                <a:solidFill>
                  <a:srgbClr val="FF0000"/>
                </a:solidFill>
              </a:rPr>
              <a:t> za období, )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691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management</a:t>
            </a:r>
            <a:r>
              <a:rPr lang="cs-CZ" sz="3000" b="1" dirty="0"/>
              <a:t> ? </a:t>
            </a:r>
          </a:p>
          <a:p>
            <a:pPr marL="0" indent="0">
              <a:buNone/>
            </a:pPr>
            <a:r>
              <a:rPr lang="en-US" dirty="0"/>
              <a:t>A)Purchasing</a:t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4205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2234066" cy="180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/>
              <a:t>Balanced Scorecard and continuum of value</a:t>
            </a:r>
            <a:r>
              <a:rPr lang="cs-CZ" sz="2800" b="1" dirty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/>
              <a:t>Balanced Scorecard is a step in the continuum describing value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 </a:t>
            </a:r>
            <a:r>
              <a:rPr lang="en-ZA" sz="1600" dirty="0"/>
              <a:t>and how the value is created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Target </a:t>
            </a:r>
            <a:r>
              <a:rPr lang="en-ZA" dirty="0"/>
              <a:t>– </a:t>
            </a:r>
            <a:r>
              <a:rPr lang="en-ZA" sz="1200" dirty="0" err="1"/>
              <a:t>wh</a:t>
            </a:r>
            <a:r>
              <a:rPr lang="cs-CZ" sz="1200" dirty="0" err="1"/>
              <a:t>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WE</a:t>
            </a:r>
            <a:r>
              <a:rPr lang="cs-CZ" sz="1200" dirty="0"/>
              <a:t> </a:t>
            </a:r>
            <a:r>
              <a:rPr lang="cs-CZ" sz="1200" dirty="0" err="1"/>
              <a:t>need</a:t>
            </a:r>
            <a:r>
              <a:rPr lang="cs-CZ" sz="1200" dirty="0"/>
              <a:t> to do (</a:t>
            </a:r>
            <a:r>
              <a:rPr lang="cs-CZ" sz="1200" dirty="0" err="1"/>
              <a:t>plan</a:t>
            </a:r>
            <a:r>
              <a:rPr lang="cs-CZ" sz="1200" dirty="0"/>
              <a:t>, </a:t>
            </a:r>
            <a:r>
              <a:rPr lang="cs-CZ" sz="1200" dirty="0" err="1"/>
              <a:t>project</a:t>
            </a:r>
            <a:r>
              <a:rPr lang="cs-CZ" sz="1200" dirty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Personal</a:t>
            </a:r>
            <a:r>
              <a:rPr lang="cs-CZ" b="1" dirty="0"/>
              <a:t> </a:t>
            </a:r>
            <a:r>
              <a:rPr lang="cs-CZ" b="1" dirty="0" err="1"/>
              <a:t>Objectives</a:t>
            </a:r>
            <a:r>
              <a:rPr lang="en-ZA" dirty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Strategic</a:t>
            </a:r>
            <a:r>
              <a:rPr lang="cs-CZ" b="1" dirty="0"/>
              <a:t> </a:t>
            </a:r>
            <a:r>
              <a:rPr lang="cs-CZ" b="1" dirty="0" err="1"/>
              <a:t>Outcomes</a:t>
            </a:r>
            <a:r>
              <a:rPr lang="cs-CZ" b="1" dirty="0"/>
              <a:t> (výsledky, závěry)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</a:t>
            </a:r>
            <a:r>
              <a:rPr lang="cs-CZ" b="1" dirty="0" err="1"/>
              <a:t>atisfied</a:t>
            </a:r>
            <a:r>
              <a:rPr lang="cs-CZ" b="1" dirty="0"/>
              <a:t>  </a:t>
            </a:r>
            <a:r>
              <a:rPr lang="cs-CZ" b="1" dirty="0" err="1"/>
              <a:t>Shareholders</a:t>
            </a:r>
            <a:r>
              <a:rPr lang="cs-CZ" b="1" dirty="0"/>
              <a:t> </a:t>
            </a:r>
            <a:r>
              <a:rPr lang="en-ZA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Delighted</a:t>
            </a:r>
            <a:r>
              <a:rPr lang="cs-CZ" b="1" dirty="0"/>
              <a:t> </a:t>
            </a:r>
            <a:r>
              <a:rPr lang="cs-CZ" b="1" dirty="0" err="1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Efficient</a:t>
            </a:r>
            <a:r>
              <a:rPr lang="cs-CZ" b="1" dirty="0"/>
              <a:t> and </a:t>
            </a:r>
            <a:r>
              <a:rPr lang="cs-CZ" b="1" dirty="0" err="1"/>
              <a:t>Effective</a:t>
            </a:r>
            <a:r>
              <a:rPr lang="cs-CZ" b="1" dirty="0"/>
              <a:t> </a:t>
            </a:r>
            <a:r>
              <a:rPr lang="cs-CZ" b="1" dirty="0" err="1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Motivated</a:t>
            </a:r>
            <a:r>
              <a:rPr lang="cs-CZ" b="1" dirty="0"/>
              <a:t> and </a:t>
            </a:r>
            <a:r>
              <a:rPr lang="cs-CZ" b="1" dirty="0" err="1"/>
              <a:t>Prepared</a:t>
            </a:r>
            <a:r>
              <a:rPr lang="cs-CZ" b="1" dirty="0"/>
              <a:t> </a:t>
            </a:r>
            <a:r>
              <a:rPr lang="cs-CZ" b="1" dirty="0" err="1"/>
              <a:t>Workforce</a:t>
            </a:r>
            <a:r>
              <a:rPr lang="cs-CZ" b="1" dirty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886979" y="2268666"/>
            <a:ext cx="1386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Co potřebujeme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932751" y="2700622"/>
            <a:ext cx="188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Co musí udělat já </a:t>
            </a:r>
            <a:r>
              <a:rPr lang="cs-CZ" sz="1400" b="1" dirty="0" smtClean="0">
                <a:solidFill>
                  <a:srgbClr val="FF0000"/>
                </a:solidFill>
              </a:rPr>
              <a:t>sám,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>
                <a:solidFill>
                  <a:srgbClr val="FF0000"/>
                </a:solidFill>
              </a:rPr>
              <a:t>abychom dosáhli cíle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944608" y="3388912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973687" y="4075848"/>
            <a:ext cx="1844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Spokojená společnost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973687" y="4510960"/>
            <a:ext cx="1262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Zdraví občané 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948950" y="5026326"/>
            <a:ext cx="2041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Metody a  jejich kontrola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948950" y="5648066"/>
            <a:ext cx="2049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Motivovaná pracovní síla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technika, pomůcky, léky</a:t>
            </a:r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r>
              <a:rPr lang="cs-CZ" dirty="0"/>
              <a:t> (zdroje a definice)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BSC </a:t>
            </a:r>
            <a:r>
              <a:rPr lang="en-ZA" sz="2400" dirty="0"/>
              <a:t>developed by Robert Kaplan and David Norton </a:t>
            </a:r>
          </a:p>
          <a:p>
            <a:r>
              <a:rPr lang="en-ZA" sz="2400" dirty="0" smtClean="0"/>
              <a:t>BS</a:t>
            </a:r>
            <a:r>
              <a:rPr lang="cs-CZ" sz="2400" dirty="0" smtClean="0"/>
              <a:t>C</a:t>
            </a:r>
            <a:r>
              <a:rPr lang="en-ZA" sz="2400" dirty="0" smtClean="0"/>
              <a:t> </a:t>
            </a:r>
            <a:r>
              <a:rPr lang="en-ZA" sz="2400" dirty="0"/>
              <a:t>examines a firm´s performance in four critical areas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en-US" sz="1400" dirty="0">
                <a:solidFill>
                  <a:schemeClr val="tx1"/>
                </a:solidFill>
              </a:rPr>
              <a:t>– how should we look to our shareholders ?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– how should we look to our customer ?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</a:t>
            </a:r>
            <a:r>
              <a:rPr lang="en-ZA" sz="1400" b="1" dirty="0"/>
              <a:t>Learning and Growing </a:t>
            </a:r>
            <a:r>
              <a:rPr lang="en-ZA" sz="1400" dirty="0"/>
              <a:t>– how will we sustain our ability to change and improve ? </a:t>
            </a:r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683568" y="6058248"/>
            <a:ext cx="5652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Resource  </a:t>
            </a:r>
            <a:r>
              <a:rPr lang="en-US" sz="1000" dirty="0"/>
              <a:t>:</a:t>
            </a:r>
            <a:r>
              <a:rPr lang="cs-CZ" sz="1000" dirty="0"/>
              <a:t> </a:t>
            </a:r>
            <a:r>
              <a:rPr lang="en-US" sz="1000" dirty="0"/>
              <a:t>Operation Management, Quality and Competitiveness in Global  Environment, Russel &amp;Taylor</a:t>
            </a:r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Basic strategy map (two lower  BS levels)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90308" y="6490193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>
                <a:solidFill>
                  <a:srgbClr val="FF0000"/>
                </a:solidFill>
              </a:rPr>
              <a:t>not  </a:t>
            </a:r>
            <a:r>
              <a:rPr lang="cs-CZ" sz="800" dirty="0" err="1">
                <a:solidFill>
                  <a:srgbClr val="FF0000"/>
                </a:solidFill>
              </a:rPr>
              <a:t>the</a:t>
            </a:r>
            <a:r>
              <a:rPr lang="cs-CZ" sz="800" dirty="0">
                <a:solidFill>
                  <a:srgbClr val="FF0000"/>
                </a:solidFill>
              </a:rPr>
              <a:t>  </a:t>
            </a:r>
            <a:r>
              <a:rPr lang="cs-CZ" sz="800" dirty="0" err="1">
                <a:solidFill>
                  <a:srgbClr val="FF0000"/>
                </a:solidFill>
              </a:rPr>
              <a:t>red</a:t>
            </a:r>
            <a:r>
              <a:rPr lang="cs-CZ" sz="800" dirty="0">
                <a:solidFill>
                  <a:srgbClr val="FF0000"/>
                </a:solidFill>
              </a:rPr>
              <a:t>  </a:t>
            </a:r>
            <a:r>
              <a:rPr lang="cs-CZ" sz="800" dirty="0" err="1">
                <a:solidFill>
                  <a:srgbClr val="FF0000"/>
                </a:solidFill>
              </a:rPr>
              <a:t>ones</a:t>
            </a:r>
            <a:r>
              <a:rPr lang="cs-CZ" sz="800" dirty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Human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r>
              <a:rPr lang="cs-CZ" sz="1400" b="1" dirty="0"/>
              <a:t>          </a:t>
            </a:r>
            <a:r>
              <a:rPr lang="cs-CZ" sz="1400" b="1" dirty="0" err="1"/>
              <a:t>Organizational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r>
              <a:rPr lang="cs-CZ" sz="1400" b="1" dirty="0"/>
              <a:t>  </a:t>
            </a:r>
            <a:r>
              <a:rPr lang="cs-CZ" sz="1600" b="1" dirty="0"/>
              <a:t>             </a:t>
            </a:r>
            <a:r>
              <a:rPr lang="cs-CZ" sz="1400" b="1" dirty="0" err="1"/>
              <a:t>Information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Supplier Relationship</a:t>
            </a:r>
          </a:p>
          <a:p>
            <a:r>
              <a:rPr lang="en-ZA" sz="1000" dirty="0"/>
              <a:t>Lower cost of owner</a:t>
            </a:r>
            <a:r>
              <a:rPr lang="cs-CZ" sz="1000" dirty="0"/>
              <a:t>s</a:t>
            </a:r>
            <a:r>
              <a:rPr lang="en-ZA" sz="1000" dirty="0"/>
              <a:t>hip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JIT</a:t>
            </a:r>
            <a:r>
              <a:rPr lang="en-ZA" sz="1000" dirty="0"/>
              <a:t> delivery</a:t>
            </a:r>
          </a:p>
          <a:p>
            <a:r>
              <a:rPr lang="en-ZA" sz="1000" b="1" dirty="0">
                <a:solidFill>
                  <a:srgbClr val="002060"/>
                </a:solidFill>
              </a:rPr>
              <a:t>TQM</a:t>
            </a:r>
            <a:r>
              <a:rPr lang="en-ZA" sz="1000" b="1" dirty="0"/>
              <a:t> </a:t>
            </a:r>
            <a:r>
              <a:rPr lang="en-ZA" sz="1000" dirty="0"/>
              <a:t>– High quality supply</a:t>
            </a:r>
            <a:endParaRPr lang="cs-CZ" sz="1000" dirty="0"/>
          </a:p>
          <a:p>
            <a:r>
              <a:rPr lang="cs-CZ" sz="1000" b="1" dirty="0"/>
              <a:t>ISHIKAWA</a:t>
            </a:r>
          </a:p>
          <a:p>
            <a:r>
              <a:rPr lang="cs-CZ" sz="1000" b="1" dirty="0"/>
              <a:t>SIX SIGMA</a:t>
            </a:r>
            <a:endParaRPr lang="en-ZA" sz="1000" b="1" dirty="0"/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Production and Services</a:t>
            </a:r>
          </a:p>
          <a:p>
            <a:r>
              <a:rPr lang="en-ZA" sz="1000" dirty="0"/>
              <a:t>Lower cost of production </a:t>
            </a:r>
          </a:p>
          <a:p>
            <a:r>
              <a:rPr lang="en-ZA" sz="1000" dirty="0"/>
              <a:t>Continuous improvement (Kaizen)</a:t>
            </a:r>
          </a:p>
          <a:p>
            <a:r>
              <a:rPr lang="en-ZA" sz="1000" b="1" dirty="0"/>
              <a:t>Reduced cycle time (see </a:t>
            </a:r>
            <a:r>
              <a:rPr lang="en-ZA" sz="1000" b="1" dirty="0">
                <a:solidFill>
                  <a:srgbClr val="FF0000"/>
                </a:solidFill>
              </a:rPr>
              <a:t>Little´s law</a:t>
            </a:r>
            <a:r>
              <a:rPr lang="cs-CZ" sz="1000" b="1" dirty="0">
                <a:solidFill>
                  <a:srgbClr val="FF0000"/>
                </a:solidFill>
              </a:rPr>
              <a:t>-15.4. 2019</a:t>
            </a:r>
            <a:r>
              <a:rPr lang="en-ZA" sz="1000" b="1" dirty="0"/>
              <a:t>)</a:t>
            </a:r>
          </a:p>
          <a:p>
            <a:r>
              <a:rPr lang="en-ZA" sz="1000" dirty="0"/>
              <a:t>Shorter production lead times </a:t>
            </a:r>
          </a:p>
          <a:p>
            <a:r>
              <a:rPr lang="en-ZA" sz="1000" dirty="0"/>
              <a:t>Working capital efficiency (fin. leverage)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/>
              <a:t>Good Resource Planning 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Perfect way of cost calculation  </a:t>
            </a:r>
            <a:r>
              <a:rPr lang="en-ZA" sz="1000" dirty="0">
                <a:solidFill>
                  <a:srgbClr val="FF0000"/>
                </a:solidFill>
              </a:rPr>
              <a:t>(</a:t>
            </a:r>
            <a:r>
              <a:rPr lang="en-ZA" sz="1000" b="1" dirty="0">
                <a:solidFill>
                  <a:srgbClr val="00B050"/>
                </a:solidFill>
              </a:rPr>
              <a:t>actual-expected)</a:t>
            </a:r>
            <a:endParaRPr lang="cs-CZ" sz="1000" b="1" dirty="0">
              <a:solidFill>
                <a:srgbClr val="00B050"/>
              </a:solidFill>
            </a:endParaRPr>
          </a:p>
          <a:p>
            <a:r>
              <a:rPr lang="en-ZA" sz="1000" b="1" dirty="0">
                <a:solidFill>
                  <a:srgbClr val="FF0000"/>
                </a:solidFill>
              </a:rPr>
              <a:t>Application of Theory of Constraints</a:t>
            </a:r>
            <a:endParaRPr lang="cs-CZ" sz="1000" b="1" dirty="0">
              <a:solidFill>
                <a:srgbClr val="FF0000"/>
              </a:solidFill>
            </a:endParaRPr>
          </a:p>
          <a:p>
            <a:r>
              <a:rPr lang="cs-CZ" sz="1000" b="1" dirty="0">
                <a:solidFill>
                  <a:srgbClr val="002060"/>
                </a:solidFill>
              </a:rPr>
              <a:t>(</a:t>
            </a:r>
            <a:r>
              <a:rPr lang="cs-CZ" sz="1000" b="1" dirty="0" err="1">
                <a:solidFill>
                  <a:srgbClr val="002060"/>
                </a:solidFill>
              </a:rPr>
              <a:t>Thinking</a:t>
            </a:r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err="1">
                <a:solidFill>
                  <a:srgbClr val="002060"/>
                </a:solidFill>
              </a:rPr>
              <a:t>Tools</a:t>
            </a:r>
            <a:r>
              <a:rPr lang="cs-CZ" sz="1000" b="1" dirty="0">
                <a:solidFill>
                  <a:srgbClr val="002060"/>
                </a:solidFill>
              </a:rPr>
              <a:t>)</a:t>
            </a:r>
            <a:endParaRPr lang="en-ZA" sz="1000" b="1" dirty="0">
              <a:solidFill>
                <a:srgbClr val="00206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SCM-Supply Chain Management</a:t>
            </a:r>
          </a:p>
          <a:p>
            <a:r>
              <a:rPr lang="en-US" sz="1000" dirty="0"/>
              <a:t>Lower cost of transport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Better </a:t>
            </a:r>
            <a:r>
              <a:rPr lang="cs-CZ" sz="1000" b="1" dirty="0" err="1">
                <a:solidFill>
                  <a:srgbClr val="FF0000"/>
                </a:solidFill>
              </a:rPr>
              <a:t>way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of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>
                <a:solidFill>
                  <a:srgbClr val="FF0000"/>
                </a:solidFill>
              </a:rPr>
              <a:t>replenishment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>
                <a:solidFill>
                  <a:srgbClr val="FF0000"/>
                </a:solidFill>
              </a:rPr>
              <a:t>  </a:t>
            </a:r>
          </a:p>
          <a:p>
            <a:r>
              <a:rPr lang="en-US" sz="1000" dirty="0"/>
              <a:t>Better delivery performance </a:t>
            </a:r>
          </a:p>
          <a:p>
            <a:r>
              <a:rPr lang="en-US" sz="1000" dirty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11536" y="2093979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Risk Management</a:t>
            </a:r>
          </a:p>
          <a:p>
            <a:r>
              <a:rPr lang="en-ZA" sz="1000" dirty="0"/>
              <a:t>Financial  risks</a:t>
            </a:r>
          </a:p>
          <a:p>
            <a:r>
              <a:rPr lang="en-ZA" sz="1000" dirty="0"/>
              <a:t>Cash flow  management</a:t>
            </a:r>
          </a:p>
          <a:p>
            <a:r>
              <a:rPr lang="en-ZA" sz="1000" dirty="0"/>
              <a:t>Operational risk </a:t>
            </a:r>
          </a:p>
          <a:p>
            <a:r>
              <a:rPr lang="en-ZA" sz="1000" dirty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1953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Analytic applications</a:t>
            </a:r>
          </a:p>
          <a:p>
            <a:r>
              <a:rPr lang="en-US" sz="1200" dirty="0"/>
              <a:t>BI, </a:t>
            </a:r>
            <a:r>
              <a:rPr lang="cs-CZ" sz="1200" dirty="0" err="1"/>
              <a:t>Budgets</a:t>
            </a:r>
            <a:r>
              <a:rPr lang="cs-CZ" sz="1200" dirty="0"/>
              <a:t>-&gt;</a:t>
            </a:r>
            <a:r>
              <a:rPr lang="cs-CZ" sz="1200" b="1" dirty="0" err="1">
                <a:solidFill>
                  <a:srgbClr val="FF0000"/>
                </a:solidFill>
              </a:rPr>
              <a:t>see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next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r>
              <a:rPr lang="cs-CZ" sz="1200" b="1" dirty="0" err="1">
                <a:solidFill>
                  <a:srgbClr val="FF0000"/>
                </a:solidFill>
              </a:rPr>
              <a:t>slides</a:t>
            </a:r>
            <a:r>
              <a:rPr lang="cs-CZ" sz="1200" dirty="0"/>
              <a:t>,</a:t>
            </a:r>
          </a:p>
          <a:p>
            <a:r>
              <a:rPr lang="en-US" sz="1200" dirty="0"/>
              <a:t>transaction processing</a:t>
            </a:r>
            <a:r>
              <a:rPr lang="cs-CZ" sz="1200" dirty="0"/>
              <a:t> </a:t>
            </a:r>
            <a:endParaRPr lang="en-US" sz="1200" dirty="0"/>
          </a:p>
          <a:p>
            <a:r>
              <a:rPr lang="en-US" sz="1200" dirty="0"/>
              <a:t>applications=ERP, ..)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Excellent training</a:t>
            </a:r>
          </a:p>
          <a:p>
            <a:r>
              <a:rPr lang="en-ZA" sz="1200" dirty="0"/>
              <a:t>of resources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1844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Efficient and flexible </a:t>
            </a:r>
          </a:p>
          <a:p>
            <a:r>
              <a:rPr lang="en-ZA" sz="1200" dirty="0"/>
              <a:t>structures and reporting</a:t>
            </a:r>
          </a:p>
          <a:p>
            <a:r>
              <a:rPr lang="en-ZA" sz="1200" dirty="0"/>
              <a:t>system, teamwork, culture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83568" y="6123137"/>
            <a:ext cx="220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TQM</a:t>
            </a:r>
            <a:r>
              <a:rPr lang="cs-CZ" sz="1200" dirty="0">
                <a:solidFill>
                  <a:srgbClr val="0070C0"/>
                </a:solidFill>
              </a:rPr>
              <a:t>-</a:t>
            </a:r>
            <a:r>
              <a:rPr lang="cs-CZ" sz="1200" dirty="0" err="1">
                <a:solidFill>
                  <a:srgbClr val="0070C0"/>
                </a:solidFill>
              </a:rPr>
              <a:t>Total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Quality</a:t>
            </a:r>
            <a:r>
              <a:rPr lang="cs-CZ" sz="1200" dirty="0">
                <a:solidFill>
                  <a:srgbClr val="0070C0"/>
                </a:solidFill>
              </a:rPr>
              <a:t> Management</a:t>
            </a:r>
            <a:endParaRPr lang="cs-CZ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1403648" y="2924944"/>
            <a:ext cx="1367512" cy="58525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288188" y="3347760"/>
            <a:ext cx="993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2060"/>
                </a:solidFill>
              </a:rPr>
              <a:t>Vaše úloha 1</a:t>
            </a:r>
            <a:endParaRPr lang="cs-CZ" b="1" dirty="0">
              <a:solidFill>
                <a:srgbClr val="002060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7040447" y="1844678"/>
            <a:ext cx="380570" cy="15030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291804" y="3286328"/>
            <a:ext cx="1600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Sešit požadavků (MRP)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Součást výuky PIS1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Budget model in </a:t>
            </a:r>
            <a:r>
              <a:rPr lang="cs-CZ" sz="3600" dirty="0" smtClean="0"/>
              <a:t>ERP-</a:t>
            </a:r>
            <a:r>
              <a:rPr lang="cs-CZ" sz="3600" dirty="0" err="1" smtClean="0"/>
              <a:t>setup</a:t>
            </a:r>
            <a:r>
              <a:rPr lang="cs-CZ" sz="3600" dirty="0" smtClean="0"/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(rozpočty) 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124897" cy="104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35140"/>
            <a:ext cx="5768677" cy="247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5589240"/>
            <a:ext cx="293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Total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budgeted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amount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=</a:t>
            </a:r>
            <a:r>
              <a:rPr lang="cs-CZ" dirty="0">
                <a:solidFill>
                  <a:srgbClr val="0070C0"/>
                </a:solidFill>
              </a:rPr>
              <a:t>380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504010" y="5186110"/>
            <a:ext cx="139998" cy="4031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2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Budget model in ERP </a:t>
            </a:r>
            <a:r>
              <a:rPr lang="cs-CZ" sz="2000" dirty="0">
                <a:solidFill>
                  <a:srgbClr val="0070C0"/>
                </a:solidFill>
              </a:rPr>
              <a:t>– </a:t>
            </a:r>
            <a:r>
              <a:rPr lang="en-US" sz="2000" dirty="0">
                <a:solidFill>
                  <a:srgbClr val="0070C0"/>
                </a:solidFill>
              </a:rPr>
              <a:t>(sales of consulting services)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02363" cy="787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268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 24.1.2019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402363" cy="809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55976" y="2417643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 31.1.2019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3466629"/>
            <a:ext cx="6408079" cy="875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41389" y="3466628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)7.2.2019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4677557"/>
            <a:ext cx="6408080" cy="778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067944" y="4431336"/>
            <a:ext cx="13997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General </a:t>
            </a:r>
            <a:r>
              <a:rPr lang="cs-CZ" sz="1000" dirty="0" err="1">
                <a:solidFill>
                  <a:srgbClr val="FF0000"/>
                </a:solidFill>
              </a:rPr>
              <a:t>Ledger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entries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02897" y="569260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400+480+60=940</a:t>
            </a:r>
          </a:p>
        </p:txBody>
      </p:sp>
    </p:spTree>
    <p:extLst>
      <p:ext uri="{BB962C8B-B14F-4D97-AF65-F5344CB8AC3E}">
        <p14:creationId xmlns:p14="http://schemas.microsoft.com/office/powerpoint/2010/main" val="3763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Budget- </a:t>
            </a:r>
            <a:r>
              <a:rPr lang="cs-CZ" dirty="0" err="1"/>
              <a:t>Planned-Actual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607570" cy="1040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9" y="2905084"/>
            <a:ext cx="44911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3"/>
            <a:ext cx="2592288" cy="31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2395</Words>
  <Application>Microsoft Office PowerPoint</Application>
  <PresentationFormat>Předvádění na obrazovce (4:3)</PresentationFormat>
  <Paragraphs>481</Paragraphs>
  <Slides>31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</vt:lpstr>
      <vt:lpstr>Wingdings</vt:lpstr>
      <vt:lpstr>Motiv systému Office</vt:lpstr>
      <vt:lpstr> Balanced Scorecard</vt:lpstr>
      <vt:lpstr>Balanced Scorecard and continuum of value (1st part)</vt:lpstr>
      <vt:lpstr>Vysvětlivky k předchozímu snímku</vt:lpstr>
      <vt:lpstr>Balanced Scorecard and continuum of value (2nd part)</vt:lpstr>
      <vt:lpstr>Definition (zdroje a definice) </vt:lpstr>
      <vt:lpstr>Basic strategy map (two lower  BS levels)</vt:lpstr>
      <vt:lpstr>Budget model in ERP-setup (rozpočty) </vt:lpstr>
      <vt:lpstr>Budget model in ERP – (sales of consulting services) </vt:lpstr>
      <vt:lpstr>Budget- Planned-Actual</vt:lpstr>
      <vt:lpstr>Basic strategy map (two upper  BS levels)</vt:lpstr>
      <vt:lpstr>Balanced Scorecard worksheet</vt:lpstr>
      <vt:lpstr>Some units for measuring (home study- introduction I) </vt:lpstr>
      <vt:lpstr>ERP outputs and BSC </vt:lpstr>
      <vt:lpstr>ERP forms related to customer aging report</vt:lpstr>
      <vt:lpstr>BSC  and OM</vt:lpstr>
      <vt:lpstr>Strategické iniciativy  (dolní dvě BSC vrstvy mají zde definovaný Cíl- Měření- Záměr- Akční program)</vt:lpstr>
      <vt:lpstr>Tabulka jako podklad pro konstrukci grafu JSS (FRTBSC) a eliminaci nepotřebných aktivit (obdoba postupu při zavádění štíhlé výroby) </vt:lpstr>
      <vt:lpstr>Výsledný graf po aplikaci JSS (strategická mapa) (transpozice strategických cílů -&gt;BSC vrstev)</vt:lpstr>
      <vt:lpstr>Strategická  mapa I</vt:lpstr>
      <vt:lpstr>Strategická  mapa II</vt:lpstr>
      <vt:lpstr>Jak dosáhnout vybraných strategických cílů I.  </vt:lpstr>
      <vt:lpstr>Jak dosáhnout vybraných strategických cílů I.  </vt:lpstr>
      <vt:lpstr>Strategická  mapa a FRT  (jak dosáhnout stanoveného cíle) </vt:lpstr>
      <vt:lpstr>Grafický nástin řešení (BSC-CRE-EC-FRT) </vt:lpstr>
      <vt:lpstr>Strategy Map-The Simple Model of Value Creation</vt:lpstr>
      <vt:lpstr>Strategická mapa (BSC)- velmi zjednodušené schéma</vt:lpstr>
      <vt:lpstr>Test 1</vt:lpstr>
      <vt:lpstr>Test 2</vt:lpstr>
      <vt:lpstr>Test 3</vt:lpstr>
      <vt:lpstr>Test 4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Miki Skorkovský</cp:lastModifiedBy>
  <cp:revision>93</cp:revision>
  <dcterms:created xsi:type="dcterms:W3CDTF">2015-06-12T06:47:01Z</dcterms:created>
  <dcterms:modified xsi:type="dcterms:W3CDTF">2021-04-12T07:07:21Z</dcterms:modified>
</cp:coreProperties>
</file>