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5" r:id="rId4"/>
    <p:sldId id="276" r:id="rId5"/>
    <p:sldId id="268" r:id="rId6"/>
    <p:sldId id="274" r:id="rId7"/>
    <p:sldId id="258" r:id="rId8"/>
    <p:sldId id="259" r:id="rId9"/>
    <p:sldId id="257" r:id="rId10"/>
    <p:sldId id="260" r:id="rId11"/>
    <p:sldId id="262" r:id="rId12"/>
    <p:sldId id="270" r:id="rId13"/>
    <p:sldId id="263" r:id="rId14"/>
    <p:sldId id="272" r:id="rId15"/>
    <p:sldId id="264" r:id="rId16"/>
    <p:sldId id="273" r:id="rId17"/>
    <p:sldId id="267" r:id="rId18"/>
    <p:sldId id="26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3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11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4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9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16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64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99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45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76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7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A1F3-7291-4550-AECA-2BE4B8435954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z/imgres?imgurl=http://www.wilkinsontool.com/images/aida_200_ton_press_x64z.jpg&amp;imgrefurl=http://www.wilkinsontool.com/Capabilities.html&amp;h=459&amp;w=363&amp;sz=30&amp;hl=cs&amp;start=1&amp;tbnid=rPC8X6Nd7ahfWM:&amp;tbnh=128&amp;tbnw=101&amp;prev=/images?q=Aida+press&amp;gbv=2&amp;h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Linear programming-introduction </a:t>
            </a:r>
            <a:br>
              <a:rPr lang="cs-CZ" dirty="0"/>
            </a:br>
            <a:r>
              <a:rPr lang="cs-CZ" dirty="0">
                <a:solidFill>
                  <a:srgbClr val="00B0F0"/>
                </a:solidFill>
              </a:rPr>
              <a:t>Úvod do principu lineárního programování</a:t>
            </a:r>
            <a:r>
              <a:rPr lang="en-ZA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Ing.J.Skorkovský,CSc</a:t>
            </a:r>
            <a:r>
              <a:rPr lang="cs-CZ" dirty="0"/>
              <a:t>.</a:t>
            </a:r>
          </a:p>
          <a:p>
            <a:r>
              <a:rPr lang="cs-CZ" dirty="0"/>
              <a:t>KPH-ESF-MU </a:t>
            </a:r>
          </a:p>
          <a:p>
            <a:r>
              <a:rPr lang="cs-CZ" dirty="0"/>
              <a:t>Czech Republic</a:t>
            </a:r>
          </a:p>
        </p:txBody>
      </p:sp>
    </p:spTree>
    <p:extLst>
      <p:ext uri="{BB962C8B-B14F-4D97-AF65-F5344CB8AC3E}">
        <p14:creationId xmlns:p14="http://schemas.microsoft.com/office/powerpoint/2010/main" val="386527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Solver</a:t>
            </a:r>
            <a:r>
              <a:rPr lang="cs-CZ" dirty="0"/>
              <a:t> (Czech EXCEL)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5184"/>
            <a:ext cx="7704856" cy="801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164288" y="422108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ravá složená závorka 2"/>
          <p:cNvSpPr/>
          <p:nvPr/>
        </p:nvSpPr>
        <p:spPr>
          <a:xfrm>
            <a:off x="4427984" y="1268760"/>
            <a:ext cx="648072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20072" y="233494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Excel </a:t>
            </a:r>
            <a:r>
              <a:rPr lang="cs-CZ" dirty="0" err="1"/>
              <a:t>Setup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87" y="2040119"/>
            <a:ext cx="1929305" cy="23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6097"/>
            <a:ext cx="3082280" cy="1019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355976" y="3896097"/>
            <a:ext cx="25202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745610" y="2197460"/>
            <a:ext cx="4844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err="1">
                <a:solidFill>
                  <a:srgbClr val="FF0000"/>
                </a:solidFill>
              </a:rPr>
              <a:t>Solver</a:t>
            </a:r>
            <a:endParaRPr lang="cs-CZ" sz="9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47698" y="3139831"/>
            <a:ext cx="9589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>
                <a:solidFill>
                  <a:srgbClr val="FF0000"/>
                </a:solidFill>
              </a:rPr>
              <a:t>Complements</a:t>
            </a:r>
            <a:endParaRPr lang="cs-CZ" sz="1050" b="1" dirty="0">
              <a:solidFill>
                <a:srgbClr val="FF0000"/>
              </a:solidFill>
            </a:endParaRPr>
          </a:p>
          <a:p>
            <a:r>
              <a:rPr lang="cs-CZ" sz="1050" b="1" dirty="0" err="1">
                <a:solidFill>
                  <a:srgbClr val="FF0000"/>
                </a:solidFill>
              </a:rPr>
              <a:t>Supplement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64288" y="337789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843615" y="481805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1FB4EE1-9206-43F5-A40B-63A505146548}"/>
              </a:ext>
            </a:extLst>
          </p:cNvPr>
          <p:cNvCxnSpPr/>
          <p:nvPr/>
        </p:nvCxnSpPr>
        <p:spPr>
          <a:xfrm flipV="1">
            <a:off x="1763688" y="2704274"/>
            <a:ext cx="0" cy="435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4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884" y="45192"/>
            <a:ext cx="8229600" cy="1143000"/>
          </a:xfrm>
        </p:spPr>
        <p:txBody>
          <a:bodyPr/>
          <a:lstStyle/>
          <a:p>
            <a:r>
              <a:rPr lang="cs-CZ" dirty="0"/>
              <a:t>Use o </a:t>
            </a:r>
            <a:r>
              <a:rPr lang="cs-CZ" dirty="0" err="1"/>
              <a:t>solver</a:t>
            </a:r>
            <a:r>
              <a:rPr lang="cs-CZ" dirty="0"/>
              <a:t> </a:t>
            </a:r>
            <a:r>
              <a:rPr lang="cs-CZ" sz="1100" dirty="0"/>
              <a:t>(</a:t>
            </a:r>
            <a:r>
              <a:rPr lang="cs-CZ" sz="1100" dirty="0" err="1"/>
              <a:t>see</a:t>
            </a:r>
            <a:r>
              <a:rPr lang="cs-CZ" sz="1100" dirty="0"/>
              <a:t>  </a:t>
            </a:r>
            <a:r>
              <a:rPr lang="cs-CZ" sz="1100" dirty="0" err="1"/>
              <a:t>actual</a:t>
            </a:r>
            <a:r>
              <a:rPr lang="cs-CZ" sz="1100" dirty="0"/>
              <a:t> Excel </a:t>
            </a:r>
            <a:r>
              <a:rPr lang="cs-CZ" sz="1100" dirty="0" err="1"/>
              <a:t>formulas</a:t>
            </a:r>
            <a:r>
              <a:rPr lang="cs-CZ" sz="1100" dirty="0"/>
              <a:t>  on </a:t>
            </a:r>
            <a:r>
              <a:rPr lang="cs-CZ" sz="1100" dirty="0" err="1"/>
              <a:t>one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next</a:t>
            </a:r>
            <a:r>
              <a:rPr lang="cs-CZ" sz="1100" dirty="0"/>
              <a:t>  </a:t>
            </a:r>
            <a:r>
              <a:rPr lang="cs-CZ" sz="1100" dirty="0" err="1"/>
              <a:t>slides</a:t>
            </a:r>
            <a:r>
              <a:rPr lang="cs-CZ" sz="1100" dirty="0"/>
              <a:t>)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71782"/>
              </p:ext>
            </p:extLst>
          </p:nvPr>
        </p:nvGraphicFramePr>
        <p:xfrm>
          <a:off x="827584" y="1340768"/>
          <a:ext cx="3822700" cy="1194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5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Dish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Mug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Total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Capacity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4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Variables</a:t>
                      </a:r>
                      <a:r>
                        <a:rPr lang="cs-CZ" sz="1100" u="none" strike="noStrike" dirty="0">
                          <a:effectLst/>
                        </a:rPr>
                        <a:t>  (x1, x2)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Return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50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Material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Work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27584" y="2708920"/>
            <a:ext cx="526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x1=</a:t>
            </a:r>
            <a:r>
              <a:rPr lang="cs-CZ" dirty="0" err="1"/>
              <a:t>Dish</a:t>
            </a:r>
            <a:r>
              <a:rPr lang="cs-CZ" dirty="0"/>
              <a:t> , x2=</a:t>
            </a:r>
            <a:r>
              <a:rPr lang="cs-CZ" dirty="0" err="1"/>
              <a:t>Mug</a:t>
            </a:r>
            <a:r>
              <a:rPr lang="cs-CZ" dirty="0"/>
              <a:t>, </a:t>
            </a:r>
            <a:r>
              <a:rPr lang="cs-CZ" dirty="0" err="1"/>
              <a:t>max</a:t>
            </a:r>
            <a:r>
              <a:rPr lang="cs-CZ" dirty="0"/>
              <a:t>  </a:t>
            </a:r>
            <a:r>
              <a:rPr lang="cs-CZ" dirty="0">
                <a:solidFill>
                  <a:srgbClr val="C00000"/>
                </a:solidFill>
              </a:rPr>
              <a:t>40</a:t>
            </a:r>
            <a:r>
              <a:rPr lang="cs-CZ" dirty="0"/>
              <a:t> hod (B1), </a:t>
            </a:r>
            <a:r>
              <a:rPr lang="cs-CZ" dirty="0" err="1"/>
              <a:t>max</a:t>
            </a:r>
            <a:r>
              <a:rPr lang="cs-CZ" dirty="0"/>
              <a:t> </a:t>
            </a:r>
            <a:r>
              <a:rPr lang="cs-CZ" dirty="0">
                <a:solidFill>
                  <a:srgbClr val="00B050"/>
                </a:solidFill>
              </a:rPr>
              <a:t>120</a:t>
            </a:r>
            <a:r>
              <a:rPr lang="cs-CZ" dirty="0"/>
              <a:t> kg (B2)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7584" y="34290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Target </a:t>
            </a:r>
            <a:r>
              <a:rPr lang="cs-CZ" b="1" dirty="0" err="1"/>
              <a:t>function</a:t>
            </a:r>
            <a:r>
              <a:rPr lang="cs-CZ" b="1" dirty="0"/>
              <a:t>  </a:t>
            </a:r>
            <a:r>
              <a:rPr lang="cs-CZ" dirty="0"/>
              <a:t>Z = x1*c1 + x2*c2 = </a:t>
            </a:r>
            <a:r>
              <a:rPr lang="cs-CZ" dirty="0">
                <a:solidFill>
                  <a:srgbClr val="FF0000"/>
                </a:solidFill>
              </a:rPr>
              <a:t>40</a:t>
            </a:r>
            <a:r>
              <a:rPr lang="cs-CZ" dirty="0"/>
              <a:t>*x1+</a:t>
            </a:r>
            <a:r>
              <a:rPr lang="cs-CZ" dirty="0">
                <a:solidFill>
                  <a:srgbClr val="00B0F0"/>
                </a:solidFill>
              </a:rPr>
              <a:t>50</a:t>
            </a:r>
            <a:r>
              <a:rPr lang="cs-CZ" dirty="0"/>
              <a:t>*x2 </a:t>
            </a:r>
          </a:p>
        </p:txBody>
      </p:sp>
      <p:sp>
        <p:nvSpPr>
          <p:cNvPr id="8" name="Ovál 7"/>
          <p:cNvSpPr/>
          <p:nvPr/>
        </p:nvSpPr>
        <p:spPr>
          <a:xfrm>
            <a:off x="3419872" y="170080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endCxn id="8" idx="6"/>
          </p:cNvCxnSpPr>
          <p:nvPr/>
        </p:nvCxnSpPr>
        <p:spPr>
          <a:xfrm flipH="1">
            <a:off x="3851920" y="1880828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796136" y="169616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863588" y="4031517"/>
            <a:ext cx="7452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4 * x1   +   3 *x2 =</a:t>
            </a:r>
            <a:r>
              <a:rPr lang="cs-CZ" dirty="0">
                <a:solidFill>
                  <a:srgbClr val="00B050"/>
                </a:solidFill>
              </a:rPr>
              <a:t>120 - </a:t>
            </a:r>
            <a:r>
              <a:rPr lang="en-US" dirty="0">
                <a:solidFill>
                  <a:srgbClr val="00B050"/>
                </a:solidFill>
              </a:rPr>
              <a:t>capacity restrictions= max quantity of material =B1</a:t>
            </a:r>
          </a:p>
          <a:p>
            <a:r>
              <a:rPr lang="cs-CZ" dirty="0"/>
              <a:t>1 * x1   +   2 *x2 =   </a:t>
            </a:r>
            <a:r>
              <a:rPr lang="cs-CZ" dirty="0">
                <a:solidFill>
                  <a:srgbClr val="C00000"/>
                </a:solidFill>
              </a:rPr>
              <a:t>40  -</a:t>
            </a:r>
            <a:r>
              <a:rPr lang="en-US" dirty="0">
                <a:solidFill>
                  <a:srgbClr val="C00000"/>
                </a:solidFill>
              </a:rPr>
              <a:t>capacity res</a:t>
            </a:r>
            <a:r>
              <a:rPr lang="cs-CZ" dirty="0">
                <a:solidFill>
                  <a:srgbClr val="C00000"/>
                </a:solidFill>
              </a:rPr>
              <a:t>t</a:t>
            </a:r>
            <a:r>
              <a:rPr lang="en-US" dirty="0" err="1">
                <a:solidFill>
                  <a:srgbClr val="C00000"/>
                </a:solidFill>
              </a:rPr>
              <a:t>rictions</a:t>
            </a:r>
            <a:r>
              <a:rPr lang="en-US" dirty="0">
                <a:solidFill>
                  <a:srgbClr val="C00000"/>
                </a:solidFill>
              </a:rPr>
              <a:t> by max work capacity</a:t>
            </a:r>
            <a:r>
              <a:rPr lang="cs-CZ" dirty="0">
                <a:solidFill>
                  <a:srgbClr val="C00000"/>
                </a:solidFill>
              </a:rPr>
              <a:t>=B2</a:t>
            </a:r>
          </a:p>
          <a:p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2195736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771800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1582821" y="1309181"/>
            <a:ext cx="621299" cy="351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4" idx="2"/>
          </p:cNvCxnSpPr>
          <p:nvPr/>
        </p:nvCxnSpPr>
        <p:spPr>
          <a:xfrm>
            <a:off x="2348467" y="1200651"/>
            <a:ext cx="423333" cy="464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138074" y="109651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x1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033990" y="97656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x2 </a:t>
            </a:r>
          </a:p>
        </p:txBody>
      </p:sp>
      <p:sp>
        <p:nvSpPr>
          <p:cNvPr id="23" name="Šipka nahoru 22"/>
          <p:cNvSpPr/>
          <p:nvPr/>
        </p:nvSpPr>
        <p:spPr>
          <a:xfrm>
            <a:off x="2204120" y="4653136"/>
            <a:ext cx="56768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ravá složená závorka 23"/>
          <p:cNvSpPr/>
          <p:nvPr/>
        </p:nvSpPr>
        <p:spPr>
          <a:xfrm>
            <a:off x="5868144" y="2708920"/>
            <a:ext cx="272958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6408204" y="2812286"/>
            <a:ext cx="127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Assignment</a:t>
            </a:r>
          </a:p>
        </p:txBody>
      </p:sp>
      <p:sp>
        <p:nvSpPr>
          <p:cNvPr id="26" name="Pravá složená závorka 25"/>
          <p:cNvSpPr/>
          <p:nvPr/>
        </p:nvSpPr>
        <p:spPr>
          <a:xfrm>
            <a:off x="6271725" y="1205136"/>
            <a:ext cx="272958" cy="11437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636982" y="1372996"/>
            <a:ext cx="167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Assignment </a:t>
            </a:r>
          </a:p>
          <a:p>
            <a:r>
              <a:rPr lang="en-ZA" dirty="0"/>
              <a:t>entered in table</a:t>
            </a:r>
          </a:p>
        </p:txBody>
      </p:sp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23800"/>
              </p:ext>
            </p:extLst>
          </p:nvPr>
        </p:nvGraphicFramePr>
        <p:xfrm>
          <a:off x="793597" y="5206217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32" y="1352254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60" y="2005317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31" y="2394420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Přímá spojnice se šipkou 30"/>
          <p:cNvCxnSpPr/>
          <p:nvPr/>
        </p:nvCxnSpPr>
        <p:spPr>
          <a:xfrm flipH="1">
            <a:off x="3635896" y="2072286"/>
            <a:ext cx="594808" cy="132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238867" y="2072286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4205838" y="2542057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3707904" y="2394420"/>
            <a:ext cx="522800" cy="147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3795176" y="1556792"/>
            <a:ext cx="1309256" cy="220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4550713" y="161943"/>
            <a:ext cx="42423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for Czech courses </a:t>
            </a:r>
            <a:r>
              <a:rPr lang="cs-CZ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!!!!! -&gt;</a:t>
            </a:r>
            <a:r>
              <a:rPr lang="cs-CZ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</a:t>
            </a:r>
            <a:r>
              <a:rPr lang="cs-CZ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</a:t>
            </a:r>
            <a:r>
              <a:rPr lang="cs-CZ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slides</a:t>
            </a:r>
            <a:endParaRPr lang="cs-CZ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041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Solver</a:t>
            </a:r>
            <a:r>
              <a:rPr lang="cs-CZ" dirty="0"/>
              <a:t> start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7963"/>
            <a:ext cx="6887369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3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Použití Řešitele  </a:t>
            </a:r>
            <a:r>
              <a:rPr lang="cs-CZ" sz="2400" b="1" dirty="0"/>
              <a:t>(</a:t>
            </a:r>
            <a:r>
              <a:rPr lang="cs-CZ" sz="2400" dirty="0" err="1"/>
              <a:t>Only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Czech </a:t>
            </a:r>
            <a:r>
              <a:rPr lang="cs-CZ" sz="2400" dirty="0" err="1"/>
              <a:t>course</a:t>
            </a:r>
            <a:r>
              <a:rPr lang="cs-CZ" sz="2400" dirty="0"/>
              <a:t> - not </a:t>
            </a:r>
            <a:r>
              <a:rPr lang="cs-CZ" sz="2400" dirty="0" err="1"/>
              <a:t>for</a:t>
            </a:r>
            <a:r>
              <a:rPr lang="cs-CZ" sz="2400" dirty="0"/>
              <a:t> MPH_AOPR </a:t>
            </a:r>
            <a:r>
              <a:rPr lang="cs-CZ" sz="2400" b="1" dirty="0"/>
              <a:t>) </a:t>
            </a:r>
            <a:r>
              <a:rPr lang="cs-CZ" sz="1600" dirty="0"/>
              <a:t> </a:t>
            </a:r>
          </a:p>
        </p:txBody>
      </p:sp>
      <p:sp>
        <p:nvSpPr>
          <p:cNvPr id="10" name="Pravá složená závorka 9"/>
          <p:cNvSpPr/>
          <p:nvPr/>
        </p:nvSpPr>
        <p:spPr>
          <a:xfrm>
            <a:off x="4533522" y="1303662"/>
            <a:ext cx="272958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067886" y="1581492"/>
            <a:ext cx="3413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 = x1*c1 + x2*c2 = </a:t>
            </a:r>
            <a:r>
              <a:rPr lang="cs-CZ" dirty="0">
                <a:solidFill>
                  <a:srgbClr val="FF0000"/>
                </a:solidFill>
              </a:rPr>
              <a:t>40</a:t>
            </a:r>
            <a:r>
              <a:rPr lang="cs-CZ" dirty="0"/>
              <a:t>*x1+</a:t>
            </a:r>
            <a:r>
              <a:rPr lang="cs-CZ" dirty="0">
                <a:solidFill>
                  <a:srgbClr val="00B0F0"/>
                </a:solidFill>
              </a:rPr>
              <a:t>50</a:t>
            </a:r>
            <a:r>
              <a:rPr lang="cs-CZ" dirty="0"/>
              <a:t>*x2</a:t>
            </a:r>
          </a:p>
          <a:p>
            <a:r>
              <a:rPr lang="cs-CZ" b="1" dirty="0"/>
              <a:t>E5=C4*C5+ D4*D5 (cílová funkce 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31" y="1378047"/>
            <a:ext cx="4213204" cy="151889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66472" y="2563389"/>
            <a:ext cx="34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E7=C7*</a:t>
            </a:r>
            <a:r>
              <a:rPr lang="cs-CZ" dirty="0">
                <a:solidFill>
                  <a:srgbClr val="00B0F0"/>
                </a:solidFill>
              </a:rPr>
              <a:t>C4</a:t>
            </a:r>
            <a:r>
              <a:rPr lang="cs-CZ" dirty="0"/>
              <a:t>+D7*</a:t>
            </a:r>
            <a:r>
              <a:rPr lang="cs-CZ" dirty="0">
                <a:solidFill>
                  <a:srgbClr val="00B050"/>
                </a:solidFill>
              </a:rPr>
              <a:t>D4</a:t>
            </a:r>
            <a:r>
              <a:rPr lang="cs-CZ" dirty="0"/>
              <a:t>=4*x1+3*x2=120</a:t>
            </a:r>
          </a:p>
          <a:p>
            <a:r>
              <a:rPr lang="cs-CZ" dirty="0"/>
              <a:t>E8=C8*</a:t>
            </a:r>
            <a:r>
              <a:rPr lang="cs-CZ" dirty="0">
                <a:solidFill>
                  <a:srgbClr val="00B0F0"/>
                </a:solidFill>
              </a:rPr>
              <a:t>C4</a:t>
            </a:r>
            <a:r>
              <a:rPr lang="cs-CZ" dirty="0"/>
              <a:t>+D8*</a:t>
            </a:r>
            <a:r>
              <a:rPr lang="cs-CZ" dirty="0">
                <a:solidFill>
                  <a:srgbClr val="00B050"/>
                </a:solidFill>
              </a:rPr>
              <a:t>D4</a:t>
            </a:r>
            <a:r>
              <a:rPr lang="cs-CZ" dirty="0"/>
              <a:t>=x1+2*x2=40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01648"/>
            <a:ext cx="5361905" cy="2466667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V="1">
            <a:off x="2699792" y="2210990"/>
            <a:ext cx="360040" cy="157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99592" y="4530413"/>
            <a:ext cx="1368152" cy="304711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2043527" y="2060848"/>
            <a:ext cx="224217" cy="246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255" y="4590252"/>
            <a:ext cx="4057143" cy="1380952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5BF63BD5-ADD9-4D42-90B7-858776CDBC19}"/>
              </a:ext>
            </a:extLst>
          </p:cNvPr>
          <p:cNvCxnSpPr>
            <a:cxnSpLocks/>
          </p:cNvCxnSpPr>
          <p:nvPr/>
        </p:nvCxnSpPr>
        <p:spPr>
          <a:xfrm flipH="1">
            <a:off x="4866001" y="2227823"/>
            <a:ext cx="354071" cy="3355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9BD1652F-7645-41B2-A3B8-4284706B6707}"/>
              </a:ext>
            </a:extLst>
          </p:cNvPr>
          <p:cNvCxnSpPr>
            <a:cxnSpLocks/>
          </p:cNvCxnSpPr>
          <p:nvPr/>
        </p:nvCxnSpPr>
        <p:spPr>
          <a:xfrm flipH="1">
            <a:off x="4866001" y="2539705"/>
            <a:ext cx="1" cy="845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0F68639C-7AC8-467A-9ABD-CE5E670FD663}"/>
              </a:ext>
            </a:extLst>
          </p:cNvPr>
          <p:cNvCxnSpPr>
            <a:cxnSpLocks/>
          </p:cNvCxnSpPr>
          <p:nvPr/>
        </p:nvCxnSpPr>
        <p:spPr>
          <a:xfrm flipH="1">
            <a:off x="3170828" y="3414029"/>
            <a:ext cx="1702187" cy="14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4C5A310-44B6-4BAF-BB6F-479EFD8E6C03}"/>
              </a:ext>
            </a:extLst>
          </p:cNvPr>
          <p:cNvCxnSpPr/>
          <p:nvPr/>
        </p:nvCxnSpPr>
        <p:spPr>
          <a:xfrm flipH="1">
            <a:off x="2879812" y="3429000"/>
            <a:ext cx="232011" cy="339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>
            <a:extLst>
              <a:ext uri="{FF2B5EF4-FFF2-40B4-BE49-F238E27FC236}">
                <a16:creationId xmlns:a16="http://schemas.microsoft.com/office/drawing/2014/main" id="{7C2EE3FD-AA55-4F58-B613-F1BC93D08BAD}"/>
              </a:ext>
            </a:extLst>
          </p:cNvPr>
          <p:cNvSpPr/>
          <p:nvPr/>
        </p:nvSpPr>
        <p:spPr>
          <a:xfrm>
            <a:off x="899592" y="5085184"/>
            <a:ext cx="1296144" cy="388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15508DA-DB42-4AC6-9932-8D7281F754F4}"/>
              </a:ext>
            </a:extLst>
          </p:cNvPr>
          <p:cNvSpPr/>
          <p:nvPr/>
        </p:nvSpPr>
        <p:spPr>
          <a:xfrm>
            <a:off x="2819996" y="2416773"/>
            <a:ext cx="1296144" cy="388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5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solver</a:t>
            </a:r>
            <a:r>
              <a:rPr lang="cs-CZ" dirty="0"/>
              <a:t> (ENG)</a:t>
            </a:r>
          </a:p>
        </p:txBody>
      </p:sp>
      <p:sp>
        <p:nvSpPr>
          <p:cNvPr id="3" name="Pravá složená závorka 2"/>
          <p:cNvSpPr/>
          <p:nvPr/>
        </p:nvSpPr>
        <p:spPr>
          <a:xfrm>
            <a:off x="4705529" y="1268760"/>
            <a:ext cx="27295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 = x1*c1 + x2*c2 = </a:t>
            </a:r>
            <a:r>
              <a:rPr lang="cs-CZ" dirty="0">
                <a:solidFill>
                  <a:srgbClr val="FF0000"/>
                </a:solidFill>
              </a:rPr>
              <a:t>40</a:t>
            </a:r>
            <a:r>
              <a:rPr lang="cs-CZ" dirty="0"/>
              <a:t>*x1+</a:t>
            </a:r>
            <a:r>
              <a:rPr lang="cs-CZ" dirty="0">
                <a:solidFill>
                  <a:srgbClr val="00B0F0"/>
                </a:solidFill>
              </a:rPr>
              <a:t>30</a:t>
            </a:r>
            <a:r>
              <a:rPr lang="cs-CZ" dirty="0"/>
              <a:t>*x2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16068" y="2360746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F10=D10*D6+E10*E6=4*x1+3*x2=120</a:t>
            </a:r>
          </a:p>
          <a:p>
            <a:r>
              <a:rPr lang="cs-CZ" dirty="0"/>
              <a:t>F11=D11*D6+E11*D6=x1+2*x2=40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8" y="3284984"/>
            <a:ext cx="3386510" cy="345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63688" y="6445109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Solve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cs-CZ" sz="1000" b="1" dirty="0" err="1">
                <a:solidFill>
                  <a:srgbClr val="FF0000"/>
                </a:solidFill>
              </a:rPr>
              <a:t>it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15616" y="3568398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rgbClr val="FF0000"/>
                </a:solidFill>
              </a:rPr>
              <a:t>Target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214651" y="3967019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Variables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28679" y="4779600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Restrictions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69" y="440854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87" y="3399972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58" y="3789075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8" y="1287390"/>
            <a:ext cx="4142352" cy="19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>
            <a:off x="2553846" y="908720"/>
            <a:ext cx="966943" cy="1374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55" y="4714156"/>
            <a:ext cx="3876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4067944" y="4941168"/>
            <a:ext cx="504056" cy="6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3605516" y="3057578"/>
            <a:ext cx="1285785" cy="68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 flipV="1">
            <a:off x="3739789" y="2823994"/>
            <a:ext cx="1276279" cy="714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926356" y="2420888"/>
            <a:ext cx="1493516" cy="131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275856" y="2683911"/>
            <a:ext cx="1044116" cy="497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1378669" y="3181039"/>
            <a:ext cx="1897187" cy="13280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300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Řešitele (use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Solver</a:t>
            </a:r>
            <a:r>
              <a:rPr lang="cs-CZ" dirty="0"/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" y="1719476"/>
            <a:ext cx="7885714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Solver</a:t>
            </a:r>
            <a:r>
              <a:rPr lang="cs-CZ" dirty="0"/>
              <a:t> (</a:t>
            </a:r>
            <a:r>
              <a:rPr lang="cs-CZ" dirty="0" err="1"/>
              <a:t>English</a:t>
            </a:r>
            <a:r>
              <a:rPr lang="cs-CZ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797775" cy="21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4419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797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4389295" cy="23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72200" y="3284984"/>
            <a:ext cx="1508975" cy="375692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193311" y="3660676"/>
            <a:ext cx="3178889" cy="200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55576" y="5805264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New  Excel List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2483768" y="5805264"/>
            <a:ext cx="709543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540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Změna úlohy- jiné výnosy jiná omezení typu práce na dvou strojích a jejich kapacitní omezení </a:t>
            </a:r>
            <a:br>
              <a:rPr lang="cs-CZ" sz="2800" dirty="0"/>
            </a:br>
            <a:r>
              <a:rPr lang="cs-CZ" sz="2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700808"/>
            <a:ext cx="4200000" cy="16095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21" y="1700808"/>
            <a:ext cx="4329735" cy="23561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6" y="3789040"/>
            <a:ext cx="4276190" cy="1533333"/>
          </a:xfrm>
          <a:prstGeom prst="rect">
            <a:avLst/>
          </a:prstGeom>
        </p:spPr>
      </p:pic>
      <p:sp>
        <p:nvSpPr>
          <p:cNvPr id="8" name="Šipka dolů 7"/>
          <p:cNvSpPr/>
          <p:nvPr/>
        </p:nvSpPr>
        <p:spPr>
          <a:xfrm>
            <a:off x="2123728" y="3068960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80C593B-5812-4A6D-BBCB-3A201E5171AA}"/>
              </a:ext>
            </a:extLst>
          </p:cNvPr>
          <p:cNvSpPr txBox="1"/>
          <p:nvPr/>
        </p:nvSpPr>
        <p:spPr>
          <a:xfrm>
            <a:off x="755576" y="5877272"/>
            <a:ext cx="613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 kurzy  BPH-PIS1, MPH-RIOP a MKH-RIOP – domácí cvičení </a:t>
            </a:r>
          </a:p>
        </p:txBody>
      </p:sp>
    </p:spTree>
    <p:extLst>
      <p:ext uri="{BB962C8B-B14F-4D97-AF65-F5344CB8AC3E}">
        <p14:creationId xmlns:p14="http://schemas.microsoft.com/office/powerpoint/2010/main" val="3663435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0270"/>
            <a:ext cx="4141068" cy="49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ný popisek 4"/>
          <p:cNvSpPr/>
          <p:nvPr/>
        </p:nvSpPr>
        <p:spPr>
          <a:xfrm>
            <a:off x="7020272" y="980728"/>
            <a:ext cx="1163034" cy="944554"/>
          </a:xfrm>
          <a:prstGeom prst="wedgeEllipseCallout">
            <a:avLst>
              <a:gd name="adj1" fmla="val -297627"/>
              <a:gd name="adj2" fmla="val 1750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131704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OK ?</a:t>
            </a:r>
          </a:p>
        </p:txBody>
      </p:sp>
    </p:spTree>
    <p:extLst>
      <p:ext uri="{BB962C8B-B14F-4D97-AF65-F5344CB8AC3E}">
        <p14:creationId xmlns:p14="http://schemas.microsoft.com/office/powerpoint/2010/main" val="84249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USE- </a:t>
            </a:r>
            <a:r>
              <a:rPr lang="cs-CZ" dirty="0">
                <a:solidFill>
                  <a:srgbClr val="00B0F0"/>
                </a:solidFill>
              </a:rPr>
              <a:t>Oblasti použití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/>
              <a:t>Slitting and Levelling of material (coils, bars, sheets)-</a:t>
            </a:r>
            <a:r>
              <a:rPr lang="en-US" sz="2400" dirty="0">
                <a:solidFill>
                  <a:srgbClr val="00B050"/>
                </a:solidFill>
              </a:rPr>
              <a:t>Cutting material, trimming</a:t>
            </a:r>
            <a:r>
              <a:rPr lang="en-US" sz="2400" dirty="0">
                <a:solidFill>
                  <a:srgbClr val="00B0F0"/>
                </a:solidFill>
              </a:rPr>
              <a:t>,…</a:t>
            </a:r>
            <a:r>
              <a:rPr lang="cs-CZ" sz="2400" dirty="0">
                <a:solidFill>
                  <a:srgbClr val="00B0F0"/>
                </a:solidFill>
              </a:rPr>
              <a:t> (dělení materiálu)</a:t>
            </a:r>
            <a:endParaRPr lang="en-US" sz="2400" dirty="0">
              <a:solidFill>
                <a:srgbClr val="00B0F0"/>
              </a:solidFill>
            </a:endParaRPr>
          </a:p>
          <a:p>
            <a:r>
              <a:rPr lang="en-US" sz="2400" b="1" dirty="0"/>
              <a:t>Blending - </a:t>
            </a:r>
            <a:r>
              <a:rPr lang="en-US" sz="2400" dirty="0">
                <a:solidFill>
                  <a:srgbClr val="00B050"/>
                </a:solidFill>
              </a:rPr>
              <a:t>blending, diet, feeding rations for animals, .. </a:t>
            </a:r>
            <a:r>
              <a:rPr lang="cs-CZ" sz="2400" dirty="0">
                <a:solidFill>
                  <a:srgbClr val="00B0F0"/>
                </a:solidFill>
              </a:rPr>
              <a:t>(míchání krmných směsi podle receptu veterináře</a:t>
            </a:r>
            <a:r>
              <a:rPr lang="cs-CZ" sz="2400" dirty="0">
                <a:solidFill>
                  <a:srgbClr val="00B050"/>
                </a:solidFill>
              </a:rPr>
              <a:t>,..) </a:t>
            </a:r>
            <a:endParaRPr lang="en-US" sz="2400" dirty="0"/>
          </a:p>
          <a:p>
            <a:r>
              <a:rPr lang="en-US" sz="2400" b="1" dirty="0"/>
              <a:t>Transport problems - </a:t>
            </a:r>
            <a:r>
              <a:rPr lang="en-US" sz="2400" dirty="0">
                <a:solidFill>
                  <a:srgbClr val="00B050"/>
                </a:solidFill>
              </a:rPr>
              <a:t>material flow from stock to the destination and route planning - shortest route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>
                <a:solidFill>
                  <a:srgbClr val="00B0F0"/>
                </a:solidFill>
              </a:rPr>
              <a:t>(optimalizace dopravních tras)</a:t>
            </a:r>
            <a:endParaRPr lang="en-US" sz="2400" dirty="0">
              <a:solidFill>
                <a:srgbClr val="00B0F0"/>
              </a:solidFill>
            </a:endParaRPr>
          </a:p>
          <a:p>
            <a:r>
              <a:rPr lang="en-US" sz="2400" b="1" dirty="0"/>
              <a:t>Assignment of resources with limited capacities  - </a:t>
            </a:r>
            <a:r>
              <a:rPr lang="en-US" sz="2400" dirty="0">
                <a:solidFill>
                  <a:srgbClr val="00B050"/>
                </a:solidFill>
              </a:rPr>
              <a:t>CCR</a:t>
            </a:r>
            <a:r>
              <a:rPr lang="cs-CZ" sz="2400" dirty="0">
                <a:solidFill>
                  <a:srgbClr val="00B050"/>
                </a:solidFill>
              </a:rPr>
              <a:t>=</a:t>
            </a:r>
            <a:r>
              <a:rPr lang="cs-CZ" sz="2400" dirty="0" err="1">
                <a:solidFill>
                  <a:srgbClr val="00B050"/>
                </a:solidFill>
              </a:rPr>
              <a:t>Capacity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Constraint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Resource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cs-CZ" sz="2400" dirty="0">
                <a:solidFill>
                  <a:srgbClr val="00B0F0"/>
                </a:solidFill>
              </a:rPr>
              <a:t>– přiřazení úkolů(zakázek) zdrojům s omezenou kapacitou (v podstatě zdroje typu DRUM)</a:t>
            </a:r>
            <a:endParaRPr lang="en-US" sz="2400" dirty="0">
              <a:solidFill>
                <a:srgbClr val="00B0F0"/>
              </a:solidFill>
            </a:endParaRPr>
          </a:p>
          <a:p>
            <a:r>
              <a:rPr lang="en-US" sz="2400" b="1" dirty="0"/>
              <a:t>Sources</a:t>
            </a:r>
            <a:r>
              <a:rPr lang="en-US" sz="2400" dirty="0"/>
              <a:t> : </a:t>
            </a:r>
            <a:r>
              <a:rPr lang="en-US" sz="1800" b="1" dirty="0"/>
              <a:t>Operation Management</a:t>
            </a:r>
            <a:r>
              <a:rPr lang="en-US" sz="1800" dirty="0"/>
              <a:t>, Quality and Competitiveness in a global environment, Russel and Taylor (ESF library</a:t>
            </a:r>
            <a:r>
              <a:rPr lang="cs-CZ" sz="1800" dirty="0"/>
              <a:t>),…</a:t>
            </a:r>
            <a:endParaRPr lang="en-US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7076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materiálu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0409" y="4055765"/>
            <a:ext cx="1276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8009" y="3903365"/>
            <a:ext cx="1276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5609" y="3750965"/>
            <a:ext cx="1276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9624" y="3902587"/>
            <a:ext cx="1276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Skupina 15"/>
          <p:cNvGrpSpPr/>
          <p:nvPr/>
        </p:nvGrpSpPr>
        <p:grpSpPr>
          <a:xfrm>
            <a:off x="884674" y="2215695"/>
            <a:ext cx="664235" cy="854016"/>
            <a:chOff x="871268" y="2622429"/>
            <a:chExt cx="664235" cy="664235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0" name="Obdélník 9"/>
            <p:cNvSpPr/>
            <p:nvPr/>
          </p:nvSpPr>
          <p:spPr bwMode="auto">
            <a:xfrm>
              <a:off x="1164567" y="2622429"/>
              <a:ext cx="370936" cy="560717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11" name="Vývojový diagram: magnetický disk 10"/>
            <p:cNvSpPr/>
            <p:nvPr/>
          </p:nvSpPr>
          <p:spPr bwMode="auto">
            <a:xfrm>
              <a:off x="871268" y="2622430"/>
              <a:ext cx="517585" cy="66423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</p:grpSp>
      <p:pic>
        <p:nvPicPr>
          <p:cNvPr id="12" name="Picture 16" descr="aida_200_ton_press_x64z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3321" y="2042782"/>
            <a:ext cx="908050" cy="1150938"/>
          </a:xfrm>
          <a:prstGeom prst="rect">
            <a:avLst/>
          </a:prstGeom>
          <a:noFill/>
        </p:spPr>
      </p:pic>
      <p:pic>
        <p:nvPicPr>
          <p:cNvPr id="13" name="Picture 5" descr="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6034" y="2100229"/>
            <a:ext cx="1081087" cy="1081088"/>
          </a:xfrm>
          <a:prstGeom prst="rect">
            <a:avLst/>
          </a:prstGeom>
          <a:noFill/>
        </p:spPr>
      </p:pic>
      <p:grpSp>
        <p:nvGrpSpPr>
          <p:cNvPr id="14" name="Skupina 15"/>
          <p:cNvGrpSpPr/>
          <p:nvPr/>
        </p:nvGrpSpPr>
        <p:grpSpPr>
          <a:xfrm>
            <a:off x="3659624" y="2090805"/>
            <a:ext cx="664235" cy="344820"/>
            <a:chOff x="871268" y="2622429"/>
            <a:chExt cx="664235" cy="664235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5" name="Obdélník 13"/>
            <p:cNvSpPr/>
            <p:nvPr/>
          </p:nvSpPr>
          <p:spPr bwMode="auto">
            <a:xfrm>
              <a:off x="1164567" y="2622429"/>
              <a:ext cx="370936" cy="560717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16" name="Vývojový diagram: magnetický disk 12"/>
            <p:cNvSpPr/>
            <p:nvPr/>
          </p:nvSpPr>
          <p:spPr bwMode="auto">
            <a:xfrm>
              <a:off x="871268" y="2622430"/>
              <a:ext cx="517585" cy="66423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</p:grpSp>
      <p:grpSp>
        <p:nvGrpSpPr>
          <p:cNvPr id="17" name="Skupina 15"/>
          <p:cNvGrpSpPr/>
          <p:nvPr/>
        </p:nvGrpSpPr>
        <p:grpSpPr>
          <a:xfrm>
            <a:off x="3659624" y="2749618"/>
            <a:ext cx="664235" cy="344819"/>
            <a:chOff x="871268" y="2622429"/>
            <a:chExt cx="664235" cy="664235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8" name="Obdélník 13"/>
            <p:cNvSpPr/>
            <p:nvPr/>
          </p:nvSpPr>
          <p:spPr bwMode="auto">
            <a:xfrm>
              <a:off x="1164567" y="2622429"/>
              <a:ext cx="370936" cy="560717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19" name="Vývojový diagram: magnetický disk 12"/>
            <p:cNvSpPr/>
            <p:nvPr/>
          </p:nvSpPr>
          <p:spPr bwMode="auto">
            <a:xfrm>
              <a:off x="871268" y="2622430"/>
              <a:ext cx="517585" cy="66423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</p:grpSp>
      <p:grpSp>
        <p:nvGrpSpPr>
          <p:cNvPr id="20" name="Skupina 15"/>
          <p:cNvGrpSpPr/>
          <p:nvPr/>
        </p:nvGrpSpPr>
        <p:grpSpPr>
          <a:xfrm>
            <a:off x="6769537" y="2054993"/>
            <a:ext cx="664235" cy="176736"/>
            <a:chOff x="871268" y="2622429"/>
            <a:chExt cx="664235" cy="664235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1" name="Obdélník 13"/>
            <p:cNvSpPr/>
            <p:nvPr/>
          </p:nvSpPr>
          <p:spPr bwMode="auto">
            <a:xfrm>
              <a:off x="1164567" y="2622429"/>
              <a:ext cx="370936" cy="560717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22" name="Vývojový diagram: magnetický disk 12"/>
            <p:cNvSpPr/>
            <p:nvPr/>
          </p:nvSpPr>
          <p:spPr bwMode="auto">
            <a:xfrm>
              <a:off x="871268" y="2622430"/>
              <a:ext cx="517585" cy="66423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</p:grpSp>
      <p:grpSp>
        <p:nvGrpSpPr>
          <p:cNvPr id="23" name="Skupina 15"/>
          <p:cNvGrpSpPr/>
          <p:nvPr/>
        </p:nvGrpSpPr>
        <p:grpSpPr>
          <a:xfrm>
            <a:off x="6769537" y="2383606"/>
            <a:ext cx="664235" cy="176735"/>
            <a:chOff x="871268" y="2622429"/>
            <a:chExt cx="664235" cy="664235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4" name="Obdélník 13"/>
            <p:cNvSpPr/>
            <p:nvPr/>
          </p:nvSpPr>
          <p:spPr bwMode="auto">
            <a:xfrm>
              <a:off x="1164567" y="2622429"/>
              <a:ext cx="370936" cy="560717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25" name="Vývojový diagram: magnetický disk 12"/>
            <p:cNvSpPr/>
            <p:nvPr/>
          </p:nvSpPr>
          <p:spPr bwMode="auto">
            <a:xfrm>
              <a:off x="871268" y="2622430"/>
              <a:ext cx="517585" cy="66423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</p:grpSp>
      <p:grpSp>
        <p:nvGrpSpPr>
          <p:cNvPr id="26" name="Skupina 15"/>
          <p:cNvGrpSpPr/>
          <p:nvPr/>
        </p:nvGrpSpPr>
        <p:grpSpPr>
          <a:xfrm>
            <a:off x="6769537" y="2713806"/>
            <a:ext cx="664235" cy="176735"/>
            <a:chOff x="871268" y="2622429"/>
            <a:chExt cx="664235" cy="664235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7" name="Obdélník 13"/>
            <p:cNvSpPr/>
            <p:nvPr/>
          </p:nvSpPr>
          <p:spPr bwMode="auto">
            <a:xfrm>
              <a:off x="1164567" y="2622429"/>
              <a:ext cx="370936" cy="560717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28" name="Vývojový diagram: magnetický disk 12"/>
            <p:cNvSpPr/>
            <p:nvPr/>
          </p:nvSpPr>
          <p:spPr bwMode="auto">
            <a:xfrm>
              <a:off x="871268" y="2622430"/>
              <a:ext cx="517585" cy="66423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</p:grpSp>
      <p:grpSp>
        <p:nvGrpSpPr>
          <p:cNvPr id="29" name="Skupina 15"/>
          <p:cNvGrpSpPr/>
          <p:nvPr/>
        </p:nvGrpSpPr>
        <p:grpSpPr>
          <a:xfrm>
            <a:off x="6769537" y="3042418"/>
            <a:ext cx="664235" cy="176736"/>
            <a:chOff x="871268" y="2622429"/>
            <a:chExt cx="664235" cy="664235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0" name="Obdélník 13"/>
            <p:cNvSpPr/>
            <p:nvPr/>
          </p:nvSpPr>
          <p:spPr bwMode="auto">
            <a:xfrm>
              <a:off x="1164567" y="2622429"/>
              <a:ext cx="370936" cy="560717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31" name="Vývojový diagram: magnetický disk 12"/>
            <p:cNvSpPr/>
            <p:nvPr/>
          </p:nvSpPr>
          <p:spPr bwMode="auto">
            <a:xfrm>
              <a:off x="871268" y="2622430"/>
              <a:ext cx="517585" cy="664234"/>
            </a:xfrm>
            <a:prstGeom prst="flowChartMagneticDisk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</p:grp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1670546" y="2485695"/>
            <a:ext cx="612775" cy="215900"/>
          </a:xfrm>
          <a:prstGeom prst="rightArrow">
            <a:avLst>
              <a:gd name="adj1" fmla="val 50000"/>
              <a:gd name="adj2" fmla="val 70956"/>
            </a:avLst>
          </a:prstGeom>
          <a:solidFill>
            <a:srgbClr val="E6662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3231059" y="2161845"/>
            <a:ext cx="306387" cy="215900"/>
          </a:xfrm>
          <a:prstGeom prst="rightArrow">
            <a:avLst>
              <a:gd name="adj1" fmla="val 50000"/>
              <a:gd name="adj2" fmla="val 35478"/>
            </a:avLst>
          </a:prstGeom>
          <a:solidFill>
            <a:srgbClr val="E6662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231059" y="2814307"/>
            <a:ext cx="306387" cy="215900"/>
          </a:xfrm>
          <a:prstGeom prst="rightArrow">
            <a:avLst>
              <a:gd name="adj1" fmla="val 50000"/>
              <a:gd name="adj2" fmla="val 35478"/>
            </a:avLst>
          </a:prstGeom>
          <a:solidFill>
            <a:srgbClr val="E6662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AutoShape 18"/>
          <p:cNvSpPr>
            <a:spLocks noChangeArrowheads="1"/>
          </p:cNvSpPr>
          <p:nvPr/>
        </p:nvSpPr>
        <p:spPr bwMode="auto">
          <a:xfrm>
            <a:off x="4445496" y="2149442"/>
            <a:ext cx="306388" cy="215900"/>
          </a:xfrm>
          <a:prstGeom prst="rightArrow">
            <a:avLst>
              <a:gd name="adj1" fmla="val 50000"/>
              <a:gd name="adj2" fmla="val 35478"/>
            </a:avLst>
          </a:prstGeom>
          <a:solidFill>
            <a:srgbClr val="E6662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AutoShape 19"/>
          <p:cNvSpPr>
            <a:spLocks noChangeArrowheads="1"/>
          </p:cNvSpPr>
          <p:nvPr/>
        </p:nvSpPr>
        <p:spPr bwMode="auto">
          <a:xfrm>
            <a:off x="4445496" y="2808254"/>
            <a:ext cx="306388" cy="215900"/>
          </a:xfrm>
          <a:prstGeom prst="rightArrow">
            <a:avLst>
              <a:gd name="adj1" fmla="val 50000"/>
              <a:gd name="adj2" fmla="val 35478"/>
            </a:avLst>
          </a:prstGeom>
          <a:solidFill>
            <a:srgbClr val="E6662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>
            <a:off x="6647359" y="2030379"/>
            <a:ext cx="0" cy="12144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38" name="AutoShape 21"/>
          <p:cNvSpPr>
            <a:spLocks noChangeArrowheads="1"/>
          </p:cNvSpPr>
          <p:nvPr/>
        </p:nvSpPr>
        <p:spPr bwMode="auto">
          <a:xfrm>
            <a:off x="6034584" y="2478054"/>
            <a:ext cx="612775" cy="215900"/>
          </a:xfrm>
          <a:prstGeom prst="rightArrow">
            <a:avLst>
              <a:gd name="adj1" fmla="val 50000"/>
              <a:gd name="adj2" fmla="val 70956"/>
            </a:avLst>
          </a:prstGeom>
          <a:solidFill>
            <a:srgbClr val="E6662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2283322" y="4285920"/>
            <a:ext cx="908050" cy="215900"/>
          </a:xfrm>
          <a:prstGeom prst="rightArrow">
            <a:avLst>
              <a:gd name="adj1" fmla="val 50000"/>
              <a:gd name="adj2" fmla="val 70956"/>
            </a:avLst>
          </a:prstGeom>
          <a:solidFill>
            <a:srgbClr val="E6662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" name="AutoShape 39"/>
          <p:cNvSpPr>
            <a:spLocks noChangeArrowheads="1"/>
          </p:cNvSpPr>
          <p:nvPr/>
        </p:nvSpPr>
        <p:spPr bwMode="auto">
          <a:xfrm>
            <a:off x="4936034" y="4381467"/>
            <a:ext cx="1166812" cy="215900"/>
          </a:xfrm>
          <a:prstGeom prst="rightArrow">
            <a:avLst>
              <a:gd name="adj1" fmla="val 50000"/>
              <a:gd name="adj2" fmla="val 116176"/>
            </a:avLst>
          </a:prstGeom>
          <a:solidFill>
            <a:srgbClr val="E6662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" name="AutoShape 41"/>
          <p:cNvSpPr>
            <a:spLocks noChangeArrowheads="1"/>
          </p:cNvSpPr>
          <p:nvPr/>
        </p:nvSpPr>
        <p:spPr bwMode="auto">
          <a:xfrm>
            <a:off x="1160959" y="3144507"/>
            <a:ext cx="45719" cy="465138"/>
          </a:xfrm>
          <a:prstGeom prst="upDownArrow">
            <a:avLst>
              <a:gd name="adj1" fmla="val 50000"/>
              <a:gd name="adj2" fmla="val 13913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3609645"/>
            <a:ext cx="1276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896" y="3652507"/>
            <a:ext cx="1276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3209" y="3598565"/>
            <a:ext cx="1276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180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Řezaní (dělení) ocelových svitků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" y="1700808"/>
            <a:ext cx="3456384" cy="867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00263" y="2851211"/>
            <a:ext cx="34460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00263" y="2851210"/>
            <a:ext cx="3426786" cy="1205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88358" y="3679303"/>
            <a:ext cx="3469849" cy="1080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93358" y="4102317"/>
            <a:ext cx="3446040" cy="1021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93358" y="4102316"/>
            <a:ext cx="3426786" cy="1205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95090" y="4992447"/>
            <a:ext cx="3469849" cy="1315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95090" y="4478923"/>
            <a:ext cx="3456384" cy="27193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Zakázka 2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81453" y="4238801"/>
            <a:ext cx="3456384" cy="2401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Zakázka1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211960" y="2204864"/>
            <a:ext cx="2880320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111761" y="2092206"/>
            <a:ext cx="75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= ořez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1691680" y="2589293"/>
            <a:ext cx="1" cy="273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1691679" y="3799892"/>
            <a:ext cx="1" cy="273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2051719" y="4736197"/>
            <a:ext cx="1893085" cy="254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Zpátky do skladu (RTS)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83568" y="5661248"/>
            <a:ext cx="6388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Základní problém optimalizace je, aby se RTS minimalizoval,</a:t>
            </a:r>
          </a:p>
          <a:p>
            <a:r>
              <a:rPr lang="cs-CZ" dirty="0"/>
              <a:t>protože jinak jde o nevyužitý materiál, který má charakter šrotu   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4141734" y="2619808"/>
            <a:ext cx="3042256" cy="35199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Zpátky do skladu (RTS)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7152961" y="2611260"/>
            <a:ext cx="16379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= </a:t>
            </a:r>
            <a:r>
              <a:rPr lang="cs-CZ" sz="1600" dirty="0"/>
              <a:t>Return to </a:t>
            </a:r>
            <a:r>
              <a:rPr lang="cs-CZ" sz="1600" dirty="0" err="1"/>
              <a:t>Stock</a:t>
            </a:r>
            <a:endParaRPr lang="cs-CZ" sz="1600" dirty="0"/>
          </a:p>
          <a:p>
            <a:r>
              <a:rPr lang="cs-CZ" sz="1600" dirty="0"/>
              <a:t>           (RTS)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95089" y="4745046"/>
            <a:ext cx="1551223" cy="245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Zakázka 3</a:t>
            </a:r>
          </a:p>
        </p:txBody>
      </p:sp>
    </p:spTree>
    <p:extLst>
      <p:ext uri="{BB962C8B-B14F-4D97-AF65-F5344CB8AC3E}">
        <p14:creationId xmlns:p14="http://schemas.microsoft.com/office/powerpoint/2010/main" val="271711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srgbClr val="0070C0"/>
                </a:solidFill>
              </a:rPr>
              <a:t>Formulation of the model</a:t>
            </a:r>
            <a:r>
              <a:rPr lang="cs-CZ" sz="3200" dirty="0">
                <a:solidFill>
                  <a:srgbClr val="0070C0"/>
                </a:solidFill>
              </a:rPr>
              <a:t> - formulace modelu</a:t>
            </a:r>
            <a:endParaRPr lang="en-GB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311712"/>
              </p:ext>
            </p:extLst>
          </p:nvPr>
        </p:nvGraphicFramePr>
        <p:xfrm>
          <a:off x="1691680" y="1340768"/>
          <a:ext cx="5410944" cy="1540767"/>
        </p:xfrm>
        <a:graphic>
          <a:graphicData uri="http://schemas.openxmlformats.org/drawingml/2006/table">
            <a:tbl>
              <a:tblPr/>
              <a:tblGrid>
                <a:gridCol w="1008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Výrobek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Práce/hod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Materiál/ks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Výnos/ks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Miska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Hrnek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324027" y="54452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09110" y="3068960"/>
            <a:ext cx="720748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combination of products will have the greatest return</a:t>
            </a:r>
            <a:br>
              <a:rPr lang="en-US" dirty="0"/>
            </a:br>
            <a:r>
              <a:rPr lang="en-US" dirty="0"/>
              <a:t>at the limit</a:t>
            </a:r>
            <a:r>
              <a:rPr lang="cs-CZ" dirty="0"/>
              <a:t>s</a:t>
            </a:r>
            <a:r>
              <a:rPr lang="en-US" dirty="0"/>
              <a:t> of maximum production capacity type = </a:t>
            </a:r>
            <a:r>
              <a:rPr lang="en-US" b="1" dirty="0"/>
              <a:t>40</a:t>
            </a:r>
            <a:r>
              <a:rPr lang="en-US" dirty="0"/>
              <a:t> hours</a:t>
            </a:r>
            <a:br>
              <a:rPr lang="en-US" dirty="0"/>
            </a:br>
            <a:r>
              <a:rPr lang="en-US" dirty="0"/>
              <a:t>and the amount of material</a:t>
            </a:r>
            <a:r>
              <a:rPr lang="cs-CZ" dirty="0"/>
              <a:t>,</a:t>
            </a:r>
            <a:r>
              <a:rPr lang="en-US" dirty="0"/>
              <a:t> that is limited to </a:t>
            </a:r>
            <a:r>
              <a:rPr lang="en-US" b="1" dirty="0"/>
              <a:t>120 </a:t>
            </a:r>
            <a:r>
              <a:rPr lang="en-US" dirty="0"/>
              <a:t>kg of clay</a:t>
            </a:r>
            <a:r>
              <a:rPr lang="cs-CZ" dirty="0"/>
              <a:t> (</a:t>
            </a:r>
            <a:r>
              <a:rPr lang="cs-CZ" dirty="0">
                <a:solidFill>
                  <a:srgbClr val="0070C0"/>
                </a:solidFill>
              </a:rPr>
              <a:t>jíl</a:t>
            </a:r>
            <a:r>
              <a:rPr lang="cs-CZ" dirty="0"/>
              <a:t>)</a:t>
            </a:r>
            <a:r>
              <a:rPr lang="en-US" dirty="0"/>
              <a:t>?</a:t>
            </a:r>
            <a:br>
              <a:rPr lang="en-US" dirty="0"/>
            </a:br>
            <a:endParaRPr lang="cs-CZ" dirty="0"/>
          </a:p>
          <a:p>
            <a:r>
              <a:rPr lang="en-US" sz="1600" b="1" dirty="0">
                <a:solidFill>
                  <a:srgbClr val="FF0000"/>
                </a:solidFill>
              </a:rPr>
              <a:t>Note:</a:t>
            </a:r>
            <a:r>
              <a:rPr lang="en-US" sz="1600" dirty="0">
                <a:solidFill>
                  <a:srgbClr val="FF0000"/>
                </a:solidFill>
              </a:rPr>
              <a:t> A similar task in terms of flow was solved in the P&amp;Q 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example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based</a:t>
            </a:r>
            <a:r>
              <a:rPr lang="cs-CZ" sz="1600" dirty="0">
                <a:solidFill>
                  <a:srgbClr val="FF0000"/>
                </a:solidFill>
              </a:rPr>
              <a:t> on TOC</a:t>
            </a:r>
          </a:p>
          <a:p>
            <a:r>
              <a:rPr lang="cs-CZ" sz="1600" dirty="0">
                <a:solidFill>
                  <a:srgbClr val="FF0000"/>
                </a:solidFill>
              </a:rPr>
              <a:t>(</a:t>
            </a:r>
            <a:r>
              <a:rPr lang="cs-CZ" sz="1600" dirty="0" err="1">
                <a:solidFill>
                  <a:srgbClr val="00B0F0"/>
                </a:solidFill>
              </a:rPr>
              <a:t>only</a:t>
            </a:r>
            <a:r>
              <a:rPr lang="cs-CZ" sz="1600" dirty="0">
                <a:solidFill>
                  <a:srgbClr val="00B0F0"/>
                </a:solidFill>
              </a:rPr>
              <a:t> </a:t>
            </a:r>
            <a:r>
              <a:rPr lang="cs-CZ" sz="1600" dirty="0" err="1">
                <a:solidFill>
                  <a:srgbClr val="00B0F0"/>
                </a:solidFill>
              </a:rPr>
              <a:t>valid</a:t>
            </a:r>
            <a:r>
              <a:rPr lang="cs-CZ" sz="1600" dirty="0">
                <a:solidFill>
                  <a:srgbClr val="00B0F0"/>
                </a:solidFill>
              </a:rPr>
              <a:t> </a:t>
            </a:r>
            <a:r>
              <a:rPr lang="cs-CZ" sz="1600" dirty="0" err="1">
                <a:solidFill>
                  <a:srgbClr val="00B0F0"/>
                </a:solidFill>
              </a:rPr>
              <a:t>for</a:t>
            </a:r>
            <a:r>
              <a:rPr lang="cs-CZ" sz="1600" dirty="0">
                <a:solidFill>
                  <a:srgbClr val="00B0F0"/>
                </a:solidFill>
              </a:rPr>
              <a:t> Czech student</a:t>
            </a:r>
            <a:r>
              <a:rPr lang="cs-CZ" sz="1600" dirty="0">
                <a:solidFill>
                  <a:srgbClr val="FF0000"/>
                </a:solidFill>
              </a:rPr>
              <a:t>),</a:t>
            </a:r>
            <a:r>
              <a:rPr lang="en-US" sz="1600" dirty="0">
                <a:solidFill>
                  <a:srgbClr val="FF0000"/>
                </a:solidFill>
              </a:rPr>
              <a:t> where the limitation </a:t>
            </a:r>
            <a:r>
              <a:rPr lang="cs-CZ" sz="1600" dirty="0" err="1">
                <a:solidFill>
                  <a:srgbClr val="FF0000"/>
                </a:solidFill>
              </a:rPr>
              <a:t>was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in resource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cs-CZ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B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and with a maximum capacity of 2400 minutes</a:t>
            </a:r>
            <a:r>
              <a:rPr lang="cs-CZ" sz="1600" dirty="0">
                <a:solidFill>
                  <a:srgbClr val="FF0000"/>
                </a:solidFill>
              </a:rPr>
              <a:t>.</a:t>
            </a:r>
          </a:p>
          <a:p>
            <a:endParaRPr lang="cs-CZ" sz="1600" dirty="0">
              <a:solidFill>
                <a:srgbClr val="00B0F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Při které kombinaci vyráběných produktů (miska a hrnek) budeme mít největší výnos</a:t>
            </a:r>
          </a:p>
          <a:p>
            <a:r>
              <a:rPr lang="cs-CZ" sz="1600" dirty="0">
                <a:solidFill>
                  <a:srgbClr val="002060"/>
                </a:solidFill>
              </a:rPr>
              <a:t>když máme možnost pracovat  maximálně </a:t>
            </a:r>
            <a:r>
              <a:rPr lang="cs-CZ" sz="1600" b="1" dirty="0">
                <a:solidFill>
                  <a:srgbClr val="002060"/>
                </a:solidFill>
              </a:rPr>
              <a:t>40 hodin </a:t>
            </a:r>
            <a:r>
              <a:rPr lang="cs-CZ" sz="1600" dirty="0">
                <a:solidFill>
                  <a:srgbClr val="002060"/>
                </a:solidFill>
              </a:rPr>
              <a:t>(limit kapacity) a nemůžeme </a:t>
            </a:r>
          </a:p>
          <a:p>
            <a:r>
              <a:rPr lang="cs-CZ" sz="1600" dirty="0">
                <a:solidFill>
                  <a:srgbClr val="002060"/>
                </a:solidFill>
              </a:rPr>
              <a:t>využít více jak </a:t>
            </a:r>
            <a:r>
              <a:rPr lang="cs-CZ" sz="1600" b="1" dirty="0">
                <a:solidFill>
                  <a:srgbClr val="002060"/>
                </a:solidFill>
              </a:rPr>
              <a:t>120 kg </a:t>
            </a:r>
            <a:r>
              <a:rPr lang="cs-CZ" sz="1600" dirty="0">
                <a:solidFill>
                  <a:srgbClr val="002060"/>
                </a:solidFill>
              </a:rPr>
              <a:t>jílu (hrnčířské hlíny) – omezení materiálové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449006C-FC49-4B1E-A3F2-17792E46ECC4}"/>
              </a:ext>
            </a:extLst>
          </p:cNvPr>
          <p:cNvSpPr/>
          <p:nvPr/>
        </p:nvSpPr>
        <p:spPr>
          <a:xfrm>
            <a:off x="7380312" y="1844824"/>
            <a:ext cx="1512168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CZ</a:t>
            </a:r>
          </a:p>
        </p:txBody>
      </p:sp>
    </p:spTree>
    <p:extLst>
      <p:ext uri="{BB962C8B-B14F-4D97-AF65-F5344CB8AC3E}">
        <p14:creationId xmlns:p14="http://schemas.microsoft.com/office/powerpoint/2010/main" val="343815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/>
              <a:t>        </a:t>
            </a:r>
            <a:r>
              <a:rPr lang="cs-CZ" sz="3200" dirty="0">
                <a:solidFill>
                  <a:srgbClr val="00B0F0"/>
                </a:solidFill>
              </a:rPr>
              <a:t>Formulace modelu</a:t>
            </a:r>
            <a:endParaRPr lang="en-GB" sz="3200" dirty="0">
              <a:solidFill>
                <a:srgbClr val="00B0F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772589"/>
              </p:ext>
            </p:extLst>
          </p:nvPr>
        </p:nvGraphicFramePr>
        <p:xfrm>
          <a:off x="1691680" y="1340768"/>
          <a:ext cx="5410944" cy="1540767"/>
        </p:xfrm>
        <a:graphic>
          <a:graphicData uri="http://schemas.openxmlformats.org/drawingml/2006/table">
            <a:tbl>
              <a:tblPr/>
              <a:tblGrid>
                <a:gridCol w="1008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Výrobek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Práce/hod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Materiál/ks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Výnos/ks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Miska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Hrnek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324027" y="54452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7200" y="3195425"/>
            <a:ext cx="80995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Při které kombinaci vyráběných produktů (miska a hrnek) budeme mít největší výnos</a:t>
            </a:r>
          </a:p>
          <a:p>
            <a:r>
              <a:rPr lang="cs-CZ" dirty="0">
                <a:solidFill>
                  <a:srgbClr val="002060"/>
                </a:solidFill>
              </a:rPr>
              <a:t>když máme možnost pracovat  maximálně </a:t>
            </a:r>
            <a:r>
              <a:rPr lang="cs-CZ" b="1" dirty="0">
                <a:solidFill>
                  <a:srgbClr val="002060"/>
                </a:solidFill>
              </a:rPr>
              <a:t>40 hodin </a:t>
            </a:r>
            <a:r>
              <a:rPr lang="cs-CZ" dirty="0">
                <a:solidFill>
                  <a:srgbClr val="002060"/>
                </a:solidFill>
              </a:rPr>
              <a:t>(limit kapacity) a nemůžeme </a:t>
            </a:r>
          </a:p>
          <a:p>
            <a:r>
              <a:rPr lang="cs-CZ" dirty="0">
                <a:solidFill>
                  <a:srgbClr val="002060"/>
                </a:solidFill>
              </a:rPr>
              <a:t>využít více jak </a:t>
            </a:r>
            <a:r>
              <a:rPr lang="cs-CZ" b="1" dirty="0">
                <a:solidFill>
                  <a:srgbClr val="002060"/>
                </a:solidFill>
              </a:rPr>
              <a:t>120 kg </a:t>
            </a:r>
            <a:r>
              <a:rPr lang="cs-CZ" dirty="0">
                <a:solidFill>
                  <a:srgbClr val="002060"/>
                </a:solidFill>
              </a:rPr>
              <a:t>jílu (hrnčířské hlíny) – omezení materiálové</a:t>
            </a:r>
          </a:p>
          <a:p>
            <a:r>
              <a:rPr lang="cs-CZ" dirty="0"/>
              <a:t> 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Poznámka : </a:t>
            </a:r>
            <a:r>
              <a:rPr lang="cs-CZ" sz="1600" b="1" dirty="0">
                <a:solidFill>
                  <a:srgbClr val="00B0F0"/>
                </a:solidFill>
              </a:rPr>
              <a:t>podobný úkol je řešený v již odpřednášeném příkladu, ve kterém se zjišťovala </a:t>
            </a:r>
          </a:p>
          <a:p>
            <a:r>
              <a:rPr lang="cs-CZ" sz="1600" b="1" dirty="0">
                <a:solidFill>
                  <a:srgbClr val="00B0F0"/>
                </a:solidFill>
              </a:rPr>
              <a:t>Optimální kombinace dvou produktů (</a:t>
            </a:r>
            <a:r>
              <a:rPr lang="cs-CZ" sz="1600" b="1" dirty="0">
                <a:solidFill>
                  <a:srgbClr val="FF0000"/>
                </a:solidFill>
              </a:rPr>
              <a:t>P</a:t>
            </a:r>
            <a:r>
              <a:rPr lang="en-GB" sz="1600" b="1" dirty="0">
                <a:solidFill>
                  <a:srgbClr val="FF0000"/>
                </a:solidFill>
              </a:rPr>
              <a:t>&amp;</a:t>
            </a:r>
            <a:r>
              <a:rPr lang="cs-CZ" sz="1600" b="1" dirty="0">
                <a:solidFill>
                  <a:srgbClr val="FF0000"/>
                </a:solidFill>
              </a:rPr>
              <a:t>Q</a:t>
            </a:r>
            <a:r>
              <a:rPr lang="cs-CZ" sz="1600" b="1" dirty="0">
                <a:solidFill>
                  <a:srgbClr val="00B0F0"/>
                </a:solidFill>
              </a:rPr>
              <a:t>) s použitím podle TOC principů, kde limitní </a:t>
            </a:r>
          </a:p>
          <a:p>
            <a:r>
              <a:rPr lang="cs-CZ" sz="1600" b="1" dirty="0">
                <a:solidFill>
                  <a:srgbClr val="00B0F0"/>
                </a:solidFill>
              </a:rPr>
              <a:t>kapacita každého strojního centra bylo 2400 minut. Strojní centru, které bylo úzkým </a:t>
            </a:r>
          </a:p>
          <a:p>
            <a:r>
              <a:rPr lang="cs-CZ" sz="1600" b="1" dirty="0">
                <a:solidFill>
                  <a:srgbClr val="00B0F0"/>
                </a:solidFill>
              </a:rPr>
              <a:t>místem (</a:t>
            </a:r>
            <a:r>
              <a:rPr lang="cs-CZ" sz="1600" b="1" dirty="0" err="1">
                <a:solidFill>
                  <a:srgbClr val="00B0F0"/>
                </a:solidFill>
              </a:rPr>
              <a:t>Drum</a:t>
            </a:r>
            <a:r>
              <a:rPr lang="cs-CZ" sz="1600" b="1" dirty="0">
                <a:solidFill>
                  <a:srgbClr val="00B0F0"/>
                </a:solidFill>
              </a:rPr>
              <a:t> nebo jinak také </a:t>
            </a:r>
            <a:r>
              <a:rPr lang="cs-CZ" sz="1600" b="1" dirty="0">
                <a:solidFill>
                  <a:srgbClr val="00B050"/>
                </a:solidFill>
              </a:rPr>
              <a:t>CCR </a:t>
            </a:r>
            <a:r>
              <a:rPr lang="cs-CZ" sz="1600" b="1" dirty="0">
                <a:solidFill>
                  <a:srgbClr val="00B0F0"/>
                </a:solidFill>
              </a:rPr>
              <a:t>) bylo centrum B 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 </a:t>
            </a:r>
            <a:endParaRPr lang="cs-CZ" sz="1600" dirty="0">
              <a:solidFill>
                <a:srgbClr val="00B0F0"/>
              </a:solidFill>
            </a:endParaRPr>
          </a:p>
          <a:p>
            <a:r>
              <a:rPr lang="cs-CZ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64E7E06-0AA5-475C-8526-AC092EC14FE4}"/>
              </a:ext>
            </a:extLst>
          </p:cNvPr>
          <p:cNvSpPr txBox="1"/>
          <p:nvPr/>
        </p:nvSpPr>
        <p:spPr>
          <a:xfrm>
            <a:off x="323528" y="544522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TOC P and Q </a:t>
            </a:r>
            <a:r>
              <a:rPr lang="cs-CZ" dirty="0" err="1">
                <a:solidFill>
                  <a:srgbClr val="FF0000"/>
                </a:solidFill>
              </a:rPr>
              <a:t>class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problem</a:t>
            </a:r>
            <a:r>
              <a:rPr lang="cs-CZ" dirty="0">
                <a:solidFill>
                  <a:srgbClr val="FF0000"/>
                </a:solidFill>
              </a:rPr>
              <a:t>  prezentace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28501F7-3F9C-492C-9022-8CD632780FF1}"/>
              </a:ext>
            </a:extLst>
          </p:cNvPr>
          <p:cNvSpPr txBox="1"/>
          <p:nvPr/>
        </p:nvSpPr>
        <p:spPr>
          <a:xfrm>
            <a:off x="356112" y="6002305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CCR= </a:t>
            </a:r>
            <a:r>
              <a:rPr lang="cs-CZ" b="1" dirty="0" err="1">
                <a:solidFill>
                  <a:srgbClr val="00B050"/>
                </a:solidFill>
              </a:rPr>
              <a:t>Capacity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Constrained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Resource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5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structures and used terminology</a:t>
            </a:r>
            <a:br>
              <a:rPr lang="cs-CZ" dirty="0"/>
            </a:br>
            <a:r>
              <a:rPr lang="cs-CZ" dirty="0">
                <a:solidFill>
                  <a:srgbClr val="00B0F0"/>
                </a:solidFill>
              </a:rPr>
              <a:t>Základní rovnice a terminologie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We minimize our target</a:t>
            </a:r>
            <a:r>
              <a:rPr lang="cs-CZ" dirty="0"/>
              <a:t> </a:t>
            </a:r>
            <a:r>
              <a:rPr lang="en-US" dirty="0"/>
              <a:t>function</a:t>
            </a:r>
            <a:r>
              <a:rPr lang="cs-CZ" dirty="0"/>
              <a:t> Z </a:t>
            </a:r>
            <a:r>
              <a:rPr lang="cs-CZ" dirty="0">
                <a:solidFill>
                  <a:srgbClr val="0070C0"/>
                </a:solidFill>
              </a:rPr>
              <a:t>(</a:t>
            </a:r>
            <a:r>
              <a:rPr lang="cs-CZ" b="1" dirty="0">
                <a:solidFill>
                  <a:srgbClr val="0070C0"/>
                </a:solidFill>
              </a:rPr>
              <a:t>cílová funkce</a:t>
            </a:r>
            <a:r>
              <a:rPr lang="cs-CZ" dirty="0"/>
              <a:t>)  </a:t>
            </a:r>
            <a:r>
              <a:rPr lang="en-US" dirty="0"/>
              <a:t>in the form of</a:t>
            </a:r>
            <a:r>
              <a:rPr lang="cs-CZ" dirty="0"/>
              <a:t>:</a:t>
            </a:r>
          </a:p>
          <a:p>
            <a:pPr>
              <a:buNone/>
            </a:pPr>
            <a:r>
              <a:rPr lang="cs-CZ" b="1" dirty="0"/>
              <a:t>       Z = </a:t>
            </a:r>
            <a:r>
              <a:rPr lang="cs-CZ" b="1" dirty="0">
                <a:solidFill>
                  <a:srgbClr val="00B050"/>
                </a:solidFill>
              </a:rPr>
              <a:t>c1</a:t>
            </a:r>
            <a:r>
              <a:rPr lang="cs-CZ" b="1" dirty="0"/>
              <a:t>*</a:t>
            </a:r>
            <a:r>
              <a:rPr lang="cs-CZ" b="1" dirty="0">
                <a:solidFill>
                  <a:srgbClr val="0070C0"/>
                </a:solidFill>
              </a:rPr>
              <a:t>x1</a:t>
            </a:r>
            <a:r>
              <a:rPr lang="cs-CZ" b="1" dirty="0"/>
              <a:t>+</a:t>
            </a:r>
            <a:r>
              <a:rPr lang="cs-CZ" b="1" dirty="0">
                <a:solidFill>
                  <a:srgbClr val="00B050"/>
                </a:solidFill>
              </a:rPr>
              <a:t>c2</a:t>
            </a:r>
            <a:r>
              <a:rPr lang="cs-CZ" b="1" dirty="0"/>
              <a:t>*</a:t>
            </a:r>
            <a:r>
              <a:rPr lang="cs-CZ" b="1" dirty="0">
                <a:solidFill>
                  <a:srgbClr val="0070C0"/>
                </a:solidFill>
              </a:rPr>
              <a:t>x2</a:t>
            </a:r>
            <a:r>
              <a:rPr lang="cs-CZ" b="1" dirty="0"/>
              <a:t>+…..+</a:t>
            </a:r>
            <a:r>
              <a:rPr lang="cs-CZ" b="1" dirty="0" err="1">
                <a:solidFill>
                  <a:srgbClr val="00B050"/>
                </a:solidFill>
              </a:rPr>
              <a:t>cn</a:t>
            </a:r>
            <a:r>
              <a:rPr lang="cs-CZ" b="1" dirty="0"/>
              <a:t>*</a:t>
            </a:r>
            <a:r>
              <a:rPr lang="cs-CZ" b="1" dirty="0" err="1">
                <a:solidFill>
                  <a:srgbClr val="0070C0"/>
                </a:solidFill>
              </a:rPr>
              <a:t>xn</a:t>
            </a:r>
            <a:r>
              <a:rPr lang="cs-CZ" b="1" dirty="0"/>
              <a:t>  </a:t>
            </a:r>
            <a:r>
              <a:rPr lang="en-US" dirty="0"/>
              <a:t>with respect to the matrix of restrictive conditions: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sz="1900" dirty="0"/>
              <a:t>              </a:t>
            </a:r>
            <a:r>
              <a:rPr lang="cs-CZ" sz="2900" dirty="0"/>
              <a:t>(in </a:t>
            </a:r>
            <a:r>
              <a:rPr lang="cs-CZ" sz="2900" dirty="0" err="1"/>
              <a:t>our</a:t>
            </a:r>
            <a:r>
              <a:rPr lang="cs-CZ" sz="2900" dirty="0"/>
              <a:t> case </a:t>
            </a:r>
            <a:r>
              <a:rPr lang="cs-CZ" sz="2900" b="1" dirty="0">
                <a:solidFill>
                  <a:srgbClr val="00B050"/>
                </a:solidFill>
              </a:rPr>
              <a:t>c1=40 and c2=50</a:t>
            </a:r>
            <a:r>
              <a:rPr lang="cs-CZ" sz="2900" dirty="0"/>
              <a:t>) – v našem příkladu </a:t>
            </a:r>
            <a:r>
              <a:rPr lang="cs-CZ" sz="2900" b="1" dirty="0">
                <a:solidFill>
                  <a:srgbClr val="00B050"/>
                </a:solidFill>
              </a:rPr>
              <a:t>c1=</a:t>
            </a:r>
            <a:r>
              <a:rPr lang="cs-CZ" sz="2900" b="1" dirty="0">
                <a:solidFill>
                  <a:srgbClr val="FF0000"/>
                </a:solidFill>
              </a:rPr>
              <a:t>40</a:t>
            </a:r>
            <a:r>
              <a:rPr lang="cs-CZ" sz="2900" b="1" dirty="0">
                <a:solidFill>
                  <a:srgbClr val="00B050"/>
                </a:solidFill>
              </a:rPr>
              <a:t> a c2=</a:t>
            </a:r>
            <a:r>
              <a:rPr lang="cs-CZ" sz="2900" b="1" dirty="0">
                <a:solidFill>
                  <a:srgbClr val="0070C0"/>
                </a:solidFill>
              </a:rPr>
              <a:t>50</a:t>
            </a:r>
          </a:p>
          <a:p>
            <a:pPr>
              <a:buNone/>
            </a:pPr>
            <a:endParaRPr lang="cs-CZ" sz="2900" dirty="0">
              <a:solidFill>
                <a:srgbClr val="0070C0"/>
              </a:solidFill>
            </a:endParaRPr>
          </a:p>
          <a:p>
            <a:r>
              <a:rPr lang="cs-CZ" sz="2900" dirty="0">
                <a:solidFill>
                  <a:srgbClr val="FF0000"/>
                </a:solidFill>
              </a:rPr>
              <a:t>A11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x1</a:t>
            </a:r>
            <a:r>
              <a:rPr lang="cs-CZ" sz="2900" dirty="0"/>
              <a:t> + </a:t>
            </a:r>
            <a:r>
              <a:rPr lang="cs-CZ" sz="2900" dirty="0">
                <a:solidFill>
                  <a:srgbClr val="FF0000"/>
                </a:solidFill>
              </a:rPr>
              <a:t>A12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x2</a:t>
            </a:r>
            <a:r>
              <a:rPr lang="cs-CZ" sz="2900" dirty="0"/>
              <a:t>+ …+ </a:t>
            </a:r>
            <a:r>
              <a:rPr lang="cs-CZ" sz="2900" dirty="0">
                <a:solidFill>
                  <a:srgbClr val="FF0000"/>
                </a:solidFill>
              </a:rPr>
              <a:t>A1n</a:t>
            </a:r>
            <a:r>
              <a:rPr lang="cs-CZ" sz="2900" dirty="0"/>
              <a:t>*</a:t>
            </a:r>
            <a:r>
              <a:rPr lang="cs-CZ" sz="2900" dirty="0" err="1">
                <a:solidFill>
                  <a:srgbClr val="0070C0"/>
                </a:solidFill>
              </a:rPr>
              <a:t>xn</a:t>
            </a:r>
            <a:r>
              <a:rPr lang="cs-CZ" sz="2900" dirty="0"/>
              <a:t>    (&lt;&gt;=) B1 </a:t>
            </a:r>
          </a:p>
          <a:p>
            <a:r>
              <a:rPr lang="cs-CZ" sz="2900" dirty="0">
                <a:solidFill>
                  <a:srgbClr val="FF0000"/>
                </a:solidFill>
              </a:rPr>
              <a:t>A21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x1</a:t>
            </a:r>
            <a:r>
              <a:rPr lang="cs-CZ" sz="2900" dirty="0"/>
              <a:t> + </a:t>
            </a:r>
            <a:r>
              <a:rPr lang="cs-CZ" sz="2900" dirty="0">
                <a:solidFill>
                  <a:srgbClr val="FF0000"/>
                </a:solidFill>
              </a:rPr>
              <a:t>A22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x2</a:t>
            </a:r>
            <a:r>
              <a:rPr lang="cs-CZ" sz="2900" dirty="0"/>
              <a:t>+ …+ </a:t>
            </a:r>
            <a:r>
              <a:rPr lang="cs-CZ" sz="2900" dirty="0">
                <a:solidFill>
                  <a:srgbClr val="FF0000"/>
                </a:solidFill>
              </a:rPr>
              <a:t>A2n</a:t>
            </a:r>
            <a:r>
              <a:rPr lang="cs-CZ" sz="2900" dirty="0"/>
              <a:t>*</a:t>
            </a:r>
            <a:r>
              <a:rPr lang="cs-CZ" sz="2900" dirty="0" err="1">
                <a:solidFill>
                  <a:srgbClr val="0070C0"/>
                </a:solidFill>
              </a:rPr>
              <a:t>xn</a:t>
            </a:r>
            <a:r>
              <a:rPr lang="cs-CZ" sz="2900" dirty="0"/>
              <a:t>    (&lt;&gt;=) B2</a:t>
            </a:r>
          </a:p>
          <a:p>
            <a:endParaRPr lang="cs-CZ" sz="2900" dirty="0"/>
          </a:p>
          <a:p>
            <a:r>
              <a:rPr lang="cs-CZ" sz="2900" dirty="0">
                <a:solidFill>
                  <a:srgbClr val="FF0000"/>
                </a:solidFill>
              </a:rPr>
              <a:t>Am1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x1</a:t>
            </a:r>
            <a:r>
              <a:rPr lang="cs-CZ" sz="2900" dirty="0"/>
              <a:t> + </a:t>
            </a:r>
            <a:r>
              <a:rPr lang="cs-CZ" sz="2900" dirty="0">
                <a:solidFill>
                  <a:srgbClr val="FF0000"/>
                </a:solidFill>
              </a:rPr>
              <a:t>Am2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x2</a:t>
            </a:r>
            <a:r>
              <a:rPr lang="cs-CZ" sz="2900" dirty="0"/>
              <a:t>+ …+ </a:t>
            </a:r>
            <a:r>
              <a:rPr lang="cs-CZ" sz="2900" dirty="0" err="1">
                <a:solidFill>
                  <a:srgbClr val="FF0000"/>
                </a:solidFill>
              </a:rPr>
              <a:t>Amn</a:t>
            </a:r>
            <a:r>
              <a:rPr lang="cs-CZ" sz="2900" dirty="0"/>
              <a:t>*</a:t>
            </a:r>
            <a:r>
              <a:rPr lang="cs-CZ" sz="2900" dirty="0" err="1"/>
              <a:t>xn</a:t>
            </a:r>
            <a:r>
              <a:rPr lang="cs-CZ" sz="2900" dirty="0"/>
              <a:t> (&lt;&gt;=) </a:t>
            </a:r>
            <a:r>
              <a:rPr lang="cs-CZ" sz="2900" dirty="0" err="1"/>
              <a:t>Bm</a:t>
            </a:r>
            <a:endParaRPr lang="cs-CZ" sz="2900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en-US" sz="3300" dirty="0"/>
              <a:t>It is classical system of linear equations je  </a:t>
            </a:r>
            <a:r>
              <a:rPr lang="en-US" sz="3300" b="1" dirty="0">
                <a:solidFill>
                  <a:srgbClr val="FF0000"/>
                </a:solidFill>
              </a:rPr>
              <a:t>A</a:t>
            </a:r>
            <a:r>
              <a:rPr lang="en-US" sz="3300" b="1" dirty="0">
                <a:solidFill>
                  <a:srgbClr val="0070C0"/>
                </a:solidFill>
              </a:rPr>
              <a:t>x</a:t>
            </a:r>
            <a:r>
              <a:rPr lang="en-US" sz="3300" b="1" dirty="0"/>
              <a:t>=B</a:t>
            </a:r>
            <a:r>
              <a:rPr lang="cs-CZ" sz="3300" b="1" dirty="0"/>
              <a:t> </a:t>
            </a:r>
            <a:r>
              <a:rPr lang="cs-CZ" sz="3300" dirty="0"/>
              <a:t>(</a:t>
            </a:r>
            <a:r>
              <a:rPr lang="en-GB" sz="3300" dirty="0"/>
              <a:t>restrictive conditions</a:t>
            </a:r>
            <a:r>
              <a:rPr lang="cs-CZ" sz="3300" dirty="0"/>
              <a:t>-</a:t>
            </a:r>
            <a:r>
              <a:rPr lang="cs-CZ" sz="3300" dirty="0">
                <a:solidFill>
                  <a:srgbClr val="00B0F0"/>
                </a:solidFill>
              </a:rPr>
              <a:t>omezen</a:t>
            </a:r>
            <a:r>
              <a:rPr lang="cs-CZ" dirty="0">
                <a:solidFill>
                  <a:srgbClr val="00B0F0"/>
                </a:solidFill>
              </a:rPr>
              <a:t>í </a:t>
            </a:r>
            <a:r>
              <a:rPr lang="cs-CZ" dirty="0"/>
              <a:t>)</a:t>
            </a:r>
            <a:endParaRPr lang="en-US" dirty="0"/>
          </a:p>
          <a:p>
            <a:r>
              <a:rPr lang="en-US" dirty="0"/>
              <a:t>The solving of such a linear equation system, e.g. By use of GAUSS-JORDAN algorithm </a:t>
            </a:r>
            <a:r>
              <a:rPr lang="en-US" b="1" dirty="0">
                <a:solidFill>
                  <a:srgbClr val="FF0000"/>
                </a:solidFill>
              </a:rPr>
              <a:t>is not require</a:t>
            </a:r>
            <a:r>
              <a:rPr lang="en-US" dirty="0">
                <a:solidFill>
                  <a:srgbClr val="FF0000"/>
                </a:solidFill>
              </a:rPr>
              <a:t>d </a:t>
            </a:r>
            <a:r>
              <a:rPr lang="en-US" dirty="0"/>
              <a:t>with the help of Excel Solver</a:t>
            </a:r>
            <a:r>
              <a:rPr lang="cs-CZ" dirty="0"/>
              <a:t> (</a:t>
            </a:r>
            <a:r>
              <a:rPr lang="cs-CZ" b="1" dirty="0">
                <a:solidFill>
                  <a:srgbClr val="00B0F0"/>
                </a:solidFill>
              </a:rPr>
              <a:t>Excel Řešitel</a:t>
            </a:r>
            <a:r>
              <a:rPr lang="cs-CZ" dirty="0"/>
              <a:t>)</a:t>
            </a:r>
            <a:endParaRPr lang="en-US" dirty="0"/>
          </a:p>
          <a:p>
            <a:r>
              <a:rPr lang="en-US" b="1" dirty="0" err="1">
                <a:solidFill>
                  <a:srgbClr val="0070C0"/>
                </a:solidFill>
              </a:rPr>
              <a:t>xij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 : decision variable= level of operation activity specified by this variable</a:t>
            </a:r>
            <a:r>
              <a:rPr lang="en-US" sz="1800" dirty="0"/>
              <a:t> </a:t>
            </a:r>
          </a:p>
          <a:p>
            <a:r>
              <a:rPr lang="en-US" dirty="0"/>
              <a:t>Bi   : restrictive conditions </a:t>
            </a:r>
            <a:r>
              <a:rPr lang="cs-CZ" dirty="0"/>
              <a:t>(</a:t>
            </a:r>
            <a:r>
              <a:rPr lang="cs-CZ" dirty="0">
                <a:solidFill>
                  <a:srgbClr val="00B0F0"/>
                </a:solidFill>
              </a:rPr>
              <a:t>podmínky omezení</a:t>
            </a:r>
            <a:r>
              <a:rPr lang="cs-CZ" dirty="0"/>
              <a:t>)</a:t>
            </a:r>
          </a:p>
          <a:p>
            <a:r>
              <a:rPr lang="en-US" dirty="0"/>
              <a:t>allowed deviations from the norm (in time and  material) </a:t>
            </a:r>
            <a:endParaRPr lang="en-US" sz="2500" dirty="0"/>
          </a:p>
          <a:p>
            <a:pPr>
              <a:buNone/>
            </a:pPr>
            <a:r>
              <a:rPr lang="en-US" b="1" dirty="0" err="1">
                <a:solidFill>
                  <a:srgbClr val="00B050"/>
                </a:solidFill>
              </a:rPr>
              <a:t>cj</a:t>
            </a:r>
            <a:r>
              <a:rPr lang="en-US" b="1" dirty="0">
                <a:solidFill>
                  <a:srgbClr val="00B050"/>
                </a:solidFill>
              </a:rPr>
              <a:t>   </a:t>
            </a:r>
            <a:r>
              <a:rPr lang="en-US" dirty="0"/>
              <a:t>:  coefficient of the target function </a:t>
            </a:r>
            <a:r>
              <a:rPr lang="en-US" sz="2500" dirty="0"/>
              <a:t>(</a:t>
            </a:r>
            <a:r>
              <a:rPr lang="cs-CZ" sz="2500" dirty="0"/>
              <a:t>v našem případě </a:t>
            </a:r>
            <a:r>
              <a:rPr lang="cs-CZ" sz="2800" b="1" dirty="0">
                <a:solidFill>
                  <a:srgbClr val="00B050"/>
                </a:solidFill>
              </a:rPr>
              <a:t>c1=</a:t>
            </a:r>
            <a:r>
              <a:rPr lang="cs-CZ" sz="2800" b="1" dirty="0">
                <a:solidFill>
                  <a:srgbClr val="FF0000"/>
                </a:solidFill>
              </a:rPr>
              <a:t>40</a:t>
            </a:r>
            <a:r>
              <a:rPr lang="cs-CZ" sz="2800" b="1" dirty="0">
                <a:solidFill>
                  <a:srgbClr val="00B050"/>
                </a:solidFill>
              </a:rPr>
              <a:t> a c2=</a:t>
            </a:r>
            <a:r>
              <a:rPr lang="cs-CZ" sz="2800" b="1" dirty="0">
                <a:solidFill>
                  <a:srgbClr val="0070C0"/>
                </a:solidFill>
              </a:rPr>
              <a:t>50</a:t>
            </a:r>
          </a:p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</a:rPr>
              <a:t>Aij</a:t>
            </a:r>
            <a:r>
              <a:rPr lang="en-US" dirty="0"/>
              <a:t>  : restrictive coefficients  : work and material for one unit (pcs) of the product </a:t>
            </a:r>
          </a:p>
          <a:p>
            <a:endParaRPr lang="en-US" dirty="0"/>
          </a:p>
          <a:p>
            <a:endParaRPr lang="en-GB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339752" y="3196191"/>
            <a:ext cx="0" cy="288032"/>
          </a:xfrm>
          <a:prstGeom prst="straightConnector1">
            <a:avLst/>
          </a:prstGeom>
          <a:ln w="22225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avá složená závorka 3"/>
          <p:cNvSpPr/>
          <p:nvPr/>
        </p:nvSpPr>
        <p:spPr>
          <a:xfrm>
            <a:off x="4450996" y="2728981"/>
            <a:ext cx="576064" cy="9193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155727" y="2588475"/>
            <a:ext cx="3785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Systém lineárních rovnic</a:t>
            </a:r>
          </a:p>
          <a:p>
            <a:r>
              <a:rPr lang="cs-CZ" b="1" dirty="0">
                <a:solidFill>
                  <a:srgbClr val="0070C0"/>
                </a:solidFill>
              </a:rPr>
              <a:t> kde prvky vektoru  B (B1,B2,..)</a:t>
            </a:r>
          </a:p>
          <a:p>
            <a:r>
              <a:rPr lang="cs-CZ" b="1" dirty="0">
                <a:solidFill>
                  <a:srgbClr val="0070C0"/>
                </a:solidFill>
              </a:rPr>
              <a:t>reprezentují ohraničení  40 hodin (B1)</a:t>
            </a:r>
          </a:p>
          <a:p>
            <a:r>
              <a:rPr lang="cs-CZ" b="1" dirty="0">
                <a:solidFill>
                  <a:srgbClr val="0070C0"/>
                </a:solidFill>
              </a:rPr>
              <a:t>a 120 kilogramů (B2)</a:t>
            </a:r>
          </a:p>
        </p:txBody>
      </p:sp>
    </p:spTree>
    <p:extLst>
      <p:ext uri="{BB962C8B-B14F-4D97-AF65-F5344CB8AC3E}">
        <p14:creationId xmlns:p14="http://schemas.microsoft.com/office/powerpoint/2010/main" val="146114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4968"/>
          </a:xfrm>
        </p:spPr>
        <p:txBody>
          <a:bodyPr/>
          <a:lstStyle/>
          <a:p>
            <a:r>
              <a:rPr lang="en-US" sz="3200" dirty="0"/>
              <a:t>Example I</a:t>
            </a:r>
            <a:r>
              <a:rPr lang="en-US" dirty="0"/>
              <a:t> </a:t>
            </a:r>
            <a:r>
              <a:rPr lang="en-US" sz="1600" dirty="0"/>
              <a:t>(</a:t>
            </a:r>
            <a:r>
              <a:rPr lang="en-ZA" sz="1600" dirty="0"/>
              <a:t>introduction to the problem – practical demonstration </a:t>
            </a:r>
            <a:r>
              <a:rPr lang="en-US" sz="1600" dirty="0"/>
              <a:t>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15616" y="2928275"/>
            <a:ext cx="8012578" cy="385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Target function</a:t>
            </a:r>
            <a:r>
              <a:rPr lang="en-US" dirty="0"/>
              <a:t>:  </a:t>
            </a:r>
            <a:r>
              <a:rPr lang="en-US" b="1" dirty="0"/>
              <a:t>Z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40</a:t>
            </a:r>
            <a:r>
              <a:rPr lang="en-US" dirty="0"/>
              <a:t>*x1+</a:t>
            </a:r>
            <a:r>
              <a:rPr lang="en-US" b="1" dirty="0">
                <a:solidFill>
                  <a:srgbClr val="0070C0"/>
                </a:solidFill>
              </a:rPr>
              <a:t>50</a:t>
            </a:r>
            <a:r>
              <a:rPr lang="en-US" dirty="0"/>
              <a:t>*x2, which we must maximize </a:t>
            </a:r>
            <a:r>
              <a:rPr lang="cs-CZ" dirty="0"/>
              <a:t>(</a:t>
            </a:r>
            <a:r>
              <a:rPr lang="cs-CZ" dirty="0">
                <a:solidFill>
                  <a:srgbClr val="00B0F0"/>
                </a:solidFill>
              </a:rPr>
              <a:t>maximalizovat výnos</a:t>
            </a:r>
            <a:r>
              <a:rPr lang="cs-CZ" dirty="0"/>
              <a:t>)</a:t>
            </a:r>
            <a:endParaRPr lang="en-US" dirty="0"/>
          </a:p>
          <a:p>
            <a:endParaRPr lang="en-US" dirty="0"/>
          </a:p>
          <a:p>
            <a:r>
              <a:rPr lang="en-ZA" dirty="0"/>
              <a:t>Maximal production capacity = </a:t>
            </a:r>
            <a:r>
              <a:rPr lang="en-ZA" b="1" dirty="0">
                <a:solidFill>
                  <a:srgbClr val="00B050"/>
                </a:solidFill>
              </a:rPr>
              <a:t>40</a:t>
            </a:r>
            <a:r>
              <a:rPr lang="en-ZA" dirty="0"/>
              <a:t> hours and Maximal quantity of material =</a:t>
            </a:r>
            <a:r>
              <a:rPr lang="en-ZA" b="1" dirty="0">
                <a:solidFill>
                  <a:srgbClr val="C00000"/>
                </a:solidFill>
              </a:rPr>
              <a:t>120</a:t>
            </a:r>
            <a:r>
              <a:rPr lang="en-ZA" dirty="0"/>
              <a:t> kg</a:t>
            </a:r>
          </a:p>
          <a:p>
            <a:r>
              <a:rPr lang="cs-CZ" dirty="0"/>
              <a:t>( </a:t>
            </a:r>
            <a:r>
              <a:rPr lang="cs-CZ" dirty="0">
                <a:solidFill>
                  <a:srgbClr val="00B0F0"/>
                </a:solidFill>
              </a:rPr>
              <a:t>jsou to dva prvky matice B </a:t>
            </a:r>
            <a:r>
              <a:rPr lang="cs-CZ" dirty="0"/>
              <a:t>(</a:t>
            </a:r>
            <a:r>
              <a:rPr lang="cs-CZ" dirty="0">
                <a:solidFill>
                  <a:srgbClr val="00B050"/>
                </a:solidFill>
              </a:rPr>
              <a:t>40</a:t>
            </a:r>
            <a:r>
              <a:rPr lang="cs-CZ" b="1" dirty="0">
                <a:solidFill>
                  <a:srgbClr val="00B0F0"/>
                </a:solidFill>
              </a:rPr>
              <a:t>,</a:t>
            </a:r>
            <a:r>
              <a:rPr lang="cs-CZ" dirty="0">
                <a:solidFill>
                  <a:srgbClr val="C00000"/>
                </a:solidFill>
              </a:rPr>
              <a:t>120</a:t>
            </a:r>
            <a:r>
              <a:rPr lang="cs-CZ" dirty="0"/>
              <a:t>) – </a:t>
            </a:r>
            <a:r>
              <a:rPr lang="cs-CZ" dirty="0">
                <a:solidFill>
                  <a:srgbClr val="00B0F0"/>
                </a:solidFill>
              </a:rPr>
              <a:t>omezení</a:t>
            </a:r>
            <a:r>
              <a:rPr lang="cs-CZ" dirty="0"/>
              <a:t>)</a:t>
            </a:r>
          </a:p>
          <a:p>
            <a:r>
              <a:rPr lang="en-ZA" dirty="0"/>
              <a:t>Specifications of task restrictions by use of 2x2 matrix</a:t>
            </a:r>
            <a:r>
              <a:rPr lang="cs-CZ" dirty="0"/>
              <a:t> ( 2 x 2 </a:t>
            </a:r>
            <a:r>
              <a:rPr lang="cs-CZ" dirty="0">
                <a:solidFill>
                  <a:srgbClr val="00B0F0"/>
                </a:solidFill>
              </a:rPr>
              <a:t>matice</a:t>
            </a:r>
            <a:r>
              <a:rPr lang="cs-CZ" dirty="0"/>
              <a:t>)</a:t>
            </a:r>
            <a:endParaRPr lang="en-ZA" dirty="0"/>
          </a:p>
          <a:p>
            <a:endParaRPr lang="cs-CZ" dirty="0">
              <a:solidFill>
                <a:srgbClr val="00B0F0"/>
              </a:solidFill>
            </a:endParaRPr>
          </a:p>
          <a:p>
            <a:r>
              <a:rPr lang="cs-CZ" dirty="0">
                <a:solidFill>
                  <a:srgbClr val="00B0F0"/>
                </a:solidFill>
              </a:rPr>
              <a:t>1*x1   +   2*x2 =40    (</a:t>
            </a:r>
            <a:r>
              <a:rPr lang="cs-CZ" dirty="0" err="1">
                <a:solidFill>
                  <a:srgbClr val="00B0F0"/>
                </a:solidFill>
              </a:rPr>
              <a:t>work</a:t>
            </a:r>
            <a:r>
              <a:rPr lang="cs-CZ" dirty="0">
                <a:solidFill>
                  <a:srgbClr val="00B0F0"/>
                </a:solidFill>
              </a:rPr>
              <a:t>- no more </a:t>
            </a:r>
            <a:r>
              <a:rPr lang="cs-CZ" dirty="0" err="1">
                <a:solidFill>
                  <a:srgbClr val="00B0F0"/>
                </a:solidFill>
              </a:rPr>
              <a:t>than</a:t>
            </a:r>
            <a:r>
              <a:rPr lang="cs-CZ" dirty="0">
                <a:solidFill>
                  <a:srgbClr val="00B0F0"/>
                </a:solidFill>
              </a:rPr>
              <a:t> 40 </a:t>
            </a:r>
            <a:r>
              <a:rPr lang="cs-CZ" dirty="0" err="1">
                <a:solidFill>
                  <a:srgbClr val="00B0F0"/>
                </a:solidFill>
              </a:rPr>
              <a:t>hours</a:t>
            </a:r>
            <a:r>
              <a:rPr lang="cs-CZ" dirty="0">
                <a:solidFill>
                  <a:srgbClr val="00B0F0"/>
                </a:solidFill>
              </a:rPr>
              <a:t>) (</a:t>
            </a:r>
            <a:r>
              <a:rPr lang="cs-CZ" dirty="0">
                <a:solidFill>
                  <a:srgbClr val="00B050"/>
                </a:solidFill>
              </a:rPr>
              <a:t>ne více než 40 hod)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cs-CZ" dirty="0"/>
              <a:t>*x1   +  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cs-CZ" dirty="0"/>
              <a:t>*x2 =</a:t>
            </a:r>
            <a:r>
              <a:rPr lang="cs-CZ" dirty="0">
                <a:solidFill>
                  <a:srgbClr val="C00000"/>
                </a:solidFill>
              </a:rPr>
              <a:t>120  (materiál=kg jílů )-&gt;x1=(40-2x2)+3x2=120….</a:t>
            </a:r>
          </a:p>
          <a:p>
            <a:endParaRPr lang="cs-CZ" dirty="0"/>
          </a:p>
          <a:p>
            <a:r>
              <a:rPr lang="en-ZA" b="1" dirty="0"/>
              <a:t>Manual solving : </a:t>
            </a:r>
            <a:r>
              <a:rPr lang="cs-CZ" dirty="0"/>
              <a:t>-&gt; x1=24 a x2=8  </a:t>
            </a:r>
            <a:r>
              <a:rPr lang="en-ZA" sz="1050" dirty="0"/>
              <a:t>and after substitution od variables </a:t>
            </a:r>
            <a:r>
              <a:rPr lang="cs-CZ" sz="1050" dirty="0"/>
              <a:t> (</a:t>
            </a:r>
            <a:r>
              <a:rPr lang="cs-CZ" sz="1050" b="1" dirty="0">
                <a:solidFill>
                  <a:srgbClr val="00B0F0"/>
                </a:solidFill>
              </a:rPr>
              <a:t>vyřešení 2 lineárních rovnic o 2 neznámých</a:t>
            </a:r>
            <a:r>
              <a:rPr lang="cs-CZ" sz="1050" dirty="0"/>
              <a:t>)</a:t>
            </a:r>
            <a:endParaRPr lang="en-ZA" sz="1050" dirty="0"/>
          </a:p>
          <a:p>
            <a:r>
              <a:rPr lang="en-ZA" sz="1050" dirty="0"/>
              <a:t>in target function  we will get       </a:t>
            </a:r>
          </a:p>
          <a:p>
            <a:r>
              <a:rPr lang="cs-CZ" dirty="0"/>
              <a:t>                                           Z=</a:t>
            </a:r>
            <a:r>
              <a:rPr lang="cs-CZ" dirty="0">
                <a:solidFill>
                  <a:srgbClr val="FF0000"/>
                </a:solidFill>
              </a:rPr>
              <a:t>40</a:t>
            </a:r>
            <a:r>
              <a:rPr lang="cs-CZ" dirty="0"/>
              <a:t>*24+</a:t>
            </a:r>
            <a:r>
              <a:rPr lang="cs-CZ" dirty="0">
                <a:solidFill>
                  <a:srgbClr val="0070C0"/>
                </a:solidFill>
              </a:rPr>
              <a:t>50</a:t>
            </a:r>
            <a:r>
              <a:rPr lang="cs-CZ" dirty="0"/>
              <a:t>*8=</a:t>
            </a:r>
            <a:r>
              <a:rPr lang="cs-CZ" b="1" dirty="0"/>
              <a:t>1360</a:t>
            </a:r>
            <a:r>
              <a:rPr lang="cs-CZ" dirty="0"/>
              <a:t> (</a:t>
            </a:r>
            <a:r>
              <a:rPr lang="cs-CZ" dirty="0">
                <a:solidFill>
                  <a:srgbClr val="00B0F0"/>
                </a:solidFill>
              </a:rPr>
              <a:t>maximální výnos</a:t>
            </a:r>
            <a:r>
              <a:rPr lang="cs-CZ" dirty="0"/>
              <a:t>)</a:t>
            </a:r>
          </a:p>
          <a:p>
            <a:r>
              <a:rPr lang="cs-CZ" dirty="0"/>
              <a:t>(</a:t>
            </a:r>
            <a:r>
              <a:rPr lang="en-ZA" dirty="0"/>
              <a:t>optimal Return meets the point B – see next slide</a:t>
            </a:r>
            <a:r>
              <a:rPr lang="cs-CZ" dirty="0"/>
              <a:t>) </a:t>
            </a:r>
          </a:p>
          <a:p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1475656" y="2387193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dirty="0"/>
              <a:t>Z = </a:t>
            </a:r>
            <a:r>
              <a:rPr lang="cs-CZ" sz="1600" b="1" dirty="0">
                <a:solidFill>
                  <a:srgbClr val="FF0000"/>
                </a:solidFill>
              </a:rPr>
              <a:t>c1</a:t>
            </a:r>
            <a:r>
              <a:rPr lang="cs-CZ" sz="1600" b="1" dirty="0"/>
              <a:t>*x1+</a:t>
            </a:r>
            <a:r>
              <a:rPr lang="cs-CZ" sz="1600" b="1" dirty="0">
                <a:solidFill>
                  <a:srgbClr val="0070C0"/>
                </a:solidFill>
              </a:rPr>
              <a:t>c2</a:t>
            </a:r>
            <a:r>
              <a:rPr lang="cs-CZ" sz="1600" b="1" dirty="0"/>
              <a:t>*x2+…..+</a:t>
            </a:r>
            <a:r>
              <a:rPr lang="cs-CZ" sz="1600" b="1" dirty="0" err="1">
                <a:solidFill>
                  <a:srgbClr val="0070C0"/>
                </a:solidFill>
              </a:rPr>
              <a:t>cn</a:t>
            </a:r>
            <a:r>
              <a:rPr lang="cs-CZ" sz="1600" b="1" dirty="0"/>
              <a:t>*</a:t>
            </a:r>
            <a:r>
              <a:rPr lang="cs-CZ" sz="1600" b="1" dirty="0" err="1"/>
              <a:t>xn</a:t>
            </a:r>
            <a:r>
              <a:rPr lang="cs-CZ" sz="1600" b="1" dirty="0"/>
              <a:t>  </a:t>
            </a:r>
            <a:r>
              <a:rPr lang="en-US" sz="1600" dirty="0">
                <a:solidFill>
                  <a:srgbClr val="00B0F0"/>
                </a:solidFill>
              </a:rPr>
              <a:t>(classical equation from) </a:t>
            </a:r>
            <a:r>
              <a:rPr lang="cs-CZ" sz="1600" dirty="0">
                <a:solidFill>
                  <a:srgbClr val="00B0F0"/>
                </a:solidFill>
              </a:rPr>
              <a:t> </a:t>
            </a:r>
            <a:r>
              <a:rPr lang="cs-CZ" sz="1600" b="1" dirty="0"/>
              <a:t>Z</a:t>
            </a:r>
            <a:r>
              <a:rPr lang="cs-CZ" sz="1600" dirty="0">
                <a:solidFill>
                  <a:srgbClr val="00B0F0"/>
                </a:solidFill>
              </a:rPr>
              <a:t> = co největší výnos)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095836" y="2725747"/>
            <a:ext cx="108012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671900" y="2707622"/>
            <a:ext cx="180020" cy="309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563888" y="5637222"/>
            <a:ext cx="576064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283968" y="5721187"/>
            <a:ext cx="432048" cy="207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008490"/>
              </p:ext>
            </p:extLst>
          </p:nvPr>
        </p:nvGraphicFramePr>
        <p:xfrm>
          <a:off x="1331640" y="908720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Výrobek</a:t>
                      </a: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Popis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Práce/</a:t>
                      </a: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ho</a:t>
                      </a:r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Materi</a:t>
                      </a:r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á</a:t>
                      </a: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l/</a:t>
                      </a:r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ks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Výnos/ks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r>
                        <a:rPr lang="cs-CZ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100" b="1" i="0" u="none" strike="noStrike" noProof="0" dirty="0">
                          <a:solidFill>
                            <a:srgbClr val="00B0F0"/>
                          </a:solidFill>
                          <a:latin typeface="Calibri"/>
                        </a:rPr>
                        <a:t>(miska)</a:t>
                      </a:r>
                      <a:endParaRPr lang="en-ZA" sz="1100" b="1" i="0" u="none" strike="noStrike" noProof="0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r>
                        <a:rPr lang="cs-CZ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100" b="1" i="0" u="none" strike="noStrike" noProof="0" dirty="0">
                          <a:solidFill>
                            <a:srgbClr val="00B0F0"/>
                          </a:solidFill>
                          <a:latin typeface="Calibri"/>
                        </a:rPr>
                        <a:t>(hrnek)</a:t>
                      </a:r>
                      <a:endParaRPr lang="en-ZA" sz="1100" b="1" i="0" u="none" strike="noStrike" noProof="0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2627784" y="1556792"/>
            <a:ext cx="1512168" cy="830401"/>
          </a:xfrm>
          <a:prstGeom prst="rect">
            <a:avLst/>
          </a:prstGeom>
          <a:solidFill>
            <a:schemeClr val="accent2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098048" y="4498234"/>
            <a:ext cx="1457728" cy="415200"/>
          </a:xfrm>
          <a:prstGeom prst="rect">
            <a:avLst/>
          </a:prstGeom>
          <a:solidFill>
            <a:schemeClr val="accent2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26311" y="1556791"/>
            <a:ext cx="437777" cy="830401"/>
          </a:xfrm>
          <a:prstGeom prst="rect">
            <a:avLst/>
          </a:prstGeom>
          <a:solidFill>
            <a:srgbClr val="00B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626385" y="1559707"/>
            <a:ext cx="437777" cy="827485"/>
          </a:xfrm>
          <a:prstGeom prst="rect">
            <a:avLst/>
          </a:prstGeom>
          <a:solidFill>
            <a:srgbClr val="00B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098048" y="4913434"/>
            <a:ext cx="1457728" cy="279155"/>
          </a:xfrm>
          <a:prstGeom prst="rect">
            <a:avLst/>
          </a:prstGeom>
          <a:solidFill>
            <a:srgbClr val="00B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Levá složená závorka 4"/>
          <p:cNvSpPr/>
          <p:nvPr/>
        </p:nvSpPr>
        <p:spPr>
          <a:xfrm>
            <a:off x="827584" y="4498234"/>
            <a:ext cx="144016" cy="6943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08866" y="4079101"/>
            <a:ext cx="430887" cy="183736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600" dirty="0"/>
              <a:t>Rovnice dvou přímek</a:t>
            </a:r>
          </a:p>
        </p:txBody>
      </p:sp>
    </p:spTree>
    <p:extLst>
      <p:ext uri="{BB962C8B-B14F-4D97-AF65-F5344CB8AC3E}">
        <p14:creationId xmlns:p14="http://schemas.microsoft.com/office/powerpoint/2010/main" val="305622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Graphical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- </a:t>
            </a:r>
            <a:r>
              <a:rPr lang="cs-CZ" dirty="0">
                <a:solidFill>
                  <a:srgbClr val="00B0F0"/>
                </a:solidFill>
              </a:rPr>
              <a:t>grafické zobrazení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4553"/>
            <a:ext cx="5182265" cy="446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859039" y="3717032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164232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1303</Words>
  <Application>Microsoft Office PowerPoint</Application>
  <PresentationFormat>Předvádění na obrazovce (4:3)</PresentationFormat>
  <Paragraphs>216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systému Office</vt:lpstr>
      <vt:lpstr>Linear programming-introduction  Úvod do principu lineárního programování </vt:lpstr>
      <vt:lpstr>USE- Oblasti použití </vt:lpstr>
      <vt:lpstr>Dělení materiálu</vt:lpstr>
      <vt:lpstr>Řezaní (dělení) ocelových svitků</vt:lpstr>
      <vt:lpstr>Formulation of the model - formulace modelu</vt:lpstr>
      <vt:lpstr>        Formulace modelu</vt:lpstr>
      <vt:lpstr>Basic structures and used terminology Základní rovnice a terminologie</vt:lpstr>
      <vt:lpstr>Example I (introduction to the problem – practical demonstration )</vt:lpstr>
      <vt:lpstr>Graphical solution- grafické zobrazení  </vt:lpstr>
      <vt:lpstr>Use of Solver (Czech EXCEL) </vt:lpstr>
      <vt:lpstr>Use o solver (see  actual Excel formulas  on one of the the next  slides) </vt:lpstr>
      <vt:lpstr>Solver start</vt:lpstr>
      <vt:lpstr>Použití Řešitele  (Only for Czech course - not for MPH_AOPR )  </vt:lpstr>
      <vt:lpstr>Use of solver (ENG)</vt:lpstr>
      <vt:lpstr>Využití Řešitele (use of Solver)</vt:lpstr>
      <vt:lpstr>Use of Solver (English)</vt:lpstr>
      <vt:lpstr>Změna úlohy- jiné výnosy jiná omezení typu práce na dvou strojích a jejich kapacitní omezení   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Linearní programování-úvod a příklady s využitím Řešitele</dc:title>
  <dc:creator>Jaromir Skorkovsky</dc:creator>
  <cp:lastModifiedBy>Jaromír Skorkovský</cp:lastModifiedBy>
  <cp:revision>61</cp:revision>
  <dcterms:created xsi:type="dcterms:W3CDTF">2017-02-28T09:16:48Z</dcterms:created>
  <dcterms:modified xsi:type="dcterms:W3CDTF">2021-04-26T05:48:45Z</dcterms:modified>
</cp:coreProperties>
</file>