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01" r:id="rId3"/>
    <p:sldId id="329" r:id="rId4"/>
    <p:sldId id="257" r:id="rId5"/>
    <p:sldId id="313" r:id="rId6"/>
    <p:sldId id="314" r:id="rId7"/>
    <p:sldId id="272" r:id="rId8"/>
    <p:sldId id="335" r:id="rId9"/>
    <p:sldId id="310" r:id="rId10"/>
    <p:sldId id="312" r:id="rId11"/>
    <p:sldId id="258" r:id="rId12"/>
    <p:sldId id="296" r:id="rId13"/>
    <p:sldId id="259" r:id="rId14"/>
    <p:sldId id="330" r:id="rId15"/>
    <p:sldId id="278" r:id="rId16"/>
    <p:sldId id="282" r:id="rId17"/>
    <p:sldId id="320" r:id="rId18"/>
    <p:sldId id="321" r:id="rId19"/>
    <p:sldId id="322" r:id="rId20"/>
    <p:sldId id="323" r:id="rId21"/>
    <p:sldId id="324" r:id="rId22"/>
    <p:sldId id="325" r:id="rId23"/>
    <p:sldId id="260" r:id="rId24"/>
    <p:sldId id="262" r:id="rId25"/>
    <p:sldId id="263" r:id="rId26"/>
    <p:sldId id="264" r:id="rId27"/>
    <p:sldId id="273" r:id="rId28"/>
    <p:sldId id="274" r:id="rId29"/>
    <p:sldId id="265" r:id="rId30"/>
    <p:sldId id="298" r:id="rId31"/>
    <p:sldId id="297" r:id="rId32"/>
    <p:sldId id="304" r:id="rId33"/>
    <p:sldId id="327" r:id="rId34"/>
    <p:sldId id="308" r:id="rId35"/>
    <p:sldId id="306" r:id="rId36"/>
    <p:sldId id="266" r:id="rId37"/>
    <p:sldId id="269" r:id="rId38"/>
    <p:sldId id="270" r:id="rId39"/>
    <p:sldId id="283" r:id="rId40"/>
    <p:sldId id="271" r:id="rId41"/>
    <p:sldId id="275" r:id="rId42"/>
    <p:sldId id="276" r:id="rId43"/>
    <p:sldId id="309" r:id="rId44"/>
    <p:sldId id="277" r:id="rId45"/>
    <p:sldId id="333" r:id="rId46"/>
    <p:sldId id="334" r:id="rId47"/>
    <p:sldId id="337" r:id="rId48"/>
    <p:sldId id="302" r:id="rId49"/>
    <p:sldId id="317" r:id="rId50"/>
    <p:sldId id="336" r:id="rId51"/>
    <p:sldId id="326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5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C6969-ECF2-43EE-8108-473A0F14A19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03.05.2021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03.05.2021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03.05.2021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03.05.2021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03.05.2021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UtoOUWnJY0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hyperlink" Target="https://technicpack.fandom.com/wiki/Transpos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pectrum.ieee.org/tech-history/space-age/apollo-13-we-have-a-solu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rezi.com/_ohiqi4xzcxt/tier-v-problems-and-solutions-on-apollo-13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/>
              <a:t>Kepner-Tregoe</a:t>
            </a:r>
            <a:r>
              <a:rPr lang="cs-CZ" b="1" dirty="0"/>
              <a:t> </a:t>
            </a:r>
            <a:r>
              <a:rPr lang="cs-CZ" b="1" dirty="0" err="1"/>
              <a:t>Methodology</a:t>
            </a:r>
            <a:br>
              <a:rPr lang="cs-CZ" b="1" dirty="0"/>
            </a:br>
            <a:r>
              <a:rPr lang="cs-CZ" sz="1600" b="1" dirty="0"/>
              <a:t>(</a:t>
            </a:r>
            <a:r>
              <a:rPr lang="cs-CZ" sz="1600" b="1" dirty="0" err="1"/>
              <a:t>English</a:t>
            </a:r>
            <a:r>
              <a:rPr lang="cs-CZ" sz="1600" b="1" dirty="0"/>
              <a:t> </a:t>
            </a:r>
            <a:r>
              <a:rPr lang="cs-CZ" sz="1600" b="1" dirty="0" err="1"/>
              <a:t>version</a:t>
            </a:r>
            <a:r>
              <a:rPr lang="cs-CZ" sz="1600" b="1" dirty="0"/>
              <a:t> - částečně)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52600"/>
          </a:xfrm>
        </p:spPr>
        <p:txBody>
          <a:bodyPr/>
          <a:lstStyle/>
          <a:p>
            <a:r>
              <a:rPr lang="cs-CZ" dirty="0"/>
              <a:t>Skorkovský</a:t>
            </a:r>
          </a:p>
          <a:p>
            <a:r>
              <a:rPr lang="en-US" dirty="0"/>
              <a:t>Department of </a:t>
            </a:r>
            <a:r>
              <a:rPr lang="cs-CZ" dirty="0"/>
              <a:t>business</a:t>
            </a:r>
            <a:r>
              <a:rPr lang="en-US" dirty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D</a:t>
            </a:r>
            <a:r>
              <a:rPr lang="en-US" dirty="0" err="1"/>
              <a:t>eveloped</a:t>
            </a:r>
            <a:r>
              <a:rPr lang="en-US" dirty="0"/>
              <a:t> 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CRT-</a:t>
            </a:r>
            <a:r>
              <a:rPr lang="cs-CZ" dirty="0" err="1"/>
              <a:t>Ishikawa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1382613"/>
            <a:ext cx="34877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7353648" y="2368451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sp>
        <p:nvSpPr>
          <p:cNvPr id="7" name="Ovál 6"/>
          <p:cNvSpPr/>
          <p:nvPr/>
        </p:nvSpPr>
        <p:spPr>
          <a:xfrm>
            <a:off x="4770364" y="285263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8" name="Ovál 7"/>
          <p:cNvSpPr/>
          <p:nvPr/>
        </p:nvSpPr>
        <p:spPr>
          <a:xfrm>
            <a:off x="4955728" y="2601813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9" name="Ovál 8"/>
          <p:cNvSpPr/>
          <p:nvPr/>
        </p:nvSpPr>
        <p:spPr>
          <a:xfrm>
            <a:off x="5634385" y="188426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0" name="Ovál 9"/>
          <p:cNvSpPr/>
          <p:nvPr/>
        </p:nvSpPr>
        <p:spPr>
          <a:xfrm>
            <a:off x="5868541" y="2133501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1" name="Ovál 10"/>
          <p:cNvSpPr/>
          <p:nvPr/>
        </p:nvSpPr>
        <p:spPr>
          <a:xfrm>
            <a:off x="4791423" y="191918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2" name="Ovál 11"/>
          <p:cNvSpPr/>
          <p:nvPr/>
        </p:nvSpPr>
        <p:spPr>
          <a:xfrm>
            <a:off x="5736778" y="2811363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sp>
        <p:nvSpPr>
          <p:cNvPr id="13" name="Ovál 12"/>
          <p:cNvSpPr/>
          <p:nvPr/>
        </p:nvSpPr>
        <p:spPr>
          <a:xfrm>
            <a:off x="1999754" y="335428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14" name="Ovál 13"/>
          <p:cNvSpPr/>
          <p:nvPr/>
        </p:nvSpPr>
        <p:spPr>
          <a:xfrm>
            <a:off x="1657648" y="2397819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2860909" y="156045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6" name="Ovál 15"/>
          <p:cNvSpPr/>
          <p:nvPr/>
        </p:nvSpPr>
        <p:spPr>
          <a:xfrm>
            <a:off x="2409843" y="2006302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7" name="Ovál 16"/>
          <p:cNvSpPr/>
          <p:nvPr/>
        </p:nvSpPr>
        <p:spPr>
          <a:xfrm>
            <a:off x="1225055" y="176361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8" name="Ovál 17"/>
          <p:cNvSpPr/>
          <p:nvPr/>
        </p:nvSpPr>
        <p:spPr>
          <a:xfrm>
            <a:off x="2424410" y="2813501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33974"/>
              </p:ext>
            </p:extLst>
          </p:nvPr>
        </p:nvGraphicFramePr>
        <p:xfrm>
          <a:off x="4491385" y="3717032"/>
          <a:ext cx="2539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7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John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Caroline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solidFill>
                            <a:srgbClr val="0033CC"/>
                          </a:solidFill>
                          <a:effectLst/>
                        </a:rPr>
                        <a:t>Mean</a:t>
                      </a:r>
                      <a:endParaRPr lang="cs-CZ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4630665" y="4717329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ovéPole 55"/>
          <p:cNvSpPr txBox="1">
            <a:spLocks noChangeArrowheads="1"/>
          </p:cNvSpPr>
          <p:nvPr/>
        </p:nvSpPr>
        <p:spPr bwMode="auto">
          <a:xfrm>
            <a:off x="5151365" y="4701454"/>
            <a:ext cx="3021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 </a:t>
            </a:r>
            <a:r>
              <a:rPr lang="en-US" altLang="cs-CZ" sz="1000" dirty="0"/>
              <a:t>Nature (see, forest, mount</a:t>
            </a:r>
            <a:r>
              <a:rPr lang="cs-CZ" altLang="cs-CZ" sz="1000" dirty="0"/>
              <a:t>a</a:t>
            </a:r>
            <a:r>
              <a:rPr lang="en-US" altLang="cs-CZ" sz="1000" dirty="0"/>
              <a:t>ins, jungle, river,.</a:t>
            </a:r>
            <a:r>
              <a:rPr lang="cs-CZ" altLang="cs-CZ" sz="1000" dirty="0"/>
              <a:t>.)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630665" y="504435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ovéPole 59"/>
          <p:cNvSpPr txBox="1">
            <a:spLocks noChangeArrowheads="1"/>
          </p:cNvSpPr>
          <p:nvPr/>
        </p:nvSpPr>
        <p:spPr bwMode="auto">
          <a:xfrm>
            <a:off x="5192640" y="5023716"/>
            <a:ext cx="135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Hotel type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4657652" y="5395191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5197402" y="5330104"/>
            <a:ext cx="2758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/>
              <a:t>Amenities (pool, golf course, wellness,.. </a:t>
            </a:r>
            <a:r>
              <a:rPr lang="cs-CZ" altLang="cs-CZ" sz="1000" dirty="0"/>
              <a:t>)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4648127" y="5725391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TextovéPole 63"/>
          <p:cNvSpPr txBox="1">
            <a:spLocks noChangeArrowheads="1"/>
          </p:cNvSpPr>
          <p:nvPr/>
        </p:nvSpPr>
        <p:spPr bwMode="auto">
          <a:xfrm>
            <a:off x="5197401" y="5677766"/>
            <a:ext cx="26463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/>
              <a:t>Period (spring, summer, fall, winter).</a:t>
            </a:r>
          </a:p>
        </p:txBody>
      </p:sp>
      <p:sp>
        <p:nvSpPr>
          <p:cNvPr id="28" name="Ovál 27"/>
          <p:cNvSpPr/>
          <p:nvPr/>
        </p:nvSpPr>
        <p:spPr>
          <a:xfrm>
            <a:off x="1911648" y="1052736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cxnSp>
        <p:nvCxnSpPr>
          <p:cNvPr id="30" name="Přímá spojnice se šipkou 29"/>
          <p:cNvCxnSpPr>
            <a:stCxn id="13" idx="0"/>
            <a:endCxn id="14" idx="4"/>
          </p:cNvCxnSpPr>
          <p:nvPr/>
        </p:nvCxnSpPr>
        <p:spPr>
          <a:xfrm flipH="1" flipV="1">
            <a:off x="1784648" y="2640707"/>
            <a:ext cx="342106" cy="71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endCxn id="17" idx="5"/>
          </p:cNvCxnSpPr>
          <p:nvPr/>
        </p:nvCxnSpPr>
        <p:spPr>
          <a:xfrm flipH="1" flipV="1">
            <a:off x="1441858" y="1969575"/>
            <a:ext cx="323343" cy="455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8" idx="3"/>
          </p:cNvCxnSpPr>
          <p:nvPr/>
        </p:nvCxnSpPr>
        <p:spPr>
          <a:xfrm flipV="1">
            <a:off x="1352056" y="1258698"/>
            <a:ext cx="622595" cy="53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28" idx="5"/>
          </p:cNvCxnSpPr>
          <p:nvPr/>
        </p:nvCxnSpPr>
        <p:spPr>
          <a:xfrm flipH="1" flipV="1">
            <a:off x="2278857" y="1258698"/>
            <a:ext cx="250598" cy="78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endCxn id="16" idx="4"/>
          </p:cNvCxnSpPr>
          <p:nvPr/>
        </p:nvCxnSpPr>
        <p:spPr>
          <a:xfrm flipV="1">
            <a:off x="2531963" y="2249189"/>
            <a:ext cx="5674" cy="54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3" idx="7"/>
            <a:endCxn id="18" idx="3"/>
          </p:cNvCxnSpPr>
          <p:nvPr/>
        </p:nvCxnSpPr>
        <p:spPr>
          <a:xfrm flipV="1">
            <a:off x="2216557" y="3020819"/>
            <a:ext cx="245283" cy="3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8" idx="7"/>
            <a:endCxn id="15" idx="4"/>
          </p:cNvCxnSpPr>
          <p:nvPr/>
        </p:nvCxnSpPr>
        <p:spPr>
          <a:xfrm flipV="1">
            <a:off x="2642568" y="1801758"/>
            <a:ext cx="345341" cy="104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2353702" y="1294036"/>
            <a:ext cx="507208" cy="31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4530651" y="1460105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240309" y="146050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4530650" y="3307414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5198252" y="3321825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Ovál 51"/>
          <p:cNvSpPr/>
          <p:nvPr/>
        </p:nvSpPr>
        <p:spPr>
          <a:xfrm>
            <a:off x="997811" y="4580804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5" name="Šipka doleva 54"/>
          <p:cNvSpPr/>
          <p:nvPr/>
        </p:nvSpPr>
        <p:spPr>
          <a:xfrm>
            <a:off x="2461840" y="3293098"/>
            <a:ext cx="436563" cy="322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2974316" y="3307414"/>
            <a:ext cx="11865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endParaRPr lang="cs-CZ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05731" y="5400767"/>
            <a:ext cx="18437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contrary</a:t>
            </a:r>
            <a:endParaRPr lang="cs-CZ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>
          <a:xfrm flipV="1">
            <a:off x="1124811" y="4931641"/>
            <a:ext cx="0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544935" y="414908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R1</a:t>
            </a:r>
          </a:p>
        </p:txBody>
      </p:sp>
      <p:sp>
        <p:nvSpPr>
          <p:cNvPr id="62" name="Obdélník 61"/>
          <p:cNvSpPr/>
          <p:nvPr/>
        </p:nvSpPr>
        <p:spPr>
          <a:xfrm>
            <a:off x="1544935" y="5021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R2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2621196" y="3806196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/>
              <a:t>Prerequisite</a:t>
            </a:r>
            <a:endParaRPr lang="cs-CZ" sz="8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527618" y="3807906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/>
              <a:t>Requirement</a:t>
            </a:r>
            <a:endParaRPr lang="cs-CZ" sz="800" dirty="0"/>
          </a:p>
        </p:txBody>
      </p:sp>
      <p:sp>
        <p:nvSpPr>
          <p:cNvPr id="65" name="Obdélník 64"/>
          <p:cNvSpPr/>
          <p:nvPr/>
        </p:nvSpPr>
        <p:spPr>
          <a:xfrm>
            <a:off x="2621196" y="413140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2665430" y="4992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P2</a:t>
            </a:r>
          </a:p>
        </p:txBody>
      </p:sp>
      <p:cxnSp>
        <p:nvCxnSpPr>
          <p:cNvPr id="67" name="Přímá spojnice se šipkou 66"/>
          <p:cNvCxnSpPr>
            <a:endCxn id="61" idx="3"/>
          </p:cNvCxnSpPr>
          <p:nvPr/>
        </p:nvCxnSpPr>
        <p:spPr>
          <a:xfrm flipH="1" flipV="1">
            <a:off x="2024360" y="4257030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2051395" y="5123546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1251812" y="4347305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H="1" flipV="1">
            <a:off x="1279739" y="4798744"/>
            <a:ext cx="199316" cy="25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43"/>
          <p:cNvSpPr>
            <a:spLocks/>
          </p:cNvSpPr>
          <p:nvPr/>
        </p:nvSpPr>
        <p:spPr bwMode="auto">
          <a:xfrm>
            <a:off x="3144855" y="4324497"/>
            <a:ext cx="1246287" cy="554832"/>
          </a:xfrm>
          <a:custGeom>
            <a:avLst/>
            <a:gdLst>
              <a:gd name="T0" fmla="*/ 696 w 1312"/>
              <a:gd name="T1" fmla="*/ 149 h 742"/>
              <a:gd name="T2" fmla="*/ 591 w 1312"/>
              <a:gd name="T3" fmla="*/ 65 h 742"/>
              <a:gd name="T4" fmla="*/ 519 w 1312"/>
              <a:gd name="T5" fmla="*/ 219 h 742"/>
              <a:gd name="T6" fmla="*/ 273 w 1312"/>
              <a:gd name="T7" fmla="*/ 125 h 742"/>
              <a:gd name="T8" fmla="*/ 327 w 1312"/>
              <a:gd name="T9" fmla="*/ 269 h 742"/>
              <a:gd name="T10" fmla="*/ 71 w 1312"/>
              <a:gd name="T11" fmla="*/ 284 h 742"/>
              <a:gd name="T12" fmla="*/ 239 w 1312"/>
              <a:gd name="T13" fmla="*/ 398 h 742"/>
              <a:gd name="T14" fmla="*/ 0 w 1312"/>
              <a:gd name="T15" fmla="*/ 442 h 742"/>
              <a:gd name="T16" fmla="*/ 202 w 1312"/>
              <a:gd name="T17" fmla="*/ 528 h 742"/>
              <a:gd name="T18" fmla="*/ 78 w 1312"/>
              <a:gd name="T19" fmla="*/ 612 h 742"/>
              <a:gd name="T20" fmla="*/ 292 w 1312"/>
              <a:gd name="T21" fmla="*/ 626 h 742"/>
              <a:gd name="T22" fmla="*/ 298 w 1312"/>
              <a:gd name="T23" fmla="*/ 742 h 742"/>
              <a:gd name="T24" fmla="*/ 457 w 1312"/>
              <a:gd name="T25" fmla="*/ 623 h 742"/>
              <a:gd name="T26" fmla="*/ 529 w 1312"/>
              <a:gd name="T27" fmla="*/ 676 h 742"/>
              <a:gd name="T28" fmla="*/ 600 w 1312"/>
              <a:gd name="T29" fmla="*/ 597 h 742"/>
              <a:gd name="T30" fmla="*/ 706 w 1312"/>
              <a:gd name="T31" fmla="*/ 647 h 742"/>
              <a:gd name="T32" fmla="*/ 740 w 1312"/>
              <a:gd name="T33" fmla="*/ 547 h 742"/>
              <a:gd name="T34" fmla="*/ 908 w 1312"/>
              <a:gd name="T35" fmla="*/ 597 h 742"/>
              <a:gd name="T36" fmla="*/ 889 w 1312"/>
              <a:gd name="T37" fmla="*/ 493 h 742"/>
              <a:gd name="T38" fmla="*/ 1147 w 1312"/>
              <a:gd name="T39" fmla="*/ 537 h 742"/>
              <a:gd name="T40" fmla="*/ 995 w 1312"/>
              <a:gd name="T41" fmla="*/ 423 h 742"/>
              <a:gd name="T42" fmla="*/ 1110 w 1312"/>
              <a:gd name="T43" fmla="*/ 387 h 742"/>
              <a:gd name="T44" fmla="*/ 1032 w 1312"/>
              <a:gd name="T45" fmla="*/ 323 h 742"/>
              <a:gd name="T46" fmla="*/ 1312 w 1312"/>
              <a:gd name="T47" fmla="*/ 228 h 742"/>
              <a:gd name="T48" fmla="*/ 995 w 1312"/>
              <a:gd name="T49" fmla="*/ 225 h 742"/>
              <a:gd name="T50" fmla="*/ 1093 w 1312"/>
              <a:gd name="T51" fmla="*/ 109 h 742"/>
              <a:gd name="T52" fmla="*/ 882 w 1312"/>
              <a:gd name="T53" fmla="*/ 198 h 742"/>
              <a:gd name="T54" fmla="*/ 898 w 1312"/>
              <a:gd name="T55" fmla="*/ 0 h 742"/>
              <a:gd name="T56" fmla="*/ 696 w 1312"/>
              <a:gd name="T57" fmla="*/ 149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12" h="742">
                <a:moveTo>
                  <a:pt x="696" y="149"/>
                </a:moveTo>
                <a:lnTo>
                  <a:pt x="591" y="65"/>
                </a:lnTo>
                <a:lnTo>
                  <a:pt x="519" y="219"/>
                </a:lnTo>
                <a:lnTo>
                  <a:pt x="273" y="125"/>
                </a:lnTo>
                <a:lnTo>
                  <a:pt x="327" y="269"/>
                </a:lnTo>
                <a:lnTo>
                  <a:pt x="71" y="284"/>
                </a:lnTo>
                <a:lnTo>
                  <a:pt x="239" y="398"/>
                </a:lnTo>
                <a:lnTo>
                  <a:pt x="0" y="442"/>
                </a:lnTo>
                <a:lnTo>
                  <a:pt x="202" y="528"/>
                </a:lnTo>
                <a:lnTo>
                  <a:pt x="78" y="612"/>
                </a:lnTo>
                <a:lnTo>
                  <a:pt x="292" y="626"/>
                </a:lnTo>
                <a:lnTo>
                  <a:pt x="298" y="742"/>
                </a:lnTo>
                <a:lnTo>
                  <a:pt x="457" y="623"/>
                </a:lnTo>
                <a:lnTo>
                  <a:pt x="529" y="676"/>
                </a:lnTo>
                <a:lnTo>
                  <a:pt x="600" y="597"/>
                </a:lnTo>
                <a:lnTo>
                  <a:pt x="706" y="647"/>
                </a:lnTo>
                <a:lnTo>
                  <a:pt x="740" y="547"/>
                </a:lnTo>
                <a:lnTo>
                  <a:pt x="908" y="597"/>
                </a:lnTo>
                <a:lnTo>
                  <a:pt x="889" y="493"/>
                </a:lnTo>
                <a:lnTo>
                  <a:pt x="1147" y="537"/>
                </a:lnTo>
                <a:lnTo>
                  <a:pt x="995" y="423"/>
                </a:lnTo>
                <a:lnTo>
                  <a:pt x="1110" y="387"/>
                </a:lnTo>
                <a:lnTo>
                  <a:pt x="1032" y="323"/>
                </a:lnTo>
                <a:lnTo>
                  <a:pt x="1312" y="228"/>
                </a:lnTo>
                <a:lnTo>
                  <a:pt x="995" y="225"/>
                </a:lnTo>
                <a:lnTo>
                  <a:pt x="1093" y="109"/>
                </a:lnTo>
                <a:lnTo>
                  <a:pt x="882" y="198"/>
                </a:lnTo>
                <a:lnTo>
                  <a:pt x="898" y="0"/>
                </a:lnTo>
                <a:lnTo>
                  <a:pt x="696" y="149"/>
                </a:lnTo>
                <a:close/>
              </a:path>
            </a:pathLst>
          </a:custGeom>
          <a:solidFill>
            <a:srgbClr val="FF0000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445109" y="448649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/>
              <a:t>Conflict</a:t>
            </a:r>
            <a:endParaRPr lang="cs-CZ" sz="9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3310135" y="4008910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3326942" y="4931641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2</a:t>
            </a:r>
          </a:p>
          <a:p>
            <a:endParaRPr lang="cs-CZ" sz="800" dirty="0"/>
          </a:p>
        </p:txBody>
      </p:sp>
      <p:sp>
        <p:nvSpPr>
          <p:cNvPr id="82" name="Obdélník 81"/>
          <p:cNvSpPr/>
          <p:nvPr/>
        </p:nvSpPr>
        <p:spPr>
          <a:xfrm>
            <a:off x="3560501" y="1987006"/>
            <a:ext cx="50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</a:p>
        </p:txBody>
      </p:sp>
      <p:sp>
        <p:nvSpPr>
          <p:cNvPr id="85" name="Obdélník 84"/>
          <p:cNvSpPr/>
          <p:nvPr/>
        </p:nvSpPr>
        <p:spPr>
          <a:xfrm>
            <a:off x="1941592" y="4464055"/>
            <a:ext cx="442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</a:t>
            </a:r>
          </a:p>
        </p:txBody>
      </p:sp>
      <p:sp>
        <p:nvSpPr>
          <p:cNvPr id="86" name="Obdélník 85"/>
          <p:cNvSpPr/>
          <p:nvPr/>
        </p:nvSpPr>
        <p:spPr>
          <a:xfrm>
            <a:off x="896164" y="2540945"/>
            <a:ext cx="589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CRT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605731" y="6165304"/>
            <a:ext cx="763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rgbClr val="0070C0"/>
                </a:solidFill>
              </a:rPr>
              <a:t>Alternative means how to solve problem and what kind of pay-off you will get</a:t>
            </a:r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729266" y="4394838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2729266" y="4733204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 flipV="1">
            <a:off x="2729266" y="4601913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7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Vyhodnocení situace – doplnění již sdělených informací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dirty="0"/>
              <a:t>Identify concerns </a:t>
            </a:r>
            <a:r>
              <a:rPr lang="en-US" sz="2400" dirty="0"/>
              <a:t>(problems) </a:t>
            </a:r>
            <a:r>
              <a:rPr lang="en-US" sz="3000" dirty="0"/>
              <a:t>by listing them </a:t>
            </a:r>
            <a:r>
              <a:rPr lang="en-US" dirty="0">
                <a:solidFill>
                  <a:srgbClr val="0070C0"/>
                </a:solidFill>
              </a:rPr>
              <a:t>(detection) </a:t>
            </a:r>
            <a:r>
              <a:rPr lang="cs-CZ" dirty="0"/>
              <a:t>– </a:t>
            </a:r>
            <a:r>
              <a:rPr lang="cs-CZ" sz="19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(identifikace problémů a jejich seznam) </a:t>
            </a:r>
            <a:endParaRPr lang="en-US" sz="19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r>
              <a:rPr lang="en-US" sz="3000" dirty="0"/>
              <a:t>Separate the level of conc</a:t>
            </a:r>
            <a:r>
              <a:rPr lang="en-US" dirty="0"/>
              <a:t>ern </a:t>
            </a:r>
            <a:r>
              <a:rPr lang="en-US" sz="2400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importance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B050"/>
                </a:solidFill>
              </a:rPr>
              <a:t>magnitude </a:t>
            </a:r>
            <a:r>
              <a:rPr lang="en-US" sz="2400" dirty="0"/>
              <a:t>and level of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/>
              <a:t>) </a:t>
            </a:r>
            <a:r>
              <a:rPr lang="cs-CZ" sz="2400" dirty="0"/>
              <a:t>– </a:t>
            </a:r>
            <a:r>
              <a:rPr lang="cs-CZ" sz="19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(míra důležitosti -&gt; intenzita vlivu)</a:t>
            </a:r>
            <a:endParaRPr lang="en-US" sz="19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r>
              <a:rPr lang="en-US" sz="3000" dirty="0"/>
              <a:t>Set the </a:t>
            </a:r>
            <a:r>
              <a:rPr lang="en-US" sz="3000" b="1" dirty="0"/>
              <a:t>priority level </a:t>
            </a:r>
            <a:r>
              <a:rPr lang="en-US" sz="3000" dirty="0"/>
              <a:t>to measure seriousness of impacts </a:t>
            </a:r>
            <a:r>
              <a:rPr lang="en-US" sz="2400" dirty="0"/>
              <a:t>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/>
              <a:t>)</a:t>
            </a:r>
            <a:r>
              <a:rPr lang="en-US" dirty="0"/>
              <a:t>, </a:t>
            </a:r>
            <a:r>
              <a:rPr lang="en-US" sz="3000" dirty="0"/>
              <a:t>urgency and growth potential </a:t>
            </a:r>
            <a:r>
              <a:rPr lang="cs-CZ" sz="19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(nastavení úrovní priorit-  co řešit dříve a co později)</a:t>
            </a:r>
            <a:endParaRPr lang="en-US" sz="19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r>
              <a:rPr lang="en-US" sz="3000" dirty="0"/>
              <a:t>Decide what action to take next </a:t>
            </a:r>
            <a:r>
              <a:rPr lang="en-US" sz="2400" dirty="0"/>
              <a:t>(step by step approach)</a:t>
            </a:r>
            <a:endParaRPr lang="cs-CZ" sz="2400" dirty="0"/>
          </a:p>
          <a:p>
            <a:pPr marL="0" indent="0">
              <a:buNone/>
            </a:pPr>
            <a:r>
              <a:rPr lang="cs-CZ" sz="19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      (jak problém postupně řešit) </a:t>
            </a:r>
          </a:p>
          <a:p>
            <a:pPr marL="0" indent="0">
              <a:buNone/>
            </a:pPr>
            <a:endParaRPr lang="cs-CZ" sz="19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19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          </a:t>
            </a:r>
            <a:endParaRPr lang="en-US" sz="19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r>
              <a:rPr lang="en-US" sz="3000" dirty="0"/>
              <a:t>Plan 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</a:t>
            </a:r>
            <a:r>
              <a:rPr lang="en-US" sz="3000" dirty="0"/>
              <a:t>is involved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</a:t>
            </a:r>
            <a:r>
              <a:rPr lang="en-US" sz="3000" dirty="0"/>
              <a:t>they will be doing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</a:t>
            </a:r>
            <a:r>
              <a:rPr lang="en-US" sz="3000" dirty="0"/>
              <a:t>they will be involved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when</a:t>
            </a:r>
            <a:r>
              <a:rPr lang="en-US" dirty="0"/>
              <a:t> </a:t>
            </a:r>
            <a:r>
              <a:rPr lang="en-US" sz="3000" dirty="0"/>
              <a:t>it happened and the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i</a:t>
            </a:r>
            <a:r>
              <a:rPr lang="en-US" sz="3000" dirty="0"/>
              <a:t>nvolvement</a:t>
            </a:r>
            <a:r>
              <a:rPr lang="en-US" sz="2400" dirty="0"/>
              <a:t> (</a:t>
            </a:r>
            <a:r>
              <a:rPr lang="en-US" sz="2400" b="1" dirty="0">
                <a:solidFill>
                  <a:srgbClr val="00B050"/>
                </a:solidFill>
              </a:rPr>
              <a:t>magnitude</a:t>
            </a:r>
            <a:r>
              <a:rPr lang="en-US" sz="2400" dirty="0"/>
              <a:t>)</a:t>
            </a:r>
          </a:p>
          <a:p>
            <a:r>
              <a:rPr lang="cs-CZ" b="1" dirty="0">
                <a:solidFill>
                  <a:srgbClr val="FF0000"/>
                </a:solidFill>
              </a:rPr>
              <a:t>KDO – CO – KDE – KDY  - ROZSAH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EDAFDC3-91EB-4C53-839C-EA12B573D24D}"/>
              </a:ext>
            </a:extLst>
          </p:cNvPr>
          <p:cNvSpPr/>
          <p:nvPr/>
        </p:nvSpPr>
        <p:spPr>
          <a:xfrm>
            <a:off x="3059832" y="4149080"/>
            <a:ext cx="41012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Klíčové otázky K-T metody</a:t>
            </a:r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WHO</a:t>
            </a:r>
            <a:r>
              <a:rPr lang="cs-CZ" sz="4000" dirty="0"/>
              <a:t> </a:t>
            </a:r>
            <a:r>
              <a:rPr lang="cs-CZ" sz="4000" dirty="0">
                <a:solidFill>
                  <a:srgbClr val="92D050"/>
                </a:solidFill>
              </a:rPr>
              <a:t>WHAT</a:t>
            </a:r>
            <a:r>
              <a:rPr lang="cs-CZ" sz="4000" dirty="0"/>
              <a:t> WHEN </a:t>
            </a:r>
            <a:r>
              <a:rPr lang="cs-CZ" sz="4000" dirty="0">
                <a:solidFill>
                  <a:srgbClr val="0070C0"/>
                </a:solidFill>
              </a:rPr>
              <a:t>WHERE</a:t>
            </a:r>
            <a:r>
              <a:rPr lang="cs-CZ" sz="4000" dirty="0"/>
              <a:t> </a:t>
            </a:r>
            <a:r>
              <a:rPr lang="cs-CZ" sz="4000" dirty="0">
                <a:solidFill>
                  <a:schemeClr val="accent6">
                    <a:lumMod val="75000"/>
                  </a:schemeClr>
                </a:solidFill>
              </a:rPr>
              <a:t>EXTENT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884367" y="2156748"/>
            <a:ext cx="480417" cy="215203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2" y="4750905"/>
            <a:ext cx="1045490" cy="18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11" y="5401816"/>
            <a:ext cx="1455249" cy="133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70" y="2871366"/>
            <a:ext cx="2675997" cy="83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223628" y="5714304"/>
            <a:ext cx="129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Who</a:t>
            </a:r>
            <a:r>
              <a:rPr lang="cs-CZ" b="1" dirty="0">
                <a:solidFill>
                  <a:srgbClr val="FF0000"/>
                </a:solidFill>
              </a:rPr>
              <a:t> not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983536" y="6169580"/>
            <a:ext cx="129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When</a:t>
            </a:r>
            <a:r>
              <a:rPr lang="cs-CZ" b="1" dirty="0"/>
              <a:t> not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176119" y="3724543"/>
            <a:ext cx="129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Where</a:t>
            </a:r>
            <a:r>
              <a:rPr lang="cs-CZ" b="1" dirty="0">
                <a:solidFill>
                  <a:srgbClr val="0070C0"/>
                </a:solidFill>
              </a:rPr>
              <a:t> not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261333" y="3892406"/>
            <a:ext cx="129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B050"/>
                </a:solidFill>
              </a:rPr>
              <a:t>What</a:t>
            </a:r>
            <a:r>
              <a:rPr lang="cs-CZ" b="1" dirty="0">
                <a:solidFill>
                  <a:srgbClr val="00B050"/>
                </a:solidFill>
              </a:rPr>
              <a:t> not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40" y="2779171"/>
            <a:ext cx="1123951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1BB000BD-76FD-468E-9919-8DBC3649BC50}"/>
              </a:ext>
            </a:extLst>
          </p:cNvPr>
          <p:cNvSpPr txBox="1"/>
          <p:nvPr/>
        </p:nvSpPr>
        <p:spPr>
          <a:xfrm>
            <a:off x="6597483" y="4296294"/>
            <a:ext cx="129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Decision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making</a:t>
            </a:r>
            <a:r>
              <a:rPr lang="cs-CZ" sz="3600" dirty="0">
                <a:solidFill>
                  <a:srgbClr val="0070C0"/>
                </a:solidFill>
              </a:rPr>
              <a:t> ( výběr mezi více alternativami – část rozhodovací analýzy- krok 3)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Identify what is being decided  </a:t>
            </a:r>
            <a:r>
              <a:rPr lang="en-US" sz="2100" dirty="0"/>
              <a:t>(quality, used methods</a:t>
            </a:r>
            <a:r>
              <a:rPr lang="cs-CZ" sz="2100" dirty="0"/>
              <a:t>)</a:t>
            </a:r>
            <a:r>
              <a:rPr lang="en-US" sz="2100" dirty="0"/>
              <a:t> </a:t>
            </a:r>
            <a:r>
              <a:rPr lang="en-US" sz="2100" i="1" dirty="0"/>
              <a:t> </a:t>
            </a:r>
            <a:r>
              <a:rPr lang="cs-CZ" sz="2100" i="1" dirty="0"/>
              <a:t>- co bylo rozhodnuto</a:t>
            </a:r>
            <a:r>
              <a:rPr lang="en-US" sz="2100" i="1" dirty="0"/>
              <a:t> </a:t>
            </a:r>
          </a:p>
          <a:p>
            <a:r>
              <a:rPr lang="en-US" dirty="0"/>
              <a:t>Establish and classify objectives </a:t>
            </a:r>
            <a:r>
              <a:rPr lang="en-US" sz="2600" dirty="0"/>
              <a:t>(main ones, minor ones,..)</a:t>
            </a:r>
            <a:r>
              <a:rPr lang="cs-CZ" sz="2600" dirty="0"/>
              <a:t> </a:t>
            </a:r>
            <a:r>
              <a:rPr lang="en-US" sz="2600" i="1" dirty="0"/>
              <a:t>– goals</a:t>
            </a:r>
            <a:r>
              <a:rPr lang="cs-CZ" sz="2600" i="1" dirty="0"/>
              <a:t>- důležité a méně důležité cíle </a:t>
            </a:r>
            <a:endParaRPr lang="en-US" sz="2600" i="1" dirty="0"/>
          </a:p>
          <a:p>
            <a:r>
              <a:rPr lang="en-US" dirty="0"/>
              <a:t>Separate the objectives </a:t>
            </a:r>
            <a:r>
              <a:rPr lang="cs-CZ" dirty="0"/>
              <a:t>(cíle) </a:t>
            </a:r>
            <a:r>
              <a:rPr lang="en-US" dirty="0"/>
              <a:t>into </a:t>
            </a:r>
            <a:r>
              <a:rPr lang="en-US" b="1" dirty="0">
                <a:solidFill>
                  <a:srgbClr val="FF0000"/>
                </a:solidFill>
              </a:rPr>
              <a:t>must</a:t>
            </a:r>
            <a:r>
              <a:rPr lang="en-US" dirty="0"/>
              <a:t> </a:t>
            </a:r>
            <a:r>
              <a:rPr lang="en-US" sz="1500" i="1" dirty="0">
                <a:solidFill>
                  <a:srgbClr val="C00000"/>
                </a:solidFill>
              </a:rPr>
              <a:t>(</a:t>
            </a:r>
            <a:r>
              <a:rPr lang="en-US" sz="1500" b="1" i="1" dirty="0">
                <a:solidFill>
                  <a:srgbClr val="C00000"/>
                </a:solidFill>
              </a:rPr>
              <a:t>must to have</a:t>
            </a:r>
            <a:r>
              <a:rPr lang="en-US" sz="1500" i="1" dirty="0">
                <a:solidFill>
                  <a:srgbClr val="C00000"/>
                </a:solidFill>
              </a:rPr>
              <a:t>) </a:t>
            </a:r>
            <a:r>
              <a:rPr lang="en-US" dirty="0"/>
              <a:t>and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>
                <a:solidFill>
                  <a:srgbClr val="0070C0"/>
                </a:solidFill>
              </a:rPr>
              <a:t>(</a:t>
            </a:r>
            <a:r>
              <a:rPr lang="en-US" sz="1500" b="1" i="1" dirty="0">
                <a:solidFill>
                  <a:srgbClr val="0070C0"/>
                </a:solidFill>
              </a:rPr>
              <a:t>nice to have</a:t>
            </a:r>
            <a:r>
              <a:rPr lang="en-US" sz="1500" i="1" dirty="0">
                <a:solidFill>
                  <a:srgbClr val="0070C0"/>
                </a:solidFill>
              </a:rPr>
              <a:t>)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categories </a:t>
            </a:r>
            <a:r>
              <a:rPr lang="en-US" sz="2600" dirty="0"/>
              <a:t>(we have to assign </a:t>
            </a:r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/>
              <a:t>from 1-10, where 10 is the most important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/>
              <a:t> objective) and assign criterion rating (weights) </a:t>
            </a:r>
          </a:p>
          <a:p>
            <a:r>
              <a:rPr lang="en-US" dirty="0"/>
              <a:t>Generate the alternatives </a:t>
            </a:r>
            <a:r>
              <a:rPr lang="en-US" sz="1500" dirty="0"/>
              <a:t>(</a:t>
            </a:r>
            <a:r>
              <a:rPr lang="en-US" sz="2100" b="1" dirty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/>
              <a:t>)</a:t>
            </a:r>
          </a:p>
          <a:p>
            <a:r>
              <a:rPr lang="en-US" dirty="0"/>
              <a:t>Evaluate the alternatives by scoring the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/>
              <a:t> against the main objective – </a:t>
            </a:r>
            <a:r>
              <a:rPr lang="en-US" b="1" i="1" dirty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/>
              <a:t>Review adverse (harmful) consequences of your corrective steps (risk evaluation, risk assessment) </a:t>
            </a:r>
          </a:p>
          <a:p>
            <a:r>
              <a:rPr lang="en-US" dirty="0"/>
              <a:t>Make the best possible choice </a:t>
            </a:r>
            <a:r>
              <a:rPr lang="en-US" b="1" dirty="0">
                <a:solidFill>
                  <a:srgbClr val="FF0000"/>
                </a:solidFill>
              </a:rPr>
              <a:t>what to do</a:t>
            </a:r>
          </a:p>
          <a:p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868144" y="4921895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8E953E9-BB7F-4FA8-85CB-FC4BC879EA82}"/>
              </a:ext>
            </a:extLst>
          </p:cNvPr>
          <p:cNvSpPr/>
          <p:nvPr/>
        </p:nvSpPr>
        <p:spPr>
          <a:xfrm>
            <a:off x="1043608" y="5231578"/>
            <a:ext cx="7344816" cy="1420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Možno při přednášce přeskočit, protože to máme na dalším snímku česky</a:t>
            </a:r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Udělat rozhodnutí </a:t>
            </a:r>
            <a:r>
              <a:rPr lang="cs-CZ" sz="1200" i="1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(výběr mezi více alternativami za různých okolností) 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O čem se má rozhodovat a jak </a:t>
            </a:r>
            <a:r>
              <a:rPr lang="en-US" dirty="0"/>
              <a:t>  </a:t>
            </a:r>
            <a:r>
              <a:rPr lang="en-US" sz="2100" dirty="0"/>
              <a:t>(</a:t>
            </a:r>
            <a:r>
              <a:rPr lang="cs-CZ" sz="2100" dirty="0"/>
              <a:t>kvalita, použité metody)</a:t>
            </a:r>
            <a:r>
              <a:rPr lang="en-US" sz="2100" dirty="0"/>
              <a:t> </a:t>
            </a:r>
            <a:r>
              <a:rPr lang="en-US" sz="2100" i="1" dirty="0"/>
              <a:t>  </a:t>
            </a:r>
          </a:p>
          <a:p>
            <a:r>
              <a:rPr lang="cs-CZ" dirty="0"/>
              <a:t>Klasifikace cílů </a:t>
            </a:r>
            <a:r>
              <a:rPr lang="en-US" sz="2600" dirty="0"/>
              <a:t>(m</a:t>
            </a:r>
            <a:r>
              <a:rPr lang="cs-CZ" sz="2600" dirty="0"/>
              <a:t>důležité, méně důležité</a:t>
            </a:r>
            <a:r>
              <a:rPr lang="en-US" sz="2600" dirty="0"/>
              <a:t>..)</a:t>
            </a:r>
            <a:r>
              <a:rPr lang="cs-CZ" sz="2600" dirty="0"/>
              <a:t> </a:t>
            </a:r>
            <a:endParaRPr lang="en-US" sz="2600" i="1" dirty="0"/>
          </a:p>
          <a:p>
            <a:r>
              <a:rPr lang="cs-CZ" dirty="0"/>
              <a:t>Rozdělení cílů  na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must</a:t>
            </a:r>
            <a:r>
              <a:rPr lang="en-US" dirty="0"/>
              <a:t> </a:t>
            </a:r>
            <a:r>
              <a:rPr lang="en-US" sz="1500" i="1" dirty="0">
                <a:solidFill>
                  <a:srgbClr val="C00000"/>
                </a:solidFill>
              </a:rPr>
              <a:t>(</a:t>
            </a:r>
            <a:r>
              <a:rPr lang="en-US" sz="1500" b="1" i="1" dirty="0">
                <a:solidFill>
                  <a:srgbClr val="C00000"/>
                </a:solidFill>
              </a:rPr>
              <a:t>must to have</a:t>
            </a:r>
            <a:r>
              <a:rPr lang="en-US" sz="1500" i="1" dirty="0">
                <a:solidFill>
                  <a:srgbClr val="C00000"/>
                </a:solidFill>
              </a:rPr>
              <a:t>) </a:t>
            </a:r>
            <a:r>
              <a:rPr lang="cs-CZ" sz="1500" i="1" dirty="0">
                <a:solidFill>
                  <a:srgbClr val="C00000"/>
                </a:solidFill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>
                <a:solidFill>
                  <a:srgbClr val="0070C0"/>
                </a:solidFill>
              </a:rPr>
              <a:t>(</a:t>
            </a:r>
            <a:r>
              <a:rPr lang="en-US" sz="1500" b="1" i="1" dirty="0">
                <a:solidFill>
                  <a:srgbClr val="0070C0"/>
                </a:solidFill>
              </a:rPr>
              <a:t>nice to have</a:t>
            </a:r>
            <a:r>
              <a:rPr lang="en-US" sz="1500" i="1" dirty="0">
                <a:solidFill>
                  <a:srgbClr val="0070C0"/>
                </a:solidFill>
              </a:rPr>
              <a:t>)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kategorie </a:t>
            </a:r>
            <a:r>
              <a:rPr lang="en-US" dirty="0"/>
              <a:t> </a:t>
            </a:r>
            <a:endParaRPr lang="cs-CZ" dirty="0"/>
          </a:p>
          <a:p>
            <a:r>
              <a:rPr lang="en-US" sz="2600" dirty="0"/>
              <a:t>(</a:t>
            </a:r>
            <a:r>
              <a:rPr lang="cs-CZ" sz="2600" dirty="0"/>
              <a:t>přiřadíme </a:t>
            </a:r>
            <a:r>
              <a:rPr lang="cs-CZ" sz="2600" b="1" dirty="0">
                <a:solidFill>
                  <a:srgbClr val="0070C0"/>
                </a:solidFill>
              </a:rPr>
              <a:t>faktory důležitosti </a:t>
            </a:r>
            <a:r>
              <a:rPr lang="cs-CZ" sz="2600" dirty="0"/>
              <a:t> </a:t>
            </a:r>
            <a:r>
              <a:rPr lang="en-US" sz="2600" dirty="0"/>
              <a:t>1-10, </a:t>
            </a:r>
            <a:r>
              <a:rPr lang="cs-CZ" sz="2600" dirty="0"/>
              <a:t>kde </a:t>
            </a:r>
            <a:r>
              <a:rPr lang="en-US" sz="2600" dirty="0"/>
              <a:t>10 </a:t>
            </a:r>
            <a:r>
              <a:rPr lang="cs-CZ" sz="2600" dirty="0"/>
              <a:t>je nejdůležitější faktor (váha)  pro všechny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/>
              <a:t> </a:t>
            </a:r>
            <a:r>
              <a:rPr lang="cs-CZ" sz="2600" dirty="0"/>
              <a:t>cíle</a:t>
            </a:r>
            <a:r>
              <a:rPr lang="en-US" sz="2600" dirty="0"/>
              <a:t>) </a:t>
            </a:r>
          </a:p>
          <a:p>
            <a:r>
              <a:rPr lang="cs-CZ" dirty="0"/>
              <a:t>Navrhneme alternativy (různé metody řešení) </a:t>
            </a:r>
            <a:r>
              <a:rPr lang="cs-CZ" sz="2100" b="1" dirty="0">
                <a:solidFill>
                  <a:srgbClr val="00B050"/>
                </a:solidFill>
              </a:rPr>
              <a:t> </a:t>
            </a:r>
            <a:endParaRPr lang="en-US" sz="2100" dirty="0"/>
          </a:p>
          <a:p>
            <a:r>
              <a:rPr lang="cs-CZ" dirty="0"/>
              <a:t>Vyhodnotíme alternativy s pomocí bodů </a:t>
            </a:r>
            <a:r>
              <a:rPr lang="cs-CZ" sz="2600" b="1" dirty="0">
                <a:solidFill>
                  <a:srgbClr val="0070C0"/>
                </a:solidFill>
              </a:rPr>
              <a:t>faktorů důležitosti 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cs-CZ" dirty="0"/>
              <a:t>přiřazených k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dirty="0"/>
              <a:t> </a:t>
            </a:r>
            <a:r>
              <a:rPr lang="cs-CZ" dirty="0"/>
              <a:t>cílům vhledem k cíli hlavnímu </a:t>
            </a:r>
            <a:endParaRPr lang="en-US" b="1" i="1" dirty="0">
              <a:solidFill>
                <a:srgbClr val="00B050"/>
              </a:solidFill>
            </a:endParaRPr>
          </a:p>
          <a:p>
            <a:r>
              <a:rPr lang="cs-CZ" dirty="0"/>
              <a:t>Posoudit nepříznivé (škodlivé) důsledky svých nápravných kroků (hodnocení rizika) a  potvrzení a realizace té nejlepší volby  </a:t>
            </a:r>
            <a:endParaRPr lang="en-US" dirty="0"/>
          </a:p>
          <a:p>
            <a:r>
              <a:rPr lang="cs-CZ" dirty="0"/>
              <a:t>Udělejte nejlepší možnou volbu 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5229200"/>
            <a:ext cx="3024336" cy="1080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18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Criteria rating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19400" y="4413878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See similar example on the next slide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8803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Importance can be understood as a Satisfaction score, </a:t>
            </a:r>
            <a:r>
              <a:rPr lang="cs-CZ" dirty="0"/>
              <a:t> </a:t>
            </a:r>
            <a:r>
              <a:rPr lang="en-US" dirty="0"/>
              <a:t>meaning desirable but not essential. </a:t>
            </a:r>
          </a:p>
          <a:p>
            <a:r>
              <a:rPr lang="en-US" dirty="0"/>
              <a:t>Criteria rating is related to want criteria and every car property  </a:t>
            </a:r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Which car to buy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750158" y="5201108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Criterion rating </a:t>
            </a:r>
          </a:p>
        </p:txBody>
      </p:sp>
      <p:cxnSp>
        <p:nvCxnSpPr>
          <p:cNvPr id="7" name="Přímá spojnice se šipkou 6"/>
          <p:cNvCxnSpPr>
            <a:cxnSpLocks/>
          </p:cNvCxnSpPr>
          <p:nvPr/>
        </p:nvCxnSpPr>
        <p:spPr>
          <a:xfrm flipV="1">
            <a:off x="2141901" y="3573016"/>
            <a:ext cx="594844" cy="2233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683568" y="576766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Importance score, meaning desirable but not  essential</a:t>
            </a:r>
            <a:r>
              <a:rPr lang="en-US" dirty="0"/>
              <a:t>. </a:t>
            </a:r>
          </a:p>
          <a:p>
            <a:r>
              <a:rPr lang="cs-CZ" dirty="0">
                <a:solidFill>
                  <a:srgbClr val="00B050"/>
                </a:solidFill>
              </a:rPr>
              <a:t>Zákazníci by to rádi měli, ale není to vůbec nutné a nepřináší to žádnou velkou hodnotu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" name="Ovál 5"/>
          <p:cNvSpPr/>
          <p:nvPr/>
        </p:nvSpPr>
        <p:spPr>
          <a:xfrm>
            <a:off x="4293568" y="4725144"/>
            <a:ext cx="11602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/>
          </a:p>
          <a:p>
            <a:r>
              <a:rPr lang="en-US" dirty="0"/>
              <a:t>The definition of the problem dictates the requirements. As the vehicle is for a motor pool, the requirements</a:t>
            </a:r>
            <a:r>
              <a:rPr lang="cs-CZ" dirty="0"/>
              <a:t> </a:t>
            </a:r>
            <a:r>
              <a:rPr lang="en-US" dirty="0"/>
              <a:t>will differ from those for a family car, for example.</a:t>
            </a:r>
          </a:p>
          <a:p>
            <a:endParaRPr lang="cs-CZ" dirty="0"/>
          </a:p>
          <a:p>
            <a:endParaRPr lang="cs-CZ" dirty="0"/>
          </a:p>
          <a:p>
            <a:r>
              <a:rPr lang="en-US" b="1" dirty="0">
                <a:solidFill>
                  <a:srgbClr val="FF0000"/>
                </a:solidFill>
              </a:rPr>
              <a:t>Step 2 Requirements:</a:t>
            </a:r>
            <a:endParaRPr lang="cs-CZ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rgbClr val="0070C0"/>
                </a:solidFill>
              </a:rPr>
              <a:t>Step 1 and Step 2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93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Max</a:t>
            </a:r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Max 28000 USD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>
                <a:solidFill>
                  <a:srgbClr val="FF0000"/>
                </a:solidFill>
              </a:rPr>
              <a:t>(</a:t>
            </a:r>
            <a:r>
              <a:rPr lang="cs-CZ" b="1" dirty="0" err="1">
                <a:solidFill>
                  <a:srgbClr val="FF0000"/>
                </a:solidFill>
              </a:rPr>
              <a:t>current</a:t>
            </a:r>
            <a:r>
              <a:rPr lang="cs-CZ" b="1" dirty="0">
                <a:solidFill>
                  <a:srgbClr val="FF0000"/>
                </a:solidFill>
              </a:rPr>
              <a:t>  model)</a:t>
            </a:r>
          </a:p>
        </p:txBody>
      </p:sp>
    </p:spTree>
    <p:extLst>
      <p:ext uri="{BB962C8B-B14F-4D97-AF65-F5344CB8AC3E}">
        <p14:creationId xmlns:p14="http://schemas.microsoft.com/office/powerpoint/2010/main" val="1722507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rgbClr val="0070C0"/>
                </a:solidFill>
              </a:rPr>
              <a:t>Step 3 and Step 4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Step 3 Goals:</a:t>
            </a:r>
          </a:p>
          <a:p>
            <a:r>
              <a:rPr lang="en-GB" dirty="0"/>
              <a:t>· Maximize passenger comfort</a:t>
            </a:r>
          </a:p>
          <a:p>
            <a:r>
              <a:rPr lang="en-GB" dirty="0"/>
              <a:t>· Maximize passenger safety</a:t>
            </a:r>
          </a:p>
          <a:p>
            <a:r>
              <a:rPr lang="en-GB" dirty="0"/>
              <a:t>· Maximize fuel-efficiency</a:t>
            </a:r>
          </a:p>
          <a:p>
            <a:r>
              <a:rPr lang="en-GB" dirty="0"/>
              <a:t>· Maximize reliability of the car</a:t>
            </a:r>
          </a:p>
          <a:p>
            <a:r>
              <a:rPr lang="en-GB" dirty="0"/>
              <a:t>· Minimize investment cost </a:t>
            </a:r>
          </a:p>
          <a:p>
            <a:endParaRPr lang="en-GB" b="1" dirty="0"/>
          </a:p>
          <a:p>
            <a:r>
              <a:rPr lang="en-GB" b="1" dirty="0">
                <a:solidFill>
                  <a:srgbClr val="FF0000"/>
                </a:solidFill>
              </a:rPr>
              <a:t>Step 4 Alternatives:</a:t>
            </a:r>
          </a:p>
          <a:p>
            <a:r>
              <a:rPr lang="en-GB" dirty="0"/>
              <a:t>There are many alternatives but the requirements eliminate the consideration of a number of them:</a:t>
            </a:r>
          </a:p>
          <a:p>
            <a:endParaRPr lang="en-GB" dirty="0"/>
          </a:p>
          <a:p>
            <a:r>
              <a:rPr lang="en-GB" dirty="0"/>
              <a:t>Requirement 1 eliminates the products not manufactured in the USA</a:t>
            </a:r>
          </a:p>
          <a:p>
            <a:r>
              <a:rPr lang="en-GB" dirty="0"/>
              <a:t>Requirement 2 eliminates vans, buses, and sports cars (Ferrari no !!!!)</a:t>
            </a:r>
          </a:p>
          <a:p>
            <a:r>
              <a:rPr lang="en-GB" dirty="0"/>
              <a:t>Requirement 3 eliminates high-end luxury cars</a:t>
            </a:r>
          </a:p>
          <a:p>
            <a:r>
              <a:rPr lang="en-GB" dirty="0"/>
              <a:t>Requirement 4 eliminates used vehicles</a:t>
            </a:r>
          </a:p>
        </p:txBody>
      </p:sp>
    </p:spTree>
    <p:extLst>
      <p:ext uri="{BB962C8B-B14F-4D97-AF65-F5344CB8AC3E}">
        <p14:creationId xmlns:p14="http://schemas.microsoft.com/office/powerpoint/2010/main" val="202318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83568" y="404664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/>
              <a:t>The formulation of a problem </a:t>
            </a:r>
            <a:r>
              <a:rPr lang="en-US" altLang="cs-CZ" b="1" dirty="0">
                <a:solidFill>
                  <a:srgbClr val="FF0000"/>
                </a:solidFill>
              </a:rPr>
              <a:t>is far more essential </a:t>
            </a:r>
            <a:r>
              <a:rPr lang="en-US" altLang="cs-CZ" b="1" dirty="0"/>
              <a:t>than its solution</a:t>
            </a:r>
            <a:r>
              <a:rPr lang="cs-CZ" altLang="cs-CZ" b="1" dirty="0"/>
              <a:t>,</a:t>
            </a:r>
            <a:r>
              <a:rPr lang="en-US" altLang="cs-CZ" b="1" dirty="0"/>
              <a:t> which may be merely a matter of mathematical or experimental skill”</a:t>
            </a:r>
            <a:endParaRPr lang="cs-CZ" altLang="cs-CZ" b="1" dirty="0"/>
          </a:p>
          <a:p>
            <a:pPr>
              <a:buFontTx/>
              <a:buNone/>
            </a:pPr>
            <a:endParaRPr lang="en-US" altLang="cs-CZ" b="1" dirty="0"/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1881992"/>
            <a:ext cx="7471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i="1" dirty="0"/>
              <a:t>Formulace problému </a:t>
            </a:r>
            <a:r>
              <a:rPr lang="cs-CZ" dirty="0"/>
              <a:t>je mnohem důležitější než jeho řešení,</a:t>
            </a:r>
          </a:p>
          <a:p>
            <a:r>
              <a:rPr lang="cs-CZ" dirty="0"/>
              <a:t> které může být pouze otázkou matematické nebo experimentální dovednosti.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64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Step 5 Criteria:</a:t>
            </a:r>
          </a:p>
          <a:p>
            <a:endParaRPr lang="en-GB" dirty="0"/>
          </a:p>
          <a:p>
            <a:r>
              <a:rPr lang="en-GB" dirty="0"/>
              <a:t>“Maximize comfort” will be based on the combined rear  seat leg and shoulder room. (Note: front seat passenger  leg and shoulder room was found to be too nearly the same to discriminate among the alternatives.)  </a:t>
            </a:r>
            <a:r>
              <a:rPr lang="en-GB" b="1" dirty="0">
                <a:solidFill>
                  <a:srgbClr val="FF0000"/>
                </a:solidFill>
              </a:rPr>
              <a:t>5</a:t>
            </a:r>
          </a:p>
          <a:p>
            <a:endParaRPr lang="en-GB" dirty="0"/>
          </a:p>
          <a:p>
            <a:r>
              <a:rPr lang="en-GB" dirty="0"/>
              <a:t>“Maximize safety” will be based on the total number of stars awarded by the National Highway Traffic Safety Administration for head-on and side impact.  </a:t>
            </a:r>
            <a:r>
              <a:rPr lang="en-GB" b="1" dirty="0">
                <a:solidFill>
                  <a:srgbClr val="FF0000"/>
                </a:solidFill>
              </a:rPr>
              <a:t>10</a:t>
            </a:r>
          </a:p>
          <a:p>
            <a:endParaRPr lang="en-GB" dirty="0"/>
          </a:p>
          <a:p>
            <a:r>
              <a:rPr lang="en-GB" dirty="0"/>
              <a:t>“Maximize fuel efficiency” will be based on the EPA fuel consumption for city driving.  </a:t>
            </a:r>
            <a:r>
              <a:rPr lang="en-GB" b="1" dirty="0">
                <a:solidFill>
                  <a:srgbClr val="FF0000"/>
                </a:solidFill>
              </a:rPr>
              <a:t>7 </a:t>
            </a:r>
          </a:p>
          <a:p>
            <a:endParaRPr lang="en-GB" dirty="0"/>
          </a:p>
          <a:p>
            <a:r>
              <a:rPr lang="en-GB" dirty="0"/>
              <a:t>“Maximize reliability” will be based on the reliability rating given each vehicle by a consumer product testing company</a:t>
            </a:r>
            <a:r>
              <a:rPr lang="en-GB" b="1" dirty="0">
                <a:solidFill>
                  <a:srgbClr val="FF0000"/>
                </a:solidFill>
              </a:rPr>
              <a:t>. 9</a:t>
            </a:r>
          </a:p>
          <a:p>
            <a:endParaRPr lang="en-GB" dirty="0"/>
          </a:p>
          <a:p>
            <a:r>
              <a:rPr lang="en-GB" dirty="0"/>
              <a:t>“Minimize Cost” will be based on the purchase price</a:t>
            </a:r>
            <a:r>
              <a:rPr lang="en-GB" b="1" dirty="0">
                <a:solidFill>
                  <a:srgbClr val="FF0000"/>
                </a:solidFill>
              </a:rPr>
              <a:t>. 10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rgbClr val="0070C0"/>
                </a:solidFill>
              </a:rPr>
              <a:t>Step 5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Weighted criteria vector  C(</a:t>
            </a:r>
            <a:r>
              <a:rPr lang="en-GB" b="1" dirty="0">
                <a:solidFill>
                  <a:srgbClr val="FF0000"/>
                </a:solidFill>
              </a:rPr>
              <a:t>5,10,7,9,10</a:t>
            </a:r>
            <a:r>
              <a:rPr lang="en-GB" b="1" dirty="0">
                <a:solidFill>
                  <a:srgbClr val="C00000"/>
                </a:solidFill>
              </a:rPr>
              <a:t>) are values assigned  by decision makers  !!!! </a:t>
            </a:r>
          </a:p>
        </p:txBody>
      </p:sp>
    </p:spTree>
    <p:extLst>
      <p:ext uri="{BB962C8B-B14F-4D97-AF65-F5344CB8AC3E}">
        <p14:creationId xmlns:p14="http://schemas.microsoft.com/office/powerpoint/2010/main" val="3100700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900" b="1" dirty="0" err="1">
                <a:solidFill>
                  <a:srgbClr val="0070C0"/>
                </a:solidFill>
              </a:rPr>
              <a:t>Kepner-Tregoe</a:t>
            </a:r>
            <a:r>
              <a:rPr lang="cs-CZ" sz="3900" b="1" dirty="0">
                <a:solidFill>
                  <a:srgbClr val="0070C0"/>
                </a:solidFill>
              </a:rPr>
              <a:t> table </a:t>
            </a:r>
          </a:p>
          <a:p>
            <a:pPr algn="l"/>
            <a:r>
              <a:rPr lang="cs-CZ" sz="2600" dirty="0"/>
              <a:t>(</a:t>
            </a:r>
            <a:r>
              <a:rPr lang="cs-CZ" sz="2600" dirty="0" err="1"/>
              <a:t>for</a:t>
            </a:r>
            <a:r>
              <a:rPr lang="cs-CZ" sz="2600" dirty="0"/>
              <a:t> 4 </a:t>
            </a:r>
            <a:r>
              <a:rPr lang="cs-CZ" sz="2600" dirty="0" err="1"/>
              <a:t>cars</a:t>
            </a:r>
            <a:r>
              <a:rPr lang="cs-CZ" sz="2600" dirty="0"/>
              <a:t> : </a:t>
            </a:r>
            <a:r>
              <a:rPr lang="cs-CZ" sz="2600" dirty="0" err="1"/>
              <a:t>Arrow</a:t>
            </a:r>
            <a:r>
              <a:rPr lang="cs-CZ" sz="2600" dirty="0"/>
              <a:t>, Baton, </a:t>
            </a:r>
            <a:r>
              <a:rPr lang="cs-CZ" sz="2600" dirty="0" err="1"/>
              <a:t>Carefree</a:t>
            </a:r>
            <a:r>
              <a:rPr lang="cs-CZ" sz="2600" dirty="0"/>
              <a:t> and </a:t>
            </a:r>
            <a:r>
              <a:rPr lang="cs-CZ" sz="2600" b="1" dirty="0" err="1">
                <a:solidFill>
                  <a:srgbClr val="FF0000"/>
                </a:solidFill>
              </a:rPr>
              <a:t>Dash</a:t>
            </a:r>
            <a:r>
              <a:rPr lang="cs-CZ" b="1" dirty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591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Last </a:t>
            </a:r>
            <a:r>
              <a:rPr lang="en-US" b="1" dirty="0">
                <a:solidFill>
                  <a:srgbClr val="FF0000"/>
                </a:solidFill>
              </a:rPr>
              <a:t>Step  Validate Solution:</a:t>
            </a:r>
            <a:endParaRPr lang="cs-CZ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/>
          </a:p>
          <a:p>
            <a:r>
              <a:rPr lang="en-US" dirty="0"/>
              <a:t>The 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way,</a:t>
            </a:r>
            <a:r>
              <a:rPr lang="cs-CZ" dirty="0"/>
              <a:t> </a:t>
            </a:r>
            <a:r>
              <a:rPr lang="en-US" dirty="0"/>
              <a:t>has the most “benefits”). Dash meets all the requirements and solves the problem</a:t>
            </a:r>
            <a:r>
              <a:rPr lang="cs-CZ" dirty="0"/>
              <a:t> !!!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rgbClr val="0070C0"/>
                </a:solidFill>
              </a:rPr>
              <a:t>Last step – </a:t>
            </a:r>
            <a:r>
              <a:rPr lang="cs-CZ" sz="3600" dirty="0" err="1">
                <a:solidFill>
                  <a:srgbClr val="0070C0"/>
                </a:solidFill>
              </a:rPr>
              <a:t>Validation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check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094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70C0"/>
                </a:solidFill>
              </a:rPr>
              <a:t>Uncover and handle problems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br>
              <a:rPr lang="cs-CZ" sz="3600" b="1" dirty="0">
                <a:solidFill>
                  <a:srgbClr val="0070C0"/>
                </a:solidFill>
              </a:rPr>
            </a:br>
            <a:r>
              <a:rPr lang="cs-CZ" sz="3600" dirty="0">
                <a:solidFill>
                  <a:srgbClr val="0070C0"/>
                </a:solidFill>
              </a:rPr>
              <a:t>(Analýza problému) – kroky 1-4 (snímek 8)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State the problem </a:t>
            </a:r>
            <a:r>
              <a:rPr lang="en-US" sz="2000" dirty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</a:t>
            </a:r>
            <a:r>
              <a:rPr lang="cs-CZ" sz="2600" dirty="0"/>
              <a:t> </a:t>
            </a:r>
            <a:r>
              <a:rPr lang="cs-CZ" sz="2000" dirty="0">
                <a:solidFill>
                  <a:srgbClr val="FF0000"/>
                </a:solidFill>
              </a:rPr>
              <a:t>(důležité otázky, které nyní budeme probírat na příkladech):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FF0000"/>
                </a:solidFill>
              </a:rPr>
              <a:t>what is </a:t>
            </a:r>
            <a:r>
              <a:rPr lang="en-US" sz="2600" b="1" dirty="0"/>
              <a:t>and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what is not</a:t>
            </a:r>
            <a:r>
              <a:rPr lang="cs-CZ" b="1" dirty="0">
                <a:solidFill>
                  <a:srgbClr val="FF0000"/>
                </a:solidFill>
              </a:rPr>
              <a:t>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who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sz="2600" b="1" dirty="0"/>
              <a:t>and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who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not,  	</a:t>
            </a:r>
            <a:r>
              <a:rPr lang="cs-CZ" b="1" dirty="0" err="1">
                <a:solidFill>
                  <a:srgbClr val="FF0000"/>
                </a:solidFill>
              </a:rPr>
              <a:t>where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sz="2600" b="1" dirty="0"/>
              <a:t>and</a:t>
            </a:r>
            <a:r>
              <a:rPr lang="cs-CZ" sz="2600" dirty="0"/>
              <a:t>  </a:t>
            </a:r>
            <a:r>
              <a:rPr lang="cs-CZ" b="1" dirty="0" err="1">
                <a:solidFill>
                  <a:srgbClr val="FF0000"/>
                </a:solidFill>
              </a:rPr>
              <a:t>where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not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cs-CZ" sz="2600" dirty="0"/>
              <a:t>De</a:t>
            </a:r>
            <a:r>
              <a:rPr lang="en-GB" sz="2600" dirty="0" err="1"/>
              <a:t>velop</a:t>
            </a:r>
            <a:r>
              <a:rPr lang="en-GB" sz="2600" dirty="0"/>
              <a:t> possible causes of the problem</a:t>
            </a:r>
            <a:r>
              <a:rPr lang="cs-CZ" sz="2600" dirty="0"/>
              <a:t> </a:t>
            </a:r>
            <a:r>
              <a:rPr lang="en-ZA" sz="2600" dirty="0"/>
              <a:t>(</a:t>
            </a:r>
            <a:r>
              <a:rPr lang="en-ZA" sz="2600" dirty="0">
                <a:solidFill>
                  <a:srgbClr val="0070C0"/>
                </a:solidFill>
              </a:rPr>
              <a:t>similar to CRT</a:t>
            </a:r>
            <a:r>
              <a:rPr lang="cs-CZ" sz="2600" dirty="0">
                <a:solidFill>
                  <a:srgbClr val="0070C0"/>
                </a:solidFill>
              </a:rPr>
              <a:t> </a:t>
            </a:r>
            <a:r>
              <a:rPr lang="cs-CZ" sz="2600" dirty="0" err="1">
                <a:solidFill>
                  <a:srgbClr val="0070C0"/>
                </a:solidFill>
              </a:rPr>
              <a:t>or</a:t>
            </a:r>
            <a:r>
              <a:rPr lang="cs-CZ" sz="2600" dirty="0">
                <a:solidFill>
                  <a:srgbClr val="0070C0"/>
                </a:solidFill>
              </a:rPr>
              <a:t> </a:t>
            </a:r>
            <a:r>
              <a:rPr lang="cs-CZ" sz="2600" dirty="0" err="1">
                <a:solidFill>
                  <a:srgbClr val="0070C0"/>
                </a:solidFill>
              </a:rPr>
              <a:t>Ishikawa</a:t>
            </a:r>
            <a:r>
              <a:rPr lang="cs-CZ" sz="2600" dirty="0"/>
              <a:t>) – </a:t>
            </a:r>
            <a:r>
              <a:rPr lang="cs-CZ" sz="2600" b="1" dirty="0">
                <a:solidFill>
                  <a:srgbClr val="FF0000"/>
                </a:solidFill>
              </a:rPr>
              <a:t> </a:t>
            </a:r>
            <a:r>
              <a:rPr lang="cs-CZ" sz="2600" dirty="0">
                <a:solidFill>
                  <a:srgbClr val="FF0000"/>
                </a:solidFill>
              </a:rPr>
              <a:t>(</a:t>
            </a:r>
            <a:r>
              <a:rPr lang="cs-CZ" sz="2000" dirty="0">
                <a:solidFill>
                  <a:srgbClr val="FF0000"/>
                </a:solidFill>
              </a:rPr>
              <a:t>detekce příčin-  opět viz snímek  8)  </a:t>
            </a:r>
            <a:endParaRPr lang="en-ZA" sz="2000" dirty="0">
              <a:solidFill>
                <a:srgbClr val="FF0000"/>
              </a:solidFill>
            </a:endParaRPr>
          </a:p>
          <a:p>
            <a:r>
              <a:rPr lang="en-US" sz="2600" dirty="0"/>
              <a:t>Test and verify possible causes</a:t>
            </a:r>
            <a:r>
              <a:rPr lang="cs-CZ" sz="2600" dirty="0"/>
              <a:t> </a:t>
            </a:r>
            <a:r>
              <a:rPr lang="cs-CZ" sz="2200" b="1" dirty="0">
                <a:solidFill>
                  <a:srgbClr val="00B050"/>
                </a:solidFill>
              </a:rPr>
              <a:t>(testování a verifikace možných příčin)</a:t>
            </a:r>
            <a:endParaRPr lang="en-US" sz="2200" b="1" dirty="0">
              <a:solidFill>
                <a:srgbClr val="00B050"/>
              </a:solidFill>
            </a:endParaRPr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>
                <a:solidFill>
                  <a:srgbClr val="FF0000"/>
                </a:solidFill>
              </a:rPr>
              <a:t>(</a:t>
            </a:r>
            <a:r>
              <a:rPr lang="en-US" sz="2100" b="1" dirty="0">
                <a:solidFill>
                  <a:srgbClr val="FF0000"/>
                </a:solidFill>
              </a:rPr>
              <a:t>root cause</a:t>
            </a:r>
            <a:r>
              <a:rPr lang="en-US" sz="2100" dirty="0">
                <a:solidFill>
                  <a:srgbClr val="FF0000"/>
                </a:solidFill>
              </a:rPr>
              <a:t>)</a:t>
            </a:r>
            <a:r>
              <a:rPr lang="cs-CZ" sz="2100" dirty="0">
                <a:solidFill>
                  <a:srgbClr val="FF0000"/>
                </a:solidFill>
              </a:rPr>
              <a:t>  -</a:t>
            </a:r>
            <a:r>
              <a:rPr lang="cs-CZ" sz="2200" b="1" dirty="0">
                <a:solidFill>
                  <a:srgbClr val="00B050"/>
                </a:solidFill>
              </a:rPr>
              <a:t>(nalezení klíčového problému)</a:t>
            </a:r>
            <a:endParaRPr lang="en-US" sz="2200" b="1" dirty="0">
              <a:solidFill>
                <a:srgbClr val="00B050"/>
              </a:solidFill>
            </a:endParaRPr>
          </a:p>
          <a:p>
            <a:r>
              <a:rPr lang="en-US" sz="2600" dirty="0"/>
              <a:t>Verify any assumptions </a:t>
            </a:r>
            <a:r>
              <a:rPr lang="cs-CZ" sz="2600" i="1" dirty="0"/>
              <a:t> </a:t>
            </a:r>
            <a:r>
              <a:rPr lang="cs-CZ" sz="2200" b="1" dirty="0">
                <a:solidFill>
                  <a:srgbClr val="00B050"/>
                </a:solidFill>
              </a:rPr>
              <a:t>(verifikace předpokladů)</a:t>
            </a:r>
            <a:endParaRPr lang="en-US" sz="2600" dirty="0"/>
          </a:p>
          <a:p>
            <a:r>
              <a:rPr lang="en-US" sz="2600" dirty="0"/>
              <a:t>Try the best possible solution and monitor what will be a situation after applied correctives step</a:t>
            </a:r>
            <a:r>
              <a:rPr lang="cs-CZ" sz="2600" dirty="0"/>
              <a:t> </a:t>
            </a:r>
            <a:r>
              <a:rPr lang="cs-CZ" sz="2200" b="1" dirty="0">
                <a:solidFill>
                  <a:srgbClr val="00B050"/>
                </a:solidFill>
              </a:rPr>
              <a:t>(aplikace zpětné vazby- korekce nežádoucího stavu)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Description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Problem</a:t>
            </a:r>
            <a:r>
              <a:rPr lang="cs-CZ" sz="12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Problem</a:t>
            </a:r>
            <a:r>
              <a:rPr lang="cs-CZ" sz="1200" b="1" dirty="0">
                <a:solidFill>
                  <a:srgbClr val="FF0000"/>
                </a:solidFill>
              </a:rPr>
              <a:t> N</a:t>
            </a: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499484" y="697466"/>
            <a:ext cx="932658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>
                <a:solidFill>
                  <a:srgbClr val="FF0000"/>
                </a:solidFill>
              </a:rPr>
              <a:t>(</a:t>
            </a:r>
            <a:r>
              <a:rPr lang="cs-CZ" sz="1000" dirty="0" err="1">
                <a:solidFill>
                  <a:srgbClr val="FF0000"/>
                </a:solidFill>
              </a:rPr>
              <a:t>urgency</a:t>
            </a:r>
            <a:r>
              <a:rPr lang="cs-CZ" sz="1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>
                <a:solidFill>
                  <a:srgbClr val="FF0000"/>
                </a:solidFill>
              </a:rPr>
              <a:t>(</a:t>
            </a:r>
            <a:r>
              <a:rPr lang="cs-CZ" sz="1000" dirty="0" err="1">
                <a:solidFill>
                  <a:srgbClr val="FF0000"/>
                </a:solidFill>
              </a:rPr>
              <a:t>urgency</a:t>
            </a:r>
            <a:r>
              <a:rPr lang="cs-CZ" sz="1000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Solution</a:t>
            </a:r>
            <a:r>
              <a:rPr lang="cs-CZ" sz="1200" b="1" dirty="0">
                <a:solidFill>
                  <a:srgbClr val="FF0000"/>
                </a:solidFill>
              </a:rPr>
              <a:t> (</a:t>
            </a:r>
            <a:r>
              <a:rPr lang="cs-CZ" sz="1200" b="1" dirty="0" err="1">
                <a:solidFill>
                  <a:srgbClr val="FF0000"/>
                </a:solidFill>
              </a:rPr>
              <a:t>corrective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action</a:t>
            </a:r>
            <a:r>
              <a:rPr lang="cs-CZ" sz="1200" b="1" dirty="0">
                <a:solidFill>
                  <a:srgbClr val="FF0000"/>
                </a:solidFill>
              </a:rPr>
              <a:t>) 1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Solution</a:t>
            </a:r>
            <a:r>
              <a:rPr lang="cs-CZ" sz="1200" b="1" dirty="0">
                <a:solidFill>
                  <a:srgbClr val="FF0000"/>
                </a:solidFill>
              </a:rPr>
              <a:t> (</a:t>
            </a:r>
            <a:r>
              <a:rPr lang="cs-CZ" sz="1200" b="1" dirty="0" err="1">
                <a:solidFill>
                  <a:srgbClr val="FF0000"/>
                </a:solidFill>
              </a:rPr>
              <a:t>corrective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action</a:t>
            </a:r>
            <a:r>
              <a:rPr lang="cs-CZ" sz="1200" b="1" dirty="0">
                <a:solidFill>
                  <a:srgbClr val="FF0000"/>
                </a:solidFill>
              </a:rPr>
              <a:t>) X</a:t>
            </a: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Solution</a:t>
            </a:r>
            <a:r>
              <a:rPr lang="cs-CZ" sz="1200" b="1" dirty="0">
                <a:solidFill>
                  <a:srgbClr val="FF0000"/>
                </a:solidFill>
              </a:rPr>
              <a:t> (</a:t>
            </a:r>
            <a:r>
              <a:rPr lang="cs-CZ" sz="1200" b="1" dirty="0" err="1">
                <a:solidFill>
                  <a:srgbClr val="FF0000"/>
                </a:solidFill>
              </a:rPr>
              <a:t>corrective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action</a:t>
            </a:r>
            <a:r>
              <a:rPr lang="cs-CZ" sz="1200" b="1" dirty="0">
                <a:solidFill>
                  <a:srgbClr val="FF0000"/>
                </a:solidFill>
              </a:rPr>
              <a:t>) 1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0000"/>
                </a:solidFill>
              </a:rPr>
              <a:t>Solution</a:t>
            </a:r>
            <a:r>
              <a:rPr lang="cs-CZ" sz="1200" b="1" dirty="0">
                <a:solidFill>
                  <a:srgbClr val="FF0000"/>
                </a:solidFill>
              </a:rPr>
              <a:t> (</a:t>
            </a:r>
            <a:r>
              <a:rPr lang="cs-CZ" sz="1200" b="1" dirty="0" err="1">
                <a:solidFill>
                  <a:srgbClr val="FF0000"/>
                </a:solidFill>
              </a:rPr>
              <a:t>corrective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action</a:t>
            </a:r>
            <a:r>
              <a:rPr lang="cs-CZ" sz="1200" b="1" dirty="0">
                <a:solidFill>
                  <a:srgbClr val="FF0000"/>
                </a:solidFill>
              </a:rPr>
              <a:t>) Y</a:t>
            </a: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>
                <a:solidFill>
                  <a:srgbClr val="FF0000"/>
                </a:solidFill>
              </a:rPr>
              <a:t>Problem</a:t>
            </a:r>
            <a:r>
              <a:rPr lang="cs-CZ" sz="1000" b="1" dirty="0">
                <a:solidFill>
                  <a:srgbClr val="FF0000"/>
                </a:solidFill>
              </a:rPr>
              <a:t> 1´ </a:t>
            </a: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>
                <a:solidFill>
                  <a:srgbClr val="FF0000"/>
                </a:solidFill>
              </a:rPr>
              <a:t>Problem</a:t>
            </a:r>
            <a:r>
              <a:rPr lang="cs-CZ" sz="1000" b="1" dirty="0">
                <a:solidFill>
                  <a:srgbClr val="FF0000"/>
                </a:solidFill>
              </a:rPr>
              <a:t> N´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Situation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Situation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6" y="2518119"/>
            <a:ext cx="780579" cy="965043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>
                <a:solidFill>
                  <a:srgbClr val="00B050"/>
                </a:solidFill>
              </a:rPr>
              <a:t>Who</a:t>
            </a:r>
            <a:endParaRPr lang="cs-CZ" sz="1000" b="1" dirty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>
                <a:solidFill>
                  <a:srgbClr val="00B050"/>
                </a:solidFill>
              </a:rPr>
              <a:t>What</a:t>
            </a:r>
            <a:endParaRPr lang="cs-CZ" sz="1000" b="1" dirty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>
                <a:solidFill>
                  <a:srgbClr val="00B050"/>
                </a:solidFill>
              </a:rPr>
              <a:t>WhereWhenExtent</a:t>
            </a:r>
            <a:endParaRPr lang="cs-CZ" sz="1000" b="1" dirty="0">
              <a:solidFill>
                <a:srgbClr val="00B05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79" y="2780928"/>
            <a:ext cx="804627" cy="916744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>
                <a:solidFill>
                  <a:srgbClr val="FF0000"/>
                </a:solidFill>
              </a:rPr>
              <a:t>Who</a:t>
            </a:r>
            <a:endParaRPr lang="cs-CZ" sz="1000" dirty="0">
              <a:solidFill>
                <a:srgbClr val="FF0000"/>
              </a:solidFill>
            </a:endParaRP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  <p:sp>
        <p:nvSpPr>
          <p:cNvPr id="43" name="Oválný popisek 38">
            <a:extLst>
              <a:ext uri="{FF2B5EF4-FFF2-40B4-BE49-F238E27FC236}">
                <a16:creationId xmlns:a16="http://schemas.microsoft.com/office/drawing/2014/main" id="{BB5727D8-262F-484E-BFF6-DECC4D747268}"/>
              </a:ext>
            </a:extLst>
          </p:cNvPr>
          <p:cNvSpPr/>
          <p:nvPr/>
        </p:nvSpPr>
        <p:spPr>
          <a:xfrm flipH="1">
            <a:off x="235711" y="515483"/>
            <a:ext cx="1119757" cy="965043"/>
          </a:xfrm>
          <a:prstGeom prst="wedgeEllipseCallout">
            <a:avLst>
              <a:gd name="adj1" fmla="val -20546"/>
              <a:gd name="adj2" fmla="val 7419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rgbClr val="00B050"/>
                </a:solidFill>
              </a:rPr>
              <a:t>Who</a:t>
            </a:r>
            <a:r>
              <a:rPr lang="cs-CZ" sz="900" b="1" dirty="0">
                <a:solidFill>
                  <a:srgbClr val="00B050"/>
                </a:solidFill>
              </a:rPr>
              <a:t> </a:t>
            </a:r>
            <a:r>
              <a:rPr lang="cs-CZ" sz="900" b="1" dirty="0" err="1">
                <a:solidFill>
                  <a:srgbClr val="00B050"/>
                </a:solidFill>
              </a:rPr>
              <a:t>is</a:t>
            </a:r>
            <a:r>
              <a:rPr lang="cs-CZ" sz="900" b="1" dirty="0">
                <a:solidFill>
                  <a:srgbClr val="00B050"/>
                </a:solidFill>
              </a:rPr>
              <a:t> not</a:t>
            </a:r>
          </a:p>
          <a:p>
            <a:pPr algn="ctr"/>
            <a:r>
              <a:rPr lang="cs-CZ" sz="900" b="1" dirty="0" err="1">
                <a:solidFill>
                  <a:srgbClr val="00B050"/>
                </a:solidFill>
              </a:rPr>
              <a:t>What</a:t>
            </a:r>
            <a:r>
              <a:rPr lang="cs-CZ" sz="900" b="1" dirty="0">
                <a:solidFill>
                  <a:srgbClr val="00B050"/>
                </a:solidFill>
              </a:rPr>
              <a:t> </a:t>
            </a:r>
            <a:r>
              <a:rPr lang="cs-CZ" sz="900" b="1" dirty="0" err="1">
                <a:solidFill>
                  <a:srgbClr val="00B050"/>
                </a:solidFill>
              </a:rPr>
              <a:t>is</a:t>
            </a:r>
            <a:r>
              <a:rPr lang="cs-CZ" sz="900" b="1" dirty="0">
                <a:solidFill>
                  <a:srgbClr val="00B050"/>
                </a:solidFill>
              </a:rPr>
              <a:t> not</a:t>
            </a:r>
          </a:p>
          <a:p>
            <a:pPr algn="ctr"/>
            <a:r>
              <a:rPr lang="cs-CZ" sz="900" b="1" dirty="0" err="1">
                <a:solidFill>
                  <a:srgbClr val="00B050"/>
                </a:solidFill>
              </a:rPr>
              <a:t>Where</a:t>
            </a:r>
            <a:r>
              <a:rPr lang="cs-CZ" sz="900" b="1" dirty="0">
                <a:solidFill>
                  <a:srgbClr val="00B050"/>
                </a:solidFill>
              </a:rPr>
              <a:t> </a:t>
            </a:r>
            <a:r>
              <a:rPr lang="cs-CZ" sz="900" b="1" dirty="0" err="1">
                <a:solidFill>
                  <a:srgbClr val="00B050"/>
                </a:solidFill>
              </a:rPr>
              <a:t>is</a:t>
            </a:r>
            <a:r>
              <a:rPr lang="cs-CZ" sz="900" b="1" dirty="0">
                <a:solidFill>
                  <a:srgbClr val="00B050"/>
                </a:solidFill>
              </a:rPr>
              <a:t> not</a:t>
            </a:r>
          </a:p>
          <a:p>
            <a:pPr algn="ctr"/>
            <a:r>
              <a:rPr lang="cs-CZ" sz="900" b="1" dirty="0" err="1">
                <a:solidFill>
                  <a:srgbClr val="00B050"/>
                </a:solidFill>
              </a:rPr>
              <a:t>When</a:t>
            </a:r>
            <a:r>
              <a:rPr lang="cs-CZ" sz="900" b="1" dirty="0">
                <a:solidFill>
                  <a:srgbClr val="00B050"/>
                </a:solidFill>
              </a:rPr>
              <a:t> </a:t>
            </a:r>
            <a:r>
              <a:rPr lang="cs-CZ" sz="900" b="1" dirty="0" err="1">
                <a:solidFill>
                  <a:srgbClr val="00B050"/>
                </a:solidFill>
              </a:rPr>
              <a:t>is</a:t>
            </a:r>
            <a:r>
              <a:rPr lang="cs-CZ" sz="900" b="1" dirty="0">
                <a:solidFill>
                  <a:srgbClr val="00B050"/>
                </a:solidFill>
              </a:rPr>
              <a:t> not</a:t>
            </a:r>
          </a:p>
          <a:p>
            <a:pPr algn="ctr"/>
            <a:r>
              <a:rPr lang="cs-CZ" sz="900" b="1" dirty="0" err="1">
                <a:solidFill>
                  <a:srgbClr val="00B050"/>
                </a:solidFill>
              </a:rPr>
              <a:t>Extent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44" name="Oválný popisek 38">
            <a:extLst>
              <a:ext uri="{FF2B5EF4-FFF2-40B4-BE49-F238E27FC236}">
                <a16:creationId xmlns:a16="http://schemas.microsoft.com/office/drawing/2014/main" id="{8E3A2C78-53CE-4F28-BB07-7AB5B1EB9BEF}"/>
              </a:ext>
            </a:extLst>
          </p:cNvPr>
          <p:cNvSpPr/>
          <p:nvPr/>
        </p:nvSpPr>
        <p:spPr>
          <a:xfrm flipH="1">
            <a:off x="7517948" y="136525"/>
            <a:ext cx="1390340" cy="965043"/>
          </a:xfrm>
          <a:prstGeom prst="wedgeEllipseCallout">
            <a:avLst>
              <a:gd name="adj1" fmla="val 79295"/>
              <a:gd name="adj2" fmla="val 11300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rgbClr val="00B050"/>
                </a:solidFill>
              </a:rPr>
              <a:t>Who</a:t>
            </a:r>
            <a:r>
              <a:rPr lang="cs-CZ" sz="900" b="1" dirty="0">
                <a:solidFill>
                  <a:srgbClr val="00B050"/>
                </a:solidFill>
              </a:rPr>
              <a:t> </a:t>
            </a:r>
            <a:r>
              <a:rPr lang="cs-CZ" sz="900" b="1" dirty="0" err="1">
                <a:solidFill>
                  <a:srgbClr val="00B050"/>
                </a:solidFill>
              </a:rPr>
              <a:t>is</a:t>
            </a:r>
            <a:r>
              <a:rPr lang="cs-CZ" sz="900" b="1" dirty="0">
                <a:solidFill>
                  <a:srgbClr val="00B050"/>
                </a:solidFill>
              </a:rPr>
              <a:t> not</a:t>
            </a:r>
          </a:p>
          <a:p>
            <a:pPr algn="ctr"/>
            <a:r>
              <a:rPr lang="cs-CZ" sz="900" b="1" dirty="0" err="1">
                <a:solidFill>
                  <a:srgbClr val="00B050"/>
                </a:solidFill>
              </a:rPr>
              <a:t>What</a:t>
            </a:r>
            <a:r>
              <a:rPr lang="cs-CZ" sz="900" b="1" dirty="0">
                <a:solidFill>
                  <a:srgbClr val="00B050"/>
                </a:solidFill>
              </a:rPr>
              <a:t> </a:t>
            </a:r>
            <a:r>
              <a:rPr lang="cs-CZ" sz="900" b="1" dirty="0" err="1">
                <a:solidFill>
                  <a:srgbClr val="00B050"/>
                </a:solidFill>
              </a:rPr>
              <a:t>is</a:t>
            </a:r>
            <a:r>
              <a:rPr lang="cs-CZ" sz="900" b="1" dirty="0">
                <a:solidFill>
                  <a:srgbClr val="00B050"/>
                </a:solidFill>
              </a:rPr>
              <a:t> not</a:t>
            </a:r>
          </a:p>
          <a:p>
            <a:pPr algn="ctr"/>
            <a:r>
              <a:rPr lang="cs-CZ" sz="900" b="1" dirty="0" err="1">
                <a:solidFill>
                  <a:srgbClr val="00B050"/>
                </a:solidFill>
              </a:rPr>
              <a:t>Where</a:t>
            </a:r>
            <a:r>
              <a:rPr lang="cs-CZ" sz="900" b="1" dirty="0">
                <a:solidFill>
                  <a:srgbClr val="00B050"/>
                </a:solidFill>
              </a:rPr>
              <a:t> </a:t>
            </a:r>
            <a:r>
              <a:rPr lang="cs-CZ" sz="900" b="1" dirty="0" err="1">
                <a:solidFill>
                  <a:srgbClr val="00B050"/>
                </a:solidFill>
              </a:rPr>
              <a:t>is</a:t>
            </a:r>
            <a:r>
              <a:rPr lang="cs-CZ" sz="900" b="1" dirty="0">
                <a:solidFill>
                  <a:srgbClr val="00B050"/>
                </a:solidFill>
              </a:rPr>
              <a:t> not</a:t>
            </a:r>
          </a:p>
          <a:p>
            <a:pPr algn="ctr"/>
            <a:r>
              <a:rPr lang="cs-CZ" sz="900" b="1" dirty="0" err="1">
                <a:solidFill>
                  <a:srgbClr val="00B050"/>
                </a:solidFill>
              </a:rPr>
              <a:t>When</a:t>
            </a:r>
            <a:r>
              <a:rPr lang="cs-CZ" sz="900" b="1" dirty="0">
                <a:solidFill>
                  <a:srgbClr val="00B050"/>
                </a:solidFill>
              </a:rPr>
              <a:t> </a:t>
            </a:r>
            <a:r>
              <a:rPr lang="cs-CZ" sz="900" b="1" dirty="0" err="1">
                <a:solidFill>
                  <a:srgbClr val="00B050"/>
                </a:solidFill>
              </a:rPr>
              <a:t>is</a:t>
            </a:r>
            <a:r>
              <a:rPr lang="cs-CZ" sz="900" b="1" dirty="0">
                <a:solidFill>
                  <a:srgbClr val="00B050"/>
                </a:solidFill>
              </a:rPr>
              <a:t> not</a:t>
            </a:r>
          </a:p>
          <a:p>
            <a:pPr algn="ctr"/>
            <a:r>
              <a:rPr lang="cs-CZ" sz="900" b="1" dirty="0" err="1">
                <a:solidFill>
                  <a:srgbClr val="00B050"/>
                </a:solidFill>
              </a:rPr>
              <a:t>Extent</a:t>
            </a:r>
            <a:endParaRPr lang="cs-CZ" sz="9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Decomposition, priorities and causes</a:t>
            </a:r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Problem 1</a:t>
            </a: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>
              <a:solidFill>
                <a:srgbClr val="FF0000"/>
              </a:solidFill>
            </a:endParaRPr>
          </a:p>
          <a:p>
            <a:pPr algn="ctr"/>
            <a:r>
              <a:rPr lang="cs-CZ" sz="1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Sub-problem 1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Sub-problem N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00"/>
                </a:solidFill>
              </a:rPr>
              <a:t>Priority1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00"/>
                </a:solidFill>
              </a:rPr>
              <a:t>Priority N</a:t>
            </a: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FF0000"/>
                </a:solidFill>
              </a:rPr>
              <a:t>Problem</a:t>
            </a:r>
            <a:r>
              <a:rPr lang="cs-CZ" sz="12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Problem </a:t>
            </a:r>
            <a:r>
              <a:rPr lang="cs-CZ" sz="1200" b="1" dirty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>
              <a:solidFill>
                <a:srgbClr val="FF0000"/>
              </a:solidFill>
            </a:endParaRPr>
          </a:p>
          <a:p>
            <a:pPr algn="ctr"/>
            <a:r>
              <a:rPr lang="cs-CZ" sz="1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Sub-problem 1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00"/>
                </a:solidFill>
              </a:rPr>
              <a:t>Sub-problem </a:t>
            </a:r>
            <a:r>
              <a:rPr lang="cs-CZ" sz="1200" b="1" dirty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00"/>
                </a:solidFill>
              </a:rPr>
              <a:t>Cause 1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FF00"/>
                </a:solidFill>
              </a:rPr>
              <a:t>Cause N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FF0000"/>
                </a:solidFill>
              </a:rPr>
              <a:t>Problem</a:t>
            </a:r>
            <a:r>
              <a:rPr lang="cs-CZ" sz="1200" b="1" dirty="0">
                <a:solidFill>
                  <a:srgbClr val="FF0000"/>
                </a:solidFill>
              </a:rPr>
              <a:t> 2</a:t>
            </a: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70C0"/>
                </a:solidFill>
              </a:rPr>
              <a:t>Example of problem manifestation </a:t>
            </a:r>
            <a:r>
              <a:rPr lang="en-US" sz="2700" dirty="0">
                <a:solidFill>
                  <a:srgbClr val="0070C0"/>
                </a:solidFill>
              </a:rPr>
              <a:t>(decrease of performance) 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Performance</a:t>
            </a:r>
          </a:p>
          <a:p>
            <a:r>
              <a:rPr lang="cs-CZ" sz="1600" dirty="0">
                <a:solidFill>
                  <a:srgbClr val="0070C0"/>
                </a:solidFill>
              </a:rPr>
              <a:t>    (výkon)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70115" y="4932313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4317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Planned performance</a:t>
            </a:r>
            <a:r>
              <a:rPr lang="cs-CZ" sz="1600" dirty="0">
                <a:solidFill>
                  <a:srgbClr val="FF0000"/>
                </a:solidFill>
              </a:rPr>
              <a:t> (plánovaná hladina výkonu)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solidFill>
                  <a:srgbClr val="0070C0"/>
                </a:solidFill>
              </a:rPr>
              <a:t>Unfavourable deviation</a:t>
            </a:r>
          </a:p>
          <a:p>
            <a:pPr marL="0" lvl="1"/>
            <a:endParaRPr lang="en-US" dirty="0"/>
          </a:p>
          <a:p>
            <a:pPr marL="0" lvl="1"/>
            <a:r>
              <a:rPr lang="cs-CZ" dirty="0"/>
              <a:t> </a:t>
            </a:r>
            <a:r>
              <a:rPr lang="en-US" dirty="0">
                <a:solidFill>
                  <a:srgbClr val="0070C0"/>
                </a:solidFill>
              </a:rPr>
              <a:t>What do we </a:t>
            </a:r>
            <a:r>
              <a:rPr lang="en-US" b="1" dirty="0">
                <a:solidFill>
                  <a:srgbClr val="0070C0"/>
                </a:solidFill>
              </a:rPr>
              <a:t>see, hear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0070C0"/>
                </a:solidFill>
              </a:rPr>
              <a:t>feel</a:t>
            </a:r>
            <a:r>
              <a:rPr lang="en-US" dirty="0">
                <a:solidFill>
                  <a:srgbClr val="0070C0"/>
                </a:solidFill>
              </a:rPr>
              <a:t>,</a:t>
            </a:r>
            <a:endParaRPr lang="cs-CZ" dirty="0">
              <a:solidFill>
                <a:srgbClr val="0070C0"/>
              </a:solidFill>
            </a:endParaRPr>
          </a:p>
          <a:p>
            <a:pPr marL="0" lvl="1"/>
            <a:r>
              <a:rPr lang="en-US" b="1" dirty="0">
                <a:solidFill>
                  <a:srgbClr val="0070C0"/>
                </a:solidFill>
              </a:rPr>
              <a:t> taste</a:t>
            </a:r>
            <a:r>
              <a:rPr lang="en-US" dirty="0">
                <a:solidFill>
                  <a:srgbClr val="0070C0"/>
                </a:solidFill>
              </a:rPr>
              <a:t>, or </a:t>
            </a:r>
            <a:r>
              <a:rPr lang="en-US" b="1" dirty="0">
                <a:solidFill>
                  <a:srgbClr val="0070C0"/>
                </a:solidFill>
              </a:rPr>
              <a:t>smell</a:t>
            </a:r>
            <a:r>
              <a:rPr lang="en-US" dirty="0">
                <a:solidFill>
                  <a:srgbClr val="0070C0"/>
                </a:solidFill>
              </a:rPr>
              <a:t> that tells us</a:t>
            </a:r>
            <a:endParaRPr lang="cs-CZ" dirty="0">
              <a:solidFill>
                <a:srgbClr val="0070C0"/>
              </a:solidFill>
            </a:endParaRPr>
          </a:p>
          <a:p>
            <a:pPr marL="0" lvl="1"/>
            <a:r>
              <a:rPr lang="en-US" dirty="0">
                <a:solidFill>
                  <a:srgbClr val="0070C0"/>
                </a:solidFill>
              </a:rPr>
              <a:t> there is a deviation?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130530" y="5307809"/>
            <a:ext cx="90912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Final effect of the                              =  </a:t>
            </a:r>
            <a:r>
              <a:rPr lang="en-US" sz="1600" b="1" dirty="0">
                <a:solidFill>
                  <a:srgbClr val="FF0000"/>
                </a:solidFill>
              </a:rPr>
              <a:t>PROBLEM</a:t>
            </a:r>
            <a:r>
              <a:rPr lang="en-US" sz="1600" dirty="0">
                <a:solidFill>
                  <a:srgbClr val="FF0000"/>
                </a:solidFill>
              </a:rPr>
              <a:t> (e.g. server crashed</a:t>
            </a:r>
            <a:r>
              <a:rPr lang="cs-CZ" sz="1600" dirty="0">
                <a:solidFill>
                  <a:srgbClr val="FF0000"/>
                </a:solidFill>
              </a:rPr>
              <a:t>, hard disk </a:t>
            </a:r>
            <a:r>
              <a:rPr lang="cs-CZ" sz="1600" dirty="0" err="1">
                <a:solidFill>
                  <a:srgbClr val="FF0000"/>
                </a:solidFill>
              </a:rPr>
              <a:t>with</a:t>
            </a:r>
            <a:r>
              <a:rPr lang="cs-CZ" sz="1600" dirty="0">
                <a:solidFill>
                  <a:srgbClr val="FF0000"/>
                </a:solidFill>
              </a:rPr>
              <a:t> database </a:t>
            </a:r>
            <a:r>
              <a:rPr lang="cs-CZ" sz="1600" dirty="0" err="1">
                <a:solidFill>
                  <a:srgbClr val="FF0000"/>
                </a:solidFill>
              </a:rPr>
              <a:t>crashed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  <a:p>
            <a:pPr marL="0" lvl="1"/>
            <a:r>
              <a:rPr lang="en-US" sz="1600" b="1" dirty="0"/>
              <a:t>Then we have to ask :</a:t>
            </a:r>
            <a:r>
              <a:rPr lang="en-US" b="1" dirty="0"/>
              <a:t> </a:t>
            </a:r>
            <a:r>
              <a:rPr lang="cs-CZ" dirty="0" err="1"/>
              <a:t>Who</a:t>
            </a:r>
            <a:r>
              <a:rPr lang="cs-CZ" dirty="0"/>
              <a:t>, </a:t>
            </a:r>
            <a:r>
              <a:rPr lang="en-US" dirty="0"/>
              <a:t>What, Where, When, and to what Extent</a:t>
            </a:r>
            <a:r>
              <a:rPr lang="cs-CZ" dirty="0"/>
              <a:t> –</a:t>
            </a:r>
            <a:r>
              <a:rPr lang="en-US" dirty="0"/>
              <a:t>Size </a:t>
            </a:r>
            <a:r>
              <a:rPr lang="en-US" sz="1600" dirty="0"/>
              <a:t>(how much, how many)?</a:t>
            </a:r>
            <a:endParaRPr lang="cs-CZ" sz="1600" dirty="0"/>
          </a:p>
          <a:p>
            <a:pPr marL="0" lvl="1"/>
            <a:r>
              <a:rPr lang="en-US" sz="1600" dirty="0"/>
              <a:t>And opposite type</a:t>
            </a:r>
            <a:r>
              <a:rPr lang="cs-CZ" sz="1600" dirty="0"/>
              <a:t>s</a:t>
            </a:r>
            <a:r>
              <a:rPr lang="en-US" sz="1600" dirty="0"/>
              <a:t> of questions as well.  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1691680" y="514349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Server </a:t>
            </a:r>
            <a:r>
              <a:rPr lang="cs-CZ" dirty="0" err="1"/>
              <a:t>crashed</a:t>
            </a:r>
            <a:r>
              <a:rPr lang="cs-CZ" dirty="0"/>
              <a:t> !!!! </a:t>
            </a:r>
            <a:r>
              <a:rPr lang="cs-CZ" sz="1800" b="1" dirty="0">
                <a:solidFill>
                  <a:srgbClr val="00B050"/>
                </a:solidFill>
              </a:rPr>
              <a:t>(</a:t>
            </a:r>
            <a:r>
              <a:rPr lang="cs-CZ" sz="1800" b="1" dirty="0" err="1">
                <a:solidFill>
                  <a:srgbClr val="00B050"/>
                </a:solidFill>
              </a:rPr>
              <a:t>home</a:t>
            </a:r>
            <a:r>
              <a:rPr lang="cs-CZ" sz="1800" b="1" dirty="0">
                <a:solidFill>
                  <a:srgbClr val="00B050"/>
                </a:solidFill>
              </a:rPr>
              <a:t> study !!!)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Server crashed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/>
              <a:t>) </a:t>
            </a:r>
          </a:p>
          <a:p>
            <a:r>
              <a:rPr lang="en-US" sz="2000" b="1" dirty="0"/>
              <a:t>The e-mail system crashed after the 3rd shift support engineer applied hot-fix XYZ to Exchange Server 123</a:t>
            </a:r>
            <a:r>
              <a:rPr lang="cs-CZ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/>
              <a:t>)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Comment :</a:t>
            </a:r>
            <a:r>
              <a:rPr lang="en-US" sz="1600" dirty="0">
                <a:solidFill>
                  <a:srgbClr val="00B050"/>
                </a:solidFill>
              </a:rPr>
              <a:t> WHO is not mentioned here but could be Different staff (3 shift) –see table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/>
              <a:t>.</a:t>
            </a:r>
            <a:r>
              <a:rPr lang="cs-CZ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cs-CZ" b="1" dirty="0"/>
            </a:br>
            <a:r>
              <a:rPr lang="en-US" sz="4000" dirty="0">
                <a:solidFill>
                  <a:srgbClr val="0070C0"/>
                </a:solidFill>
              </a:rPr>
              <a:t>Test the Most Probable Cause</a:t>
            </a:r>
            <a:r>
              <a:rPr lang="cs-CZ" sz="4000" dirty="0">
                <a:solidFill>
                  <a:srgbClr val="0070C0"/>
                </a:solidFill>
              </a:rPr>
              <a:t>    </a:t>
            </a:r>
            <a:r>
              <a:rPr lang="cs-CZ" sz="2200" dirty="0" err="1">
                <a:solidFill>
                  <a:srgbClr val="FF0000"/>
                </a:solidFill>
              </a:rPr>
              <a:t>home</a:t>
            </a:r>
            <a:r>
              <a:rPr lang="cs-CZ" sz="2200" dirty="0">
                <a:solidFill>
                  <a:srgbClr val="FF0000"/>
                </a:solidFill>
              </a:rPr>
              <a:t> study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Clarifying problem Analysis (example)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have to ask (where Qi =QUESTION</a:t>
            </a:r>
            <a:r>
              <a:rPr lang="cs-CZ" dirty="0"/>
              <a:t> </a:t>
            </a:r>
            <a:r>
              <a:rPr lang="en-US" dirty="0" err="1"/>
              <a:t>i</a:t>
            </a:r>
            <a:r>
              <a:rPr lang="en-US" dirty="0"/>
              <a:t>) :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IS		IS NOT</a:t>
            </a:r>
          </a:p>
          <a:p>
            <a:endParaRPr lang="cs-CZ" sz="1600" i="1" dirty="0"/>
          </a:p>
          <a:p>
            <a:r>
              <a:rPr lang="en-US" sz="1600" i="1" dirty="0"/>
              <a:t>What (identify)	Q1		Q2</a:t>
            </a:r>
          </a:p>
          <a:p>
            <a:r>
              <a:rPr lang="en-US" sz="1600" i="1" dirty="0"/>
              <a:t>Where (locate)	Q3		Q4</a:t>
            </a:r>
          </a:p>
          <a:p>
            <a:r>
              <a:rPr lang="en-US" sz="1600" i="1" dirty="0"/>
              <a:t>When (timing)	Q5		Q6</a:t>
            </a:r>
          </a:p>
          <a:p>
            <a:r>
              <a:rPr lang="en-US" sz="1600" i="1" dirty="0"/>
              <a:t>Extent (magnitude)</a:t>
            </a:r>
            <a:r>
              <a:rPr lang="cs-CZ" sz="1600" i="1" dirty="0"/>
              <a:t>	Q7		Q8	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See next slides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600" dirty="0">
                <a:solidFill>
                  <a:srgbClr val="0070C0"/>
                </a:solidFill>
              </a:rPr>
              <a:t>Problem Analysis </a:t>
            </a: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specific deviation?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 for </a:t>
            </a:r>
            <a:r>
              <a:rPr lang="en-US" b="1" dirty="0"/>
              <a:t>Is</a:t>
            </a:r>
            <a:r>
              <a:rPr lang="en-US" dirty="0"/>
              <a:t> : </a:t>
            </a:r>
          </a:p>
          <a:p>
            <a:r>
              <a:rPr lang="en-US" sz="1200" dirty="0"/>
              <a:t>1.</a:t>
            </a:r>
            <a:r>
              <a:rPr lang="cs-CZ" sz="1200" dirty="0"/>
              <a:t>   </a:t>
            </a:r>
            <a:r>
              <a:rPr lang="en-US" sz="1200" dirty="0"/>
              <a:t>What specific  </a:t>
            </a:r>
            <a:r>
              <a:rPr lang="en-US" sz="1200" b="1" dirty="0"/>
              <a:t>object  </a:t>
            </a:r>
            <a:r>
              <a:rPr lang="en-US" sz="1200" b="1" dirty="0">
                <a:solidFill>
                  <a:srgbClr val="FF0000"/>
                </a:solidFill>
              </a:rPr>
              <a:t>IS</a:t>
            </a:r>
            <a:r>
              <a:rPr lang="en-US" sz="1200" dirty="0"/>
              <a:t> related  to the defect? </a:t>
            </a:r>
          </a:p>
          <a:p>
            <a:r>
              <a:rPr lang="en-US" sz="1200" dirty="0"/>
              <a:t>    </a:t>
            </a:r>
            <a:r>
              <a:rPr lang="cs-CZ" sz="1200" dirty="0"/>
              <a:t>   </a:t>
            </a:r>
            <a:r>
              <a:rPr lang="en-US" sz="1200" dirty="0">
                <a:solidFill>
                  <a:srgbClr val="0070C0"/>
                </a:solidFill>
              </a:rPr>
              <a:t>Inventory Valuation Objects in </a:t>
            </a:r>
            <a:r>
              <a:rPr lang="en-US" sz="1200" b="1" dirty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/>
              <a:t>2. </a:t>
            </a:r>
            <a:r>
              <a:rPr lang="cs-CZ" sz="1200" dirty="0"/>
              <a:t>  </a:t>
            </a:r>
            <a:r>
              <a:rPr lang="en-US" sz="1200" dirty="0"/>
              <a:t>What specifically is the defect (deviation)? 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cs-CZ" sz="1200" dirty="0"/>
              <a:t>  </a:t>
            </a:r>
            <a:r>
              <a:rPr lang="en-US" sz="1200" b="1" dirty="0">
                <a:solidFill>
                  <a:srgbClr val="0070C0"/>
                </a:solidFill>
              </a:rPr>
              <a:t>Inventory Adjustment does not work  </a:t>
            </a:r>
          </a:p>
          <a:p>
            <a:endParaRPr lang="en-US" sz="1200" dirty="0"/>
          </a:p>
          <a:p>
            <a:r>
              <a:rPr lang="en-US" sz="1200" dirty="0"/>
              <a:t>1-&gt; see setup  of the database and see differences </a:t>
            </a:r>
          </a:p>
          <a:p>
            <a:r>
              <a:rPr lang="en-US" sz="1200" dirty="0"/>
              <a:t>2-&gt;</a:t>
            </a:r>
            <a:r>
              <a:rPr lang="en-ZA" sz="1200" dirty="0"/>
              <a:t>see algorithm used for calculation and parameters  used.</a:t>
            </a:r>
          </a:p>
          <a:p>
            <a:r>
              <a:rPr lang="en-ZA" sz="1200" dirty="0"/>
              <a:t>      You can see , that in production calculation related </a:t>
            </a:r>
          </a:p>
          <a:p>
            <a:r>
              <a:rPr lang="en-ZA" sz="1200" dirty="0"/>
              <a:t>      algorithm  is not functional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for </a:t>
            </a:r>
            <a:r>
              <a:rPr lang="en-US" b="1" dirty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1.</a:t>
            </a:r>
            <a:r>
              <a:rPr lang="cs-CZ" sz="1200" dirty="0"/>
              <a:t> </a:t>
            </a:r>
            <a:r>
              <a:rPr lang="en-US" sz="1400" dirty="0"/>
              <a:t>W</a:t>
            </a:r>
            <a:r>
              <a:rPr lang="en-US" sz="1200" dirty="0"/>
              <a:t>hat specific  </a:t>
            </a:r>
            <a:r>
              <a:rPr lang="en-US" sz="1200" b="1" dirty="0"/>
              <a:t>object  </a:t>
            </a:r>
            <a:r>
              <a:rPr lang="en-US" sz="1200" b="1" dirty="0">
                <a:solidFill>
                  <a:srgbClr val="FF0000"/>
                </a:solidFill>
              </a:rPr>
              <a:t>IS NOT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related to the defect? </a:t>
            </a:r>
          </a:p>
          <a:p>
            <a:r>
              <a:rPr lang="en-US" sz="1200" dirty="0"/>
              <a:t>       </a:t>
            </a:r>
            <a:r>
              <a:rPr lang="en-US" sz="1200" dirty="0">
                <a:solidFill>
                  <a:srgbClr val="0070C0"/>
                </a:solidFill>
              </a:rPr>
              <a:t>Inventory Valuation Objects </a:t>
            </a:r>
            <a:r>
              <a:rPr lang="en-US" sz="1200" dirty="0"/>
              <a:t>in </a:t>
            </a:r>
            <a:r>
              <a:rPr lang="en-US" sz="1200" b="1" dirty="0">
                <a:solidFill>
                  <a:srgbClr val="FF0000"/>
                </a:solidFill>
              </a:rPr>
              <a:t>database B</a:t>
            </a:r>
          </a:p>
          <a:p>
            <a:r>
              <a:rPr lang="en-US" sz="1200" dirty="0"/>
              <a:t>  2. What specifically is  not the defect (deviation)?</a:t>
            </a:r>
          </a:p>
          <a:p>
            <a:r>
              <a:rPr lang="en-US" sz="1200" dirty="0"/>
              <a:t>  </a:t>
            </a:r>
            <a:r>
              <a:rPr lang="cs-CZ" sz="1200" dirty="0"/>
              <a:t>     </a:t>
            </a:r>
            <a:r>
              <a:rPr lang="en-ZA" sz="1200" dirty="0"/>
              <a:t>Adjustment is working – good set</a:t>
            </a:r>
            <a:r>
              <a:rPr lang="cs-CZ" sz="1200" dirty="0"/>
              <a:t>u</a:t>
            </a:r>
            <a:r>
              <a:rPr lang="en-ZA" sz="1200" dirty="0"/>
              <a:t>p in </a:t>
            </a:r>
            <a:r>
              <a:rPr lang="en-ZA" sz="1200" dirty="0">
                <a:solidFill>
                  <a:srgbClr val="FF0000"/>
                </a:solidFill>
              </a:rPr>
              <a:t>database  B</a:t>
            </a:r>
          </a:p>
          <a:p>
            <a:r>
              <a:rPr lang="en-US" sz="1200" dirty="0"/>
              <a:t>1 -&gt; Setup has another parameter</a:t>
            </a:r>
            <a:r>
              <a:rPr lang="cs-CZ" sz="1200" dirty="0"/>
              <a:t>s </a:t>
            </a:r>
            <a:r>
              <a:rPr lang="en-US" sz="1200" b="1" dirty="0"/>
              <a:t>O</a:t>
            </a:r>
            <a:r>
              <a:rPr lang="cs-CZ" sz="1200" b="1" dirty="0"/>
              <a:t>N</a:t>
            </a:r>
            <a:endParaRPr lang="en-US" sz="1200" b="1" dirty="0"/>
          </a:p>
          <a:p>
            <a:r>
              <a:rPr lang="en-US" sz="1200" dirty="0"/>
              <a:t>2-&gt;  Algorithm is used al</a:t>
            </a:r>
            <a:r>
              <a:rPr lang="cs-CZ" sz="1200" dirty="0"/>
              <a:t>s</a:t>
            </a:r>
            <a:r>
              <a:rPr lang="en-US" sz="1200" dirty="0"/>
              <a:t>o for production where not error</a:t>
            </a:r>
          </a:p>
          <a:p>
            <a:r>
              <a:rPr lang="en-US" sz="1200" dirty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b="1" dirty="0" err="1"/>
              <a:t>Related</a:t>
            </a:r>
            <a:r>
              <a:rPr lang="cs-CZ" sz="3100" b="1" dirty="0"/>
              <a:t> </a:t>
            </a:r>
            <a:r>
              <a:rPr lang="cs-CZ" sz="3100" b="1" dirty="0" err="1"/>
              <a:t>actions</a:t>
            </a:r>
            <a:r>
              <a:rPr lang="cs-CZ" sz="3100" b="1" dirty="0"/>
              <a:t> – na sebe navazující akce</a:t>
            </a:r>
            <a:br>
              <a:rPr lang="cs-CZ" dirty="0"/>
            </a:br>
            <a:r>
              <a:rPr lang="cs-CZ" sz="1300" dirty="0"/>
              <a:t>(Formulace problému=identifikace a specifikace)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336704" cy="438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424712" y="968963"/>
            <a:ext cx="1952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/>
              <a:t>Resource</a:t>
            </a:r>
            <a:r>
              <a:rPr lang="cs-CZ" sz="1000" b="1" dirty="0"/>
              <a:t>: </a:t>
            </a:r>
            <a:r>
              <a:rPr lang="cs-CZ" sz="1000" b="1" dirty="0" err="1"/>
              <a:t>taken</a:t>
            </a:r>
            <a:r>
              <a:rPr lang="cs-CZ" sz="1000" b="1" dirty="0"/>
              <a:t> </a:t>
            </a:r>
            <a:r>
              <a:rPr lang="cs-CZ" sz="1000" b="1" dirty="0" err="1"/>
              <a:t>from</a:t>
            </a:r>
            <a:r>
              <a:rPr lang="cs-CZ" sz="1000" b="1" dirty="0"/>
              <a:t> K</a:t>
            </a:r>
            <a:r>
              <a:rPr lang="en-US" sz="1000" b="1" dirty="0"/>
              <a:t>&amp;</a:t>
            </a:r>
            <a:r>
              <a:rPr lang="en-ZA" sz="1000" b="1" dirty="0"/>
              <a:t>T </a:t>
            </a:r>
            <a:r>
              <a:rPr lang="en-ZA" sz="1000" b="1" dirty="0" err="1"/>
              <a:t>vidoes</a:t>
            </a:r>
            <a:endParaRPr lang="cs-CZ" sz="1000" b="1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08BE212-BEF2-406C-AD77-90274BF83ADD}"/>
              </a:ext>
            </a:extLst>
          </p:cNvPr>
          <p:cNvSpPr/>
          <p:nvPr/>
        </p:nvSpPr>
        <p:spPr>
          <a:xfrm>
            <a:off x="4932040" y="162880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45E9A98-90DA-490D-AB5B-D7DA6A8F42C3}"/>
              </a:ext>
            </a:extLst>
          </p:cNvPr>
          <p:cNvSpPr/>
          <p:nvPr/>
        </p:nvSpPr>
        <p:spPr>
          <a:xfrm>
            <a:off x="6031656" y="2564904"/>
            <a:ext cx="393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9585240-5AC0-48D0-AC52-7DAEAC27CAD8}"/>
              </a:ext>
            </a:extLst>
          </p:cNvPr>
          <p:cNvSpPr/>
          <p:nvPr/>
        </p:nvSpPr>
        <p:spPr>
          <a:xfrm>
            <a:off x="5004048" y="4352038"/>
            <a:ext cx="393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0098381-B3F8-4D31-8FE8-54DA5741049B}"/>
              </a:ext>
            </a:extLst>
          </p:cNvPr>
          <p:cNvSpPr/>
          <p:nvPr/>
        </p:nvSpPr>
        <p:spPr>
          <a:xfrm>
            <a:off x="6160144" y="3454479"/>
            <a:ext cx="393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30B8564-36C4-4FF5-9ED9-CB508A0B06F9}"/>
              </a:ext>
            </a:extLst>
          </p:cNvPr>
          <p:cNvSpPr/>
          <p:nvPr/>
        </p:nvSpPr>
        <p:spPr>
          <a:xfrm>
            <a:off x="2987824" y="4059650"/>
            <a:ext cx="393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BBF2371-08C1-4024-8536-57B33BFC70B0}"/>
              </a:ext>
            </a:extLst>
          </p:cNvPr>
          <p:cNvSpPr/>
          <p:nvPr/>
        </p:nvSpPr>
        <p:spPr>
          <a:xfrm>
            <a:off x="2123728" y="2708920"/>
            <a:ext cx="393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2937CCF-F665-4175-9A12-83F5EB9C98E2}"/>
              </a:ext>
            </a:extLst>
          </p:cNvPr>
          <p:cNvSpPr txBox="1"/>
          <p:nvPr/>
        </p:nvSpPr>
        <p:spPr>
          <a:xfrm>
            <a:off x="611560" y="5961992"/>
            <a:ext cx="5396029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1 – nezvládnutí pandemické situace  </a:t>
            </a:r>
          </a:p>
          <a:p>
            <a:r>
              <a:rPr lang="cs-CZ" sz="1050" dirty="0"/>
              <a:t>2 – vysoké počty nakažených, vysoká smrtnost, ….</a:t>
            </a:r>
          </a:p>
          <a:p>
            <a:r>
              <a:rPr lang="cs-CZ" sz="1050" dirty="0"/>
              <a:t>3 – odpírači, nedůvěra obyvatelstva v nařízení, každý hraje jenom na sebe,.. </a:t>
            </a:r>
          </a:p>
          <a:p>
            <a:r>
              <a:rPr lang="cs-CZ" sz="1050" dirty="0"/>
              <a:t>4 -  neschopnost vlády    </a:t>
            </a:r>
          </a:p>
          <a:p>
            <a:r>
              <a:rPr lang="cs-CZ" sz="1050" dirty="0"/>
              <a:t>5 -  změna ve vládě, nové metody obrany proti viru, očkovací centra, kampaň pro očkování ,…  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24596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See two MS Dynamics Setup screens </a:t>
            </a:r>
            <a:br>
              <a:rPr lang="en-US" sz="3200" dirty="0"/>
            </a:br>
            <a:r>
              <a:rPr lang="en-US" sz="3200" dirty="0"/>
              <a:t>(related to the problem specified recently)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ZA" sz="3100" b="1" dirty="0"/>
              <a:t>Back to vampires </a:t>
            </a:r>
            <a:r>
              <a:rPr lang="cs-CZ" dirty="0"/>
              <a:t>:</a:t>
            </a:r>
            <a:r>
              <a:rPr lang="en-US" dirty="0"/>
              <a:t>Problem Analysis - </a:t>
            </a:r>
            <a:r>
              <a:rPr lang="en-US" b="1" dirty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What</a:t>
            </a:r>
            <a:r>
              <a:rPr lang="en-US" sz="2400" dirty="0"/>
              <a:t> specific object(s) has the deviation?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cs-CZ" sz="2400" dirty="0"/>
          </a:p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What</a:t>
            </a:r>
            <a:r>
              <a:rPr lang="en-US" sz="2400" dirty="0"/>
              <a:t> is the specific deviation?</a:t>
            </a:r>
            <a:r>
              <a:rPr lang="cs-CZ" sz="2400" dirty="0"/>
              <a:t> - </a:t>
            </a:r>
            <a:r>
              <a:rPr lang="en-US" sz="2000" dirty="0">
                <a:solidFill>
                  <a:srgbClr val="FF0000"/>
                </a:solidFill>
              </a:rPr>
              <a:t>bites on the neck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Z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>
                <a:solidFill>
                  <a:srgbClr val="FF0000"/>
                </a:solidFill>
              </a:rPr>
              <a:t>What</a:t>
            </a:r>
            <a:r>
              <a:rPr lang="en-US" sz="2400" dirty="0"/>
              <a:t> </a:t>
            </a:r>
            <a:r>
              <a:rPr lang="cs-CZ" sz="2400" dirty="0" err="1"/>
              <a:t>could</a:t>
            </a:r>
            <a:r>
              <a:rPr lang="cs-CZ" sz="2400" dirty="0"/>
              <a:t> </a:t>
            </a:r>
            <a:r>
              <a:rPr lang="en-US" sz="2400" dirty="0"/>
              <a:t>the specific</a:t>
            </a:r>
            <a:r>
              <a:rPr lang="cs-CZ" sz="2400" dirty="0"/>
              <a:t> </a:t>
            </a:r>
            <a:r>
              <a:rPr lang="en-US" sz="2400" dirty="0"/>
              <a:t> deviation?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not?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=stigma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anemia 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7141188" y="3619875"/>
            <a:ext cx="134570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dirty="0">
                <a:solidFill>
                  <a:srgbClr val="0070C0"/>
                </a:solidFill>
              </a:rPr>
              <a:t>česnek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 for </a:t>
            </a:r>
            <a:r>
              <a:rPr lang="en-US" b="1" dirty="0"/>
              <a:t>Is</a:t>
            </a:r>
            <a:r>
              <a:rPr lang="en-US" dirty="0"/>
              <a:t> : </a:t>
            </a:r>
          </a:p>
          <a:p>
            <a:r>
              <a:rPr lang="en-US" dirty="0"/>
              <a:t>1.</a:t>
            </a:r>
            <a:r>
              <a:rPr lang="cs-CZ" dirty="0"/>
              <a:t> </a:t>
            </a:r>
            <a:r>
              <a:rPr lang="en-US" dirty="0"/>
              <a:t>Nice young girl´s neck and strange</a:t>
            </a:r>
          </a:p>
          <a:p>
            <a:r>
              <a:rPr lang="en-US" dirty="0"/>
              <a:t>     look of anemic person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en-US" b="1" dirty="0"/>
              <a:t> </a:t>
            </a:r>
            <a:r>
              <a:rPr lang="cs-CZ" b="1" dirty="0"/>
              <a:t> 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Girl with garlic  in her hands  </a:t>
            </a:r>
          </a:p>
          <a:p>
            <a:pPr marL="342900" indent="-342900">
              <a:buAutoNum type="arabicPeriod"/>
            </a:pPr>
            <a:r>
              <a:rPr lang="cs-CZ" dirty="0"/>
              <a:t> </a:t>
            </a:r>
            <a:r>
              <a:rPr lang="en-ZA" dirty="0"/>
              <a:t>No bites</a:t>
            </a:r>
          </a:p>
          <a:p>
            <a:pPr marL="342900" indent="-342900">
              <a:buAutoNum type="arabicPeriod"/>
            </a:pPr>
            <a:r>
              <a:rPr lang="en-ZA" dirty="0"/>
              <a:t> Healthy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556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35137" y="5300377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Is</a:t>
            </a:r>
            <a:r>
              <a:rPr lang="cs-CZ" b="1" dirty="0"/>
              <a:t> Not </a:t>
            </a:r>
            <a:r>
              <a:rPr lang="cs-CZ" dirty="0"/>
              <a:t>: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58069"/>
            <a:ext cx="864096" cy="103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3F6BE83-6529-4C8C-AE46-091A993D998E}"/>
              </a:ext>
            </a:extLst>
          </p:cNvPr>
          <p:cNvCxnSpPr/>
          <p:nvPr/>
        </p:nvCxnSpPr>
        <p:spPr>
          <a:xfrm flipH="1">
            <a:off x="6806742" y="3888954"/>
            <a:ext cx="1847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 E</a:t>
            </a:r>
            <a:r>
              <a:rPr lang="en-US" dirty="0" err="1"/>
              <a:t>xample</a:t>
            </a:r>
            <a:r>
              <a:rPr lang="en-US" dirty="0"/>
              <a:t> for </a:t>
            </a:r>
            <a:r>
              <a:rPr lang="en-US" b="1" dirty="0">
                <a:solidFill>
                  <a:srgbClr val="00B050"/>
                </a:solidFill>
              </a:rPr>
              <a:t>W</a:t>
            </a:r>
            <a:r>
              <a:rPr lang="cs-CZ" b="1" dirty="0" err="1">
                <a:solidFill>
                  <a:srgbClr val="00B050"/>
                </a:solidFill>
              </a:rPr>
              <a:t>hat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dirty="0"/>
              <a:t> and </a:t>
            </a:r>
            <a:r>
              <a:rPr lang="cs-CZ" b="1" dirty="0" err="1">
                <a:solidFill>
                  <a:srgbClr val="00B050"/>
                </a:solidFill>
              </a:rPr>
              <a:t>What</a:t>
            </a:r>
            <a:r>
              <a:rPr lang="cs-CZ" b="1" dirty="0">
                <a:solidFill>
                  <a:srgbClr val="FF0000"/>
                </a:solidFill>
              </a:rPr>
              <a:t>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" name="Obdélník 2"/>
          <p:cNvSpPr/>
          <p:nvPr/>
        </p:nvSpPr>
        <p:spPr>
          <a:xfrm>
            <a:off x="421468" y="144200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/>
              <a:t>Customer </a:t>
            </a:r>
            <a:r>
              <a:rPr lang="en-US" sz="2800" b="1" dirty="0">
                <a:solidFill>
                  <a:srgbClr val="7030A0"/>
                </a:solidFill>
              </a:rPr>
              <a:t>X</a:t>
            </a:r>
            <a:r>
              <a:rPr lang="en-US" sz="2800" dirty="0"/>
              <a:t> and Customer </a:t>
            </a:r>
            <a:r>
              <a:rPr lang="en-US" sz="2800" b="1" dirty="0">
                <a:solidFill>
                  <a:srgbClr val="0070C0"/>
                </a:solidFill>
              </a:rPr>
              <a:t>Y</a:t>
            </a:r>
            <a:r>
              <a:rPr lang="en-US" sz="2800" dirty="0"/>
              <a:t> both use product B  but only </a:t>
            </a:r>
            <a:r>
              <a:rPr lang="cs-CZ" sz="2800" dirty="0"/>
              <a:t>to </a:t>
            </a:r>
            <a:r>
              <a:rPr lang="en-US" sz="2800" dirty="0"/>
              <a:t>customer </a:t>
            </a:r>
            <a:r>
              <a:rPr lang="en-US" sz="2800" b="1" dirty="0">
                <a:solidFill>
                  <a:srgbClr val="7030A0"/>
                </a:solidFill>
              </a:rPr>
              <a:t>X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was sent the wrong product  so the object </a:t>
            </a:r>
            <a:r>
              <a:rPr lang="en-US" sz="2800" b="1" dirty="0">
                <a:solidFill>
                  <a:srgbClr val="FF0000"/>
                </a:solidFill>
              </a:rPr>
              <a:t>IS</a:t>
            </a:r>
            <a:r>
              <a:rPr lang="en-US" sz="2800" dirty="0"/>
              <a:t> Customer </a:t>
            </a:r>
            <a:r>
              <a:rPr lang="en-US" sz="2800" b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, but  </a:t>
            </a:r>
            <a:r>
              <a:rPr lang="en-US" sz="2800" b="1" dirty="0">
                <a:solidFill>
                  <a:srgbClr val="FF0000"/>
                </a:solidFill>
              </a:rPr>
              <a:t>IS NOT  </a:t>
            </a:r>
            <a:r>
              <a:rPr lang="en-US" sz="2800" dirty="0"/>
              <a:t>Customer </a:t>
            </a:r>
            <a:r>
              <a:rPr lang="en-US" sz="2800" b="1" dirty="0">
                <a:solidFill>
                  <a:srgbClr val="0070C0"/>
                </a:solidFill>
              </a:rPr>
              <a:t>Y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</a:p>
          <a:p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b="1" dirty="0">
                <a:solidFill>
                  <a:srgbClr val="C00000"/>
                </a:solidFill>
              </a:rPr>
              <a:t>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  <p:sp>
        <p:nvSpPr>
          <p:cNvPr id="5" name="AutoShape 2" descr="Výsledek obrázku pro happy custom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08" y="3826897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22338" y="4810512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9664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631330" y="4123873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21" y="4603741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5940152" y="472514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2123728" y="4810512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03741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851238" y="5719900"/>
            <a:ext cx="11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Product</a:t>
            </a:r>
            <a:r>
              <a:rPr lang="cs-CZ" dirty="0"/>
              <a:t> B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633830" y="5692606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Customer</a:t>
            </a:r>
            <a:r>
              <a:rPr lang="cs-CZ" dirty="0">
                <a:solidFill>
                  <a:srgbClr val="0070C0"/>
                </a:solidFill>
              </a:rPr>
              <a:t> 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05981" y="57199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030A0"/>
                </a:solidFill>
              </a:rPr>
              <a:t>Customer</a:t>
            </a:r>
            <a:r>
              <a:rPr lang="cs-CZ" dirty="0">
                <a:solidFill>
                  <a:srgbClr val="7030A0"/>
                </a:solidFill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1249075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for </a:t>
            </a:r>
            <a:r>
              <a:rPr lang="en-US" b="1" dirty="0">
                <a:solidFill>
                  <a:srgbClr val="00B050"/>
                </a:solidFill>
              </a:rPr>
              <a:t>W</a:t>
            </a:r>
            <a:r>
              <a:rPr lang="cs-CZ" b="1" dirty="0">
                <a:solidFill>
                  <a:srgbClr val="00B050"/>
                </a:solidFill>
              </a:rPr>
              <a:t>hen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3" name="Obdélník 2"/>
          <p:cNvSpPr/>
          <p:nvPr/>
        </p:nvSpPr>
        <p:spPr>
          <a:xfrm>
            <a:off x="683568" y="141277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/>
              <a:t>Customer </a:t>
            </a:r>
            <a:r>
              <a:rPr lang="en-ZA" sz="2000" b="1" dirty="0">
                <a:solidFill>
                  <a:srgbClr val="7030A0"/>
                </a:solidFill>
              </a:rPr>
              <a:t>X</a:t>
            </a:r>
            <a:r>
              <a:rPr lang="en-ZA" sz="2000" dirty="0"/>
              <a:t> and Customer </a:t>
            </a:r>
            <a:r>
              <a:rPr lang="en-ZA" sz="2000" b="1" dirty="0">
                <a:solidFill>
                  <a:srgbClr val="0070C0"/>
                </a:solidFill>
              </a:rPr>
              <a:t>Y</a:t>
            </a:r>
            <a:r>
              <a:rPr lang="en-ZA" sz="2000" dirty="0"/>
              <a:t> both use product B  but only customer </a:t>
            </a:r>
            <a:r>
              <a:rPr lang="en-ZA" sz="2000" b="1" dirty="0">
                <a:solidFill>
                  <a:srgbClr val="7030A0"/>
                </a:solidFill>
              </a:rPr>
              <a:t>X</a:t>
            </a:r>
            <a:r>
              <a:rPr lang="en-ZA" sz="2000" b="1" dirty="0">
                <a:solidFill>
                  <a:srgbClr val="FF0000"/>
                </a:solidFill>
              </a:rPr>
              <a:t> </a:t>
            </a:r>
            <a:r>
              <a:rPr lang="en-ZA" sz="2000" dirty="0"/>
              <a:t>was sent the wrong product if Salesman Tony was on holiday in this time and Saleswomen  Linda was in charge, so the object  </a:t>
            </a:r>
            <a:r>
              <a:rPr lang="en-ZA" sz="2000" b="1" dirty="0">
                <a:solidFill>
                  <a:srgbClr val="FF0000"/>
                </a:solidFill>
              </a:rPr>
              <a:t>IS</a:t>
            </a:r>
            <a:r>
              <a:rPr lang="en-ZA" sz="2000" dirty="0">
                <a:solidFill>
                  <a:srgbClr val="FF0000"/>
                </a:solidFill>
              </a:rPr>
              <a:t> </a:t>
            </a:r>
            <a:r>
              <a:rPr lang="en-ZA" sz="2000" dirty="0"/>
              <a:t>Saleswomen Linda , but  </a:t>
            </a:r>
            <a:r>
              <a:rPr lang="en-ZA" sz="2000" b="1" dirty="0">
                <a:solidFill>
                  <a:srgbClr val="FF0000"/>
                </a:solidFill>
              </a:rPr>
              <a:t>IS NOT </a:t>
            </a:r>
            <a:r>
              <a:rPr lang="en-ZA" sz="2000" dirty="0"/>
              <a:t>Salesman Tony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  <p:pic>
        <p:nvPicPr>
          <p:cNvPr id="5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47" y="2669489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152869" y="3567736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1" y="2876888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61861" y="2881097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X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60965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5570683" y="348236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>
            <a:off x="1754259" y="3567736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3360965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4653136"/>
            <a:ext cx="1538100" cy="8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61" y="4541917"/>
            <a:ext cx="1180758" cy="9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>
            <a:off x="5498673" y="5024581"/>
            <a:ext cx="14870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79" y="4653136"/>
            <a:ext cx="1550407" cy="10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2483768" y="5795715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Linda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715705" y="5795715"/>
            <a:ext cx="61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Tony</a:t>
            </a:r>
          </a:p>
        </p:txBody>
      </p:sp>
    </p:spTree>
    <p:extLst>
      <p:ext uri="{BB962C8B-B14F-4D97-AF65-F5344CB8AC3E}">
        <p14:creationId xmlns:p14="http://schemas.microsoft.com/office/powerpoint/2010/main" val="1450482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600" dirty="0">
                <a:solidFill>
                  <a:srgbClr val="0070C0"/>
                </a:solidFill>
              </a:rPr>
              <a:t>Problem Analysis</a:t>
            </a:r>
            <a:r>
              <a:rPr lang="en-US" dirty="0"/>
              <a:t> - </a:t>
            </a:r>
            <a:r>
              <a:rPr lang="en-US" b="1" dirty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B050"/>
                </a:solidFill>
              </a:rPr>
              <a:t>When</a:t>
            </a:r>
            <a:r>
              <a:rPr lang="en-US" sz="2400" dirty="0"/>
              <a:t>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B050"/>
                </a:solidFill>
              </a:rPr>
              <a:t>When</a:t>
            </a:r>
            <a:r>
              <a:rPr lang="en-US" sz="2400" dirty="0"/>
              <a:t>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B050"/>
                </a:solidFill>
              </a:rPr>
              <a:t>When</a:t>
            </a:r>
            <a:r>
              <a:rPr lang="en-US" sz="2400" dirty="0"/>
              <a:t>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00B050"/>
                </a:solidFill>
              </a:rPr>
              <a:t>When </a:t>
            </a:r>
            <a:r>
              <a:rPr lang="en-US" sz="2400" dirty="0">
                <a:solidFill>
                  <a:srgbClr val="00B050"/>
                </a:solidFill>
              </a:rPr>
              <a:t>else</a:t>
            </a:r>
            <a:r>
              <a:rPr lang="en-US" sz="2400" dirty="0"/>
              <a:t>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00B050"/>
                </a:solidFill>
              </a:rPr>
              <a:t>When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else</a:t>
            </a:r>
            <a:r>
              <a:rPr lang="en-US" sz="2400" dirty="0"/>
              <a:t> since that time could the deviation have been observed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00B050"/>
                </a:solidFill>
              </a:rPr>
              <a:t>When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else</a:t>
            </a:r>
            <a:r>
              <a:rPr lang="en-US" sz="2400" dirty="0"/>
              <a:t>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See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example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next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516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493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Another example for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>
                <a:solidFill>
                  <a:srgbClr val="00B050"/>
                </a:solidFill>
              </a:rPr>
              <a:t>hat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>
                <a:solidFill>
                  <a:srgbClr val="00B050"/>
                </a:solidFill>
              </a:rPr>
              <a:t>What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 IS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as </a:t>
            </a:r>
            <a:r>
              <a:rPr lang="cs-CZ" sz="3200" dirty="0" err="1"/>
              <a:t>well</a:t>
            </a:r>
            <a:r>
              <a:rPr lang="cs-CZ" sz="3200" dirty="0"/>
              <a:t> as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>
                <a:solidFill>
                  <a:srgbClr val="00B050"/>
                </a:solidFill>
              </a:rPr>
              <a:t>here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>
                <a:solidFill>
                  <a:srgbClr val="00B050"/>
                </a:solidFill>
              </a:rPr>
              <a:t>Where</a:t>
            </a:r>
            <a:r>
              <a:rPr lang="cs-CZ" sz="3200" b="1" dirty="0">
                <a:solidFill>
                  <a:srgbClr val="00B05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 IS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cs-CZ" sz="3200" dirty="0"/>
              <a:t> </a:t>
            </a:r>
            <a:endParaRPr lang="en-US" sz="3200" dirty="0"/>
          </a:p>
        </p:txBody>
      </p:sp>
      <p:sp>
        <p:nvSpPr>
          <p:cNvPr id="3" name="Obdélník 2"/>
          <p:cNvSpPr/>
          <p:nvPr/>
        </p:nvSpPr>
        <p:spPr>
          <a:xfrm>
            <a:off x="735861" y="194192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rgbClr val="FF0000"/>
                </a:solidFill>
              </a:rPr>
              <a:t>IS</a:t>
            </a:r>
            <a:r>
              <a:rPr lang="en-ZA" sz="2400" dirty="0"/>
              <a:t> girl Sarah visited  Dracula lower castle without a bunch of garlic, but </a:t>
            </a:r>
            <a:r>
              <a:rPr lang="en-ZA" sz="2400" b="1" dirty="0">
                <a:solidFill>
                  <a:srgbClr val="FF0000"/>
                </a:solidFill>
              </a:rPr>
              <a:t>IS NOT </a:t>
            </a:r>
            <a:r>
              <a:rPr lang="en-ZA" sz="2400" dirty="0" err="1"/>
              <a:t>not</a:t>
            </a:r>
            <a:r>
              <a:rPr lang="en-ZA" sz="2400" dirty="0"/>
              <a:t> the one (Emily) having bunch of  garlic and visiting </a:t>
            </a:r>
            <a:r>
              <a:rPr lang="en-ZA" sz="2400" dirty="0" err="1"/>
              <a:t>Špi</a:t>
            </a:r>
            <a:r>
              <a:rPr lang="cs-CZ" sz="2400" dirty="0"/>
              <a:t>l</a:t>
            </a:r>
            <a:r>
              <a:rPr lang="en-ZA" sz="2400" dirty="0"/>
              <a:t>berk castle in Brno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74" y="3429000"/>
            <a:ext cx="1689918" cy="11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8" y="4797152"/>
            <a:ext cx="838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46864" y="5485194"/>
            <a:ext cx="110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Sarah</a:t>
            </a:r>
          </a:p>
          <a:p>
            <a:r>
              <a:rPr lang="cs-CZ" dirty="0"/>
              <a:t> (</a:t>
            </a:r>
            <a:r>
              <a:rPr lang="cs-CZ" dirty="0" err="1">
                <a:solidFill>
                  <a:srgbClr val="00B050"/>
                </a:solidFill>
              </a:rPr>
              <a:t>What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IS</a:t>
            </a:r>
            <a:r>
              <a:rPr lang="cs-CZ" dirty="0"/>
              <a:t>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3680" y="5052800"/>
            <a:ext cx="1100678" cy="121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803461" y="5518736"/>
            <a:ext cx="151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   Emily</a:t>
            </a:r>
          </a:p>
          <a:p>
            <a:r>
              <a:rPr lang="cs-CZ" dirty="0"/>
              <a:t>(</a:t>
            </a:r>
            <a:r>
              <a:rPr lang="cs-CZ" dirty="0" err="1">
                <a:solidFill>
                  <a:srgbClr val="00B050"/>
                </a:solidFill>
              </a:rPr>
              <a:t>What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IS NOT</a:t>
            </a:r>
            <a:r>
              <a:rPr lang="cs-CZ" dirty="0"/>
              <a:t>)</a:t>
            </a:r>
          </a:p>
        </p:txBody>
      </p:sp>
      <p:sp>
        <p:nvSpPr>
          <p:cNvPr id="7" name="Šipka nahoru 6"/>
          <p:cNvSpPr/>
          <p:nvPr/>
        </p:nvSpPr>
        <p:spPr>
          <a:xfrm>
            <a:off x="2201320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6643413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553005" y="3807889"/>
            <a:ext cx="156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dirty="0" err="1"/>
              <a:t>Dracula</a:t>
            </a:r>
            <a:r>
              <a:rPr lang="cs-CZ" dirty="0"/>
              <a:t> </a:t>
            </a:r>
            <a:r>
              <a:rPr lang="cs-CZ" dirty="0" err="1"/>
              <a:t>Castle</a:t>
            </a:r>
            <a:endParaRPr lang="cs-CZ" dirty="0"/>
          </a:p>
          <a:p>
            <a:r>
              <a:rPr lang="cs-CZ" dirty="0"/>
              <a:t> (</a:t>
            </a:r>
            <a:r>
              <a:rPr lang="cs-CZ" dirty="0" err="1">
                <a:solidFill>
                  <a:srgbClr val="00B050"/>
                </a:solidFill>
              </a:rPr>
              <a:t>Where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IS</a:t>
            </a:r>
            <a:r>
              <a:rPr lang="cs-CZ" dirty="0"/>
              <a:t>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046042" y="3789910"/>
            <a:ext cx="163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Špilberk Brno</a:t>
            </a:r>
          </a:p>
          <a:p>
            <a:r>
              <a:rPr lang="cs-CZ" dirty="0"/>
              <a:t>(</a:t>
            </a:r>
            <a:r>
              <a:rPr lang="cs-CZ" dirty="0" err="1">
                <a:solidFill>
                  <a:srgbClr val="00B050"/>
                </a:solidFill>
              </a:rPr>
              <a:t>Where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IS NOT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7617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600" dirty="0">
                <a:solidFill>
                  <a:srgbClr val="0070C0"/>
                </a:solidFill>
              </a:rPr>
              <a:t>Problem Analysis </a:t>
            </a:r>
            <a:r>
              <a:rPr lang="en-US" dirty="0"/>
              <a:t>- </a:t>
            </a:r>
            <a:r>
              <a:rPr lang="en-US" b="1" dirty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Where is the deviation on the object?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  <a:p>
            <a:r>
              <a:rPr lang="en-ZA" dirty="0"/>
              <a:t>Example for </a:t>
            </a:r>
            <a:r>
              <a:rPr lang="en-ZA" b="1" dirty="0">
                <a:solidFill>
                  <a:srgbClr val="FF0000"/>
                </a:solidFill>
              </a:rPr>
              <a:t>Is</a:t>
            </a:r>
            <a:r>
              <a:rPr lang="en-ZA" b="1" dirty="0"/>
              <a:t> :</a:t>
            </a:r>
          </a:p>
          <a:p>
            <a:pPr marL="342900" indent="-342900">
              <a:buAutoNum type="arabicPeriod"/>
            </a:pPr>
            <a:r>
              <a:rPr lang="en-ZA" dirty="0"/>
              <a:t>Old castle in the mountains (Romania)</a:t>
            </a:r>
          </a:p>
          <a:p>
            <a:r>
              <a:rPr lang="en-ZA" dirty="0"/>
              <a:t> </a:t>
            </a:r>
          </a:p>
          <a:p>
            <a:r>
              <a:rPr lang="en-ZA" b="1" dirty="0"/>
              <a:t>Where </a:t>
            </a:r>
            <a:r>
              <a:rPr lang="en-ZA" b="1" dirty="0">
                <a:solidFill>
                  <a:srgbClr val="C00000"/>
                </a:solidFill>
              </a:rPr>
              <a:t>IS</a:t>
            </a:r>
            <a:r>
              <a:rPr lang="en-ZA" b="1" dirty="0"/>
              <a:t> </a:t>
            </a:r>
            <a:r>
              <a:rPr lang="en-ZA" dirty="0"/>
              <a:t>:  Romanian Carpathian mountains</a:t>
            </a:r>
          </a:p>
          <a:p>
            <a:r>
              <a:rPr lang="en-ZA" dirty="0"/>
              <a:t> where </a:t>
            </a:r>
            <a:r>
              <a:rPr lang="en-ZA" b="1" dirty="0">
                <a:solidFill>
                  <a:srgbClr val="FF0000"/>
                </a:solidFill>
              </a:rPr>
              <a:t>it is </a:t>
            </a:r>
            <a:r>
              <a:rPr lang="en-ZA" dirty="0"/>
              <a:t>very easy to meet a lot of vampires</a:t>
            </a:r>
          </a:p>
          <a:p>
            <a:r>
              <a:rPr lang="en-ZA" dirty="0"/>
              <a:t> there </a:t>
            </a:r>
          </a:p>
          <a:p>
            <a:r>
              <a:rPr lang="en-US" dirty="0"/>
              <a:t>      </a:t>
            </a:r>
            <a:r>
              <a:rPr lang="cs-CZ" dirty="0"/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ZA" dirty="0"/>
              <a:t>Example for </a:t>
            </a:r>
            <a:r>
              <a:rPr lang="en-ZA" b="1" dirty="0">
                <a:solidFill>
                  <a:srgbClr val="FF0000"/>
                </a:solidFill>
              </a:rPr>
              <a:t>Is Not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ZA" dirty="0"/>
              <a:t>1. Brno castle </a:t>
            </a:r>
            <a:r>
              <a:rPr lang="en-ZA" dirty="0" err="1"/>
              <a:t>Špilberk</a:t>
            </a:r>
            <a:endParaRPr lang="en-ZA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ZA" dirty="0"/>
              <a:t>Where </a:t>
            </a:r>
            <a:r>
              <a:rPr lang="en-ZA" b="1" dirty="0">
                <a:solidFill>
                  <a:srgbClr val="C00000"/>
                </a:solidFill>
              </a:rPr>
              <a:t>IS NOT </a:t>
            </a:r>
            <a:r>
              <a:rPr lang="en-ZA" dirty="0"/>
              <a:t>possible to meet vampires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ZA" dirty="0"/>
              <a:t>(only lovers and children and seniors) </a:t>
            </a:r>
            <a:r>
              <a:rPr lang="cs-CZ" dirty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b="1" dirty="0"/>
              <a:t>Problem Analysis</a:t>
            </a:r>
            <a:r>
              <a:rPr lang="cs-CZ" sz="2000" b="1" dirty="0"/>
              <a:t> - </a:t>
            </a:r>
            <a:r>
              <a:rPr lang="en-US" sz="2000" b="1" dirty="0"/>
              <a:t>Confirm True Cause</a:t>
            </a:r>
            <a:br>
              <a:rPr lang="cs-CZ" sz="2000" b="1" dirty="0"/>
            </a:br>
            <a:r>
              <a:rPr lang="cs-CZ" sz="2000" b="1" dirty="0"/>
              <a:t>Analýza problému  a potvrzení pravé příčiny jeho vzniku</a:t>
            </a:r>
            <a:endParaRPr lang="en-US" sz="2000" b="1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/>
              <a:t>How can we demonstrate the cause-and-effect relationship</a:t>
            </a:r>
            <a:r>
              <a:rPr lang="cs-CZ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/>
              <a:t>?</a:t>
            </a:r>
          </a:p>
          <a:p>
            <a:pPr eaLnBrk="1" hangingPunct="1">
              <a:defRPr/>
            </a:pPr>
            <a:r>
              <a:rPr lang="en-US" dirty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Systematic Problem Solving </a:t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Decision making Overview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Apollo 13 – Houston, Houston, do you read me ?  We have a big problem….!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Apollo 13 team is famous for bringing back the astronauts stranded in space by solving difficult and complex problems. The teams solving the problems has used the </a:t>
            </a:r>
            <a:r>
              <a:rPr lang="en-GB" b="1" dirty="0" err="1"/>
              <a:t>Kepner-Tregoe</a:t>
            </a:r>
            <a:r>
              <a:rPr lang="en-GB" dirty="0"/>
              <a:t> (KT) methodology</a:t>
            </a:r>
            <a:r>
              <a:rPr lang="cs-CZ" dirty="0"/>
              <a:t> !</a:t>
            </a:r>
            <a:r>
              <a:rPr lang="en-GB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Problem Analysis</a:t>
            </a:r>
          </a:p>
          <a:p>
            <a:pPr lvl="2" eaLnBrk="1" hangingPunct="1">
              <a:defRPr/>
            </a:pPr>
            <a:r>
              <a:rPr lang="en-US" dirty="0"/>
              <a:t>Do we have a deviation?</a:t>
            </a:r>
          </a:p>
          <a:p>
            <a:pPr lvl="2" eaLnBrk="1" hangingPunct="1">
              <a:defRPr/>
            </a:pPr>
            <a:r>
              <a:rPr lang="en-US" dirty="0"/>
              <a:t>Is the cause unknown?</a:t>
            </a:r>
          </a:p>
          <a:p>
            <a:pPr lvl="2" eaLnBrk="1" hangingPunct="1">
              <a:defRPr/>
            </a:pPr>
            <a:r>
              <a:rPr lang="en-US" dirty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If the answer is </a:t>
            </a:r>
            <a:r>
              <a:rPr lang="en-US" b="1" dirty="0">
                <a:solidFill>
                  <a:srgbClr val="FF0000"/>
                </a:solidFill>
              </a:rPr>
              <a:t>YES</a:t>
            </a:r>
            <a:r>
              <a:rPr lang="en-US" dirty="0"/>
              <a:t> to </a:t>
            </a:r>
            <a:r>
              <a:rPr lang="en-US" b="1" dirty="0">
                <a:solidFill>
                  <a:srgbClr val="FF0000"/>
                </a:solidFill>
              </a:rPr>
              <a:t>ALL</a:t>
            </a:r>
            <a:r>
              <a:rPr lang="en-US" dirty="0"/>
              <a:t> three listed problems above, than you have a big problem, Huston !!!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analysis table template</a:t>
            </a:r>
            <a:br>
              <a:rPr lang="cs-CZ" dirty="0"/>
            </a:br>
            <a:r>
              <a:rPr lang="cs-CZ" dirty="0">
                <a:solidFill>
                  <a:srgbClr val="00B050"/>
                </a:solidFill>
              </a:rPr>
              <a:t>(</a:t>
            </a:r>
            <a:r>
              <a:rPr lang="en-US" dirty="0">
                <a:solidFill>
                  <a:srgbClr val="00B050"/>
                </a:solidFill>
              </a:rPr>
              <a:t>Home study</a:t>
            </a:r>
            <a:r>
              <a:rPr lang="cs-CZ" dirty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 (example)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Usually disappears after 24 hours. No problems on old planes over</a:t>
            </a:r>
            <a:r>
              <a:rPr lang="cs-CZ" dirty="0"/>
              <a:t> </a:t>
            </a:r>
            <a:r>
              <a:rPr lang="en-US" dirty="0"/>
              <a:t>those routes.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Does 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no</a:t>
            </a:r>
            <a:r>
              <a:rPr lang="cs-CZ" dirty="0"/>
              <a:t> </a:t>
            </a:r>
            <a:r>
              <a:rPr lang="en-US" dirty="0"/>
              <a:t>other ill effects.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No 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Rash arm -&gt;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r>
              <a:rPr lang="cs-CZ" dirty="0"/>
              <a:t> ????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228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analysis real table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9ED3F-B0FF-4706-B8DB-5873E370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s rychlosti připojení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3D55E6-DBF9-47D3-B7F8-6DBE4AFF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57ADDE-B114-4C26-BF02-99E162A03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6607"/>
            <a:ext cx="8190212" cy="428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01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6B3D8-8518-43C4-BD03-8C004546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Stále jsou přijímány nesprávné telefonáty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E06191-457F-4C34-A39D-3406381A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46</a:t>
            </a:fld>
            <a:endParaRPr lang="cs-CZ"/>
          </a:p>
        </p:txBody>
      </p:sp>
      <p:pic>
        <p:nvPicPr>
          <p:cNvPr id="2050" name="Picture 2" descr="Workplace improvement tools and techniques session 4 Define - ppt ...">
            <a:extLst>
              <a:ext uri="{FF2B5EF4-FFF2-40B4-BE49-F238E27FC236}">
                <a16:creationId xmlns:a16="http://schemas.microsoft.com/office/drawing/2014/main" id="{5D7A1003-DDD2-4C69-836D-6984910F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2" y="1355715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606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47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291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" y="3140968"/>
            <a:ext cx="4219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5064"/>
            <a:ext cx="4267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01" y="1052736"/>
            <a:ext cx="4352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9" y="3051268"/>
            <a:ext cx="3990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5D084749-ED59-4CB9-A437-5F200FC93B12}"/>
              </a:ext>
            </a:extLst>
          </p:cNvPr>
          <p:cNvSpPr/>
          <p:nvPr/>
        </p:nvSpPr>
        <p:spPr>
          <a:xfrm>
            <a:off x="2123728" y="5445224"/>
            <a:ext cx="360040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Matice na dalším snímku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346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/>
              <a:t>Example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analysis</a:t>
            </a:r>
            <a:r>
              <a:rPr lang="cs-CZ" b="1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70686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49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18042" cy="29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107540A-877C-433F-AB99-CB7EF8999364}"/>
              </a:ext>
            </a:extLst>
          </p:cNvPr>
          <p:cNvSpPr txBox="1"/>
          <p:nvPr/>
        </p:nvSpPr>
        <p:spPr>
          <a:xfrm>
            <a:off x="1933699" y="44419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(177) Rapid Problem Analysis - YouTube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405CBC0-0A86-4B50-8126-FC7C398AD7B4}"/>
              </a:ext>
            </a:extLst>
          </p:cNvPr>
          <p:cNvSpPr txBox="1"/>
          <p:nvPr/>
        </p:nvSpPr>
        <p:spPr>
          <a:xfrm>
            <a:off x="1547664" y="5064281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040D29D-670A-432B-B6A4-D15430D10AAC}"/>
              </a:ext>
            </a:extLst>
          </p:cNvPr>
          <p:cNvSpPr txBox="1"/>
          <p:nvPr/>
        </p:nvSpPr>
        <p:spPr>
          <a:xfrm>
            <a:off x="515820" y="5946426"/>
            <a:ext cx="4842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https://technicpack.fandom.com/wiki/Transposer</a:t>
            </a:r>
            <a:endParaRPr lang="cs-CZ" dirty="0"/>
          </a:p>
          <a:p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133BFE-BB7E-4975-B863-0AEE69D1A601}"/>
              </a:ext>
            </a:extLst>
          </p:cNvPr>
          <p:cNvSpPr txBox="1"/>
          <p:nvPr/>
        </p:nvSpPr>
        <p:spPr>
          <a:xfrm>
            <a:off x="515820" y="5532872"/>
            <a:ext cx="570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Vysvětlení co je to </a:t>
            </a:r>
            <a:r>
              <a:rPr lang="cs-CZ" b="1" dirty="0" err="1"/>
              <a:t>transposer</a:t>
            </a:r>
            <a:r>
              <a:rPr lang="cs-CZ" b="1" dirty="0"/>
              <a:t>, o kterém se ve videu mluví</a:t>
            </a:r>
            <a:endParaRPr lang="en-US" b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F86D66A-B4AC-465B-B2BA-2449C28E7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5773906"/>
            <a:ext cx="1579672" cy="818851"/>
          </a:xfrm>
          <a:prstGeom prst="rect">
            <a:avLst/>
          </a:prstGeom>
        </p:spPr>
      </p:pic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962AC685-E50C-4635-8BB1-4100359DCD2E}"/>
              </a:ext>
            </a:extLst>
          </p:cNvPr>
          <p:cNvSpPr/>
          <p:nvPr/>
        </p:nvSpPr>
        <p:spPr>
          <a:xfrm>
            <a:off x="6058173" y="3929826"/>
            <a:ext cx="2304256" cy="1558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Viz další snímek s vazbou na to, co manažer na letišti řeší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228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Appolo</a:t>
            </a:r>
            <a:r>
              <a:rPr lang="cs-CZ" dirty="0"/>
              <a:t> 13 –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sz="2700" dirty="0">
                <a:solidFill>
                  <a:srgbClr val="0070C0"/>
                </a:solidFill>
              </a:rPr>
              <a:t>(</a:t>
            </a:r>
            <a:r>
              <a:rPr lang="cs-CZ" sz="2700" dirty="0" err="1">
                <a:solidFill>
                  <a:srgbClr val="0070C0"/>
                </a:solidFill>
              </a:rPr>
              <a:t>problem</a:t>
            </a:r>
            <a:r>
              <a:rPr lang="cs-CZ" sz="2700" dirty="0">
                <a:solidFill>
                  <a:srgbClr val="0070C0"/>
                </a:solidFill>
              </a:rPr>
              <a:t> and </a:t>
            </a:r>
            <a:r>
              <a:rPr lang="cs-CZ" sz="2700" dirty="0" err="1">
                <a:solidFill>
                  <a:srgbClr val="0070C0"/>
                </a:solidFill>
              </a:rPr>
              <a:t>solution</a:t>
            </a:r>
            <a:r>
              <a:rPr lang="cs-CZ" sz="27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39552" y="162880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https://spectrum.ieee.org/tech-history/space-age/apollo-13-we-have-a-solution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3674"/>
            <a:ext cx="31908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99592" y="43651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https://prezi.com/_ohiqi4xzcxt/tier-v-problems-and-solutions-on-apollo-13/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383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1DA00F9-2B58-44A9-9814-FC0A5560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50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079F51-1FDF-42DF-B0EB-16AA0A36F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5249159" cy="462093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BA9859C-1559-42E0-9C4E-1E6521242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2657"/>
            <a:ext cx="2950717" cy="4620934"/>
          </a:xfrm>
          <a:prstGeom prst="rect">
            <a:avLst/>
          </a:prstGeom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BEE4785E-9DAB-4458-ACBE-9232BB9877BE}"/>
              </a:ext>
            </a:extLst>
          </p:cNvPr>
          <p:cNvSpPr/>
          <p:nvPr/>
        </p:nvSpPr>
        <p:spPr>
          <a:xfrm>
            <a:off x="5004048" y="3140968"/>
            <a:ext cx="10801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1F00773-2E98-41BA-BC0A-BE5FB2993748}"/>
              </a:ext>
            </a:extLst>
          </p:cNvPr>
          <p:cNvSpPr txBox="1"/>
          <p:nvPr/>
        </p:nvSpPr>
        <p:spPr>
          <a:xfrm>
            <a:off x="467544" y="528563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Dohlédněte to video až do konce ! Je tam řešení 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/>
              <a:t>Thanks for Your attention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6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Appolo</a:t>
            </a:r>
            <a:r>
              <a:rPr lang="cs-CZ" dirty="0"/>
              <a:t> 13 –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sz="2700" dirty="0">
                <a:solidFill>
                  <a:srgbClr val="0070C0"/>
                </a:solidFill>
              </a:rPr>
              <a:t>(</a:t>
            </a:r>
            <a:r>
              <a:rPr lang="cs-CZ" sz="2700" dirty="0" err="1">
                <a:solidFill>
                  <a:srgbClr val="0070C0"/>
                </a:solidFill>
              </a:rPr>
              <a:t>problem</a:t>
            </a:r>
            <a:r>
              <a:rPr lang="cs-CZ" sz="2700" dirty="0">
                <a:solidFill>
                  <a:srgbClr val="0070C0"/>
                </a:solidFill>
              </a:rPr>
              <a:t> and </a:t>
            </a:r>
            <a:r>
              <a:rPr lang="cs-CZ" sz="2700" dirty="0" err="1">
                <a:solidFill>
                  <a:srgbClr val="0070C0"/>
                </a:solidFill>
              </a:rPr>
              <a:t>solution</a:t>
            </a:r>
            <a:r>
              <a:rPr lang="cs-CZ" sz="2700" dirty="0">
                <a:solidFill>
                  <a:srgbClr val="0070C0"/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5" y="1484784"/>
            <a:ext cx="855186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02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280" y="-258456"/>
            <a:ext cx="8229600" cy="1143000"/>
          </a:xfrm>
        </p:spPr>
        <p:txBody>
          <a:bodyPr>
            <a:normAutofit/>
          </a:bodyPr>
          <a:lstStyle/>
          <a:p>
            <a:r>
              <a:rPr lang="cs-CZ" sz="1800" b="1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1729" y="102077"/>
            <a:ext cx="741682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Kepner</a:t>
            </a:r>
            <a:r>
              <a:rPr lang="en-US" b="1" dirty="0"/>
              <a:t> </a:t>
            </a:r>
            <a:r>
              <a:rPr lang="en-US" b="1" dirty="0" err="1"/>
              <a:t>Tregoe</a:t>
            </a:r>
            <a:r>
              <a:rPr lang="en-US" b="1" dirty="0"/>
              <a:t> is used for decision </a:t>
            </a:r>
            <a:r>
              <a:rPr lang="en-ZA" b="1" dirty="0"/>
              <a:t>making (</a:t>
            </a:r>
            <a:r>
              <a:rPr lang="en-ZA" b="1" dirty="0">
                <a:solidFill>
                  <a:srgbClr val="0070C0"/>
                </a:solidFill>
              </a:rPr>
              <a:t>finding best possible choice</a:t>
            </a:r>
            <a:r>
              <a:rPr lang="en-ZA" b="1" dirty="0"/>
              <a:t>) </a:t>
            </a:r>
            <a:r>
              <a:rPr lang="cs-CZ" b="1" dirty="0"/>
              <a:t>– </a:t>
            </a:r>
            <a:r>
              <a:rPr lang="cs-CZ" sz="1600" b="1" dirty="0">
                <a:solidFill>
                  <a:srgbClr val="00B050"/>
                </a:solidFill>
              </a:rPr>
              <a:t>(nalezení nejlepšího možného rozhodnutí)</a:t>
            </a:r>
            <a:endParaRPr lang="en-ZA" sz="1600" b="1" dirty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It is </a:t>
            </a:r>
            <a:r>
              <a:rPr lang="en-US" dirty="0"/>
              <a:t>a structured  methodology for </a:t>
            </a:r>
            <a:r>
              <a:rPr lang="en-US" b="1" dirty="0"/>
              <a:t>gathering information </a:t>
            </a:r>
            <a:r>
              <a:rPr lang="en-US" dirty="0"/>
              <a:t>and prioritizing and evaluating it.</a:t>
            </a:r>
            <a:r>
              <a:rPr lang="cs-CZ" dirty="0"/>
              <a:t> </a:t>
            </a:r>
            <a:r>
              <a:rPr lang="cs-CZ" dirty="0">
                <a:solidFill>
                  <a:srgbClr val="00B050"/>
                </a:solidFill>
              </a:rPr>
              <a:t>(</a:t>
            </a:r>
            <a:r>
              <a:rPr lang="cs-CZ" sz="1600" b="1" dirty="0">
                <a:solidFill>
                  <a:srgbClr val="00B050"/>
                </a:solidFill>
              </a:rPr>
              <a:t>strukturovaný přístup jak shromáždit informace  a dát jim správnou prioritu)</a:t>
            </a:r>
            <a:endParaRPr lang="en-US" sz="1600" b="1" dirty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It is </a:t>
            </a:r>
            <a:r>
              <a:rPr lang="en-US" dirty="0"/>
              <a:t>very detailed and complex method applicable in many areas, which</a:t>
            </a:r>
          </a:p>
          <a:p>
            <a:r>
              <a:rPr lang="en-US" dirty="0"/>
              <a:t>is much broader than just idea selection. </a:t>
            </a:r>
            <a:r>
              <a:rPr lang="cs-CZ" dirty="0">
                <a:solidFill>
                  <a:srgbClr val="00B050"/>
                </a:solidFill>
              </a:rPr>
              <a:t>(</a:t>
            </a:r>
            <a:r>
              <a:rPr lang="cs-CZ" sz="1600" b="1" dirty="0">
                <a:solidFill>
                  <a:srgbClr val="00B050"/>
                </a:solidFill>
              </a:rPr>
              <a:t>detailní a komplexní metoda , kterou je možné aplikovat v různých oblastech- není to pouze výběr plánu respektive nápadu jak řešit problém)</a:t>
            </a:r>
            <a:endParaRPr lang="en-US" sz="1600" b="1" dirty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It is </a:t>
            </a:r>
            <a:r>
              <a:rPr lang="en-US" dirty="0"/>
              <a:t>called also a </a:t>
            </a:r>
            <a:r>
              <a:rPr lang="en-US" b="1" dirty="0"/>
              <a:t>root cause analysis </a:t>
            </a:r>
            <a:r>
              <a:rPr lang="en-US" dirty="0"/>
              <a:t>and decision-making method. </a:t>
            </a:r>
            <a:r>
              <a:rPr lang="cs-CZ" dirty="0">
                <a:solidFill>
                  <a:srgbClr val="00B050"/>
                </a:solidFill>
              </a:rPr>
              <a:t>(</a:t>
            </a:r>
            <a:r>
              <a:rPr lang="cs-CZ" sz="1600" b="1" dirty="0">
                <a:solidFill>
                  <a:srgbClr val="00B050"/>
                </a:solidFill>
              </a:rPr>
              <a:t>jde o analýzu klíčového problému – úzkého místa)</a:t>
            </a:r>
            <a:endParaRPr lang="en-US" sz="1600" b="1" dirty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It is </a:t>
            </a:r>
            <a:r>
              <a:rPr lang="en-US" dirty="0"/>
              <a:t>a step-by-step approach for systematically solving problems, making decisions, and analyzing potential risks.</a:t>
            </a:r>
            <a:r>
              <a:rPr lang="cs-CZ" dirty="0"/>
              <a:t> </a:t>
            </a:r>
            <a:r>
              <a:rPr lang="cs-CZ" dirty="0">
                <a:solidFill>
                  <a:srgbClr val="00B050"/>
                </a:solidFill>
              </a:rPr>
              <a:t>(</a:t>
            </a:r>
            <a:r>
              <a:rPr lang="cs-CZ" sz="1600" b="1" dirty="0">
                <a:solidFill>
                  <a:srgbClr val="00B050"/>
                </a:solidFill>
              </a:rPr>
              <a:t>přistup, kde s postupuje krok po kroku, analyzuje se klíčový problém, rozhodne se o způsobu řešení. Provádí se analýza risku  s tím spojeného)</a:t>
            </a:r>
            <a:endParaRPr lang="en-US" sz="1600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Výbuch 2 4"/>
          <p:cNvSpPr/>
          <p:nvPr/>
        </p:nvSpPr>
        <p:spPr>
          <a:xfrm>
            <a:off x="444641" y="5132040"/>
            <a:ext cx="598967" cy="67322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043608" y="5503187"/>
            <a:ext cx="1258730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91880" y="5503183"/>
            <a:ext cx="936104" cy="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868144" y="5503184"/>
            <a:ext cx="936104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4427984" y="5503187"/>
            <a:ext cx="1440160" cy="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302338" y="5503183"/>
            <a:ext cx="1189542" cy="4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ěticípá hvězda 16"/>
          <p:cNvSpPr/>
          <p:nvPr/>
        </p:nvSpPr>
        <p:spPr>
          <a:xfrm>
            <a:off x="7075777" y="5132040"/>
            <a:ext cx="576064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2718477" y="5614245"/>
            <a:ext cx="432048" cy="50405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22" name="Šipka dolů 21"/>
          <p:cNvSpPr/>
          <p:nvPr/>
        </p:nvSpPr>
        <p:spPr>
          <a:xfrm>
            <a:off x="4932040" y="5614245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1043608" y="6453336"/>
            <a:ext cx="603216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868144" y="597944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Time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81137" y="5820026"/>
            <a:ext cx="792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Incident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251062" y="5131346"/>
            <a:ext cx="84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0070C0"/>
                </a:solidFill>
              </a:rPr>
              <a:t>Detection</a:t>
            </a:r>
            <a:r>
              <a:rPr lang="cs-CZ" sz="1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518361" y="609329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Diagnosis</a:t>
            </a:r>
            <a:r>
              <a:rPr lang="cs-CZ" sz="1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643499" y="514012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C00000"/>
                </a:solidFill>
              </a:rPr>
              <a:t>Repair</a:t>
            </a:r>
            <a:r>
              <a:rPr lang="cs-CZ" sz="1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4869105" y="609329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C00000"/>
                </a:solidFill>
              </a:rPr>
              <a:t>Repair</a:t>
            </a:r>
            <a:r>
              <a:rPr lang="cs-CZ" sz="1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6804248" y="5856331"/>
            <a:ext cx="1324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rgbClr val="0070C0"/>
                </a:solidFill>
              </a:rPr>
              <a:t>Solved</a:t>
            </a:r>
            <a:r>
              <a:rPr lang="cs-CZ" sz="1400" b="1" dirty="0">
                <a:solidFill>
                  <a:srgbClr val="0070C0"/>
                </a:solidFill>
              </a:rPr>
              <a:t> incident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962559" y="4986237"/>
            <a:ext cx="75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rgbClr val="0070C0"/>
                </a:solidFill>
              </a:rPr>
              <a:t>Restore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960748" y="5614245"/>
            <a:ext cx="134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70C0"/>
                </a:solidFill>
              </a:rPr>
              <a:t>CRT</a:t>
            </a:r>
          </a:p>
          <a:p>
            <a:pPr algn="ctr"/>
            <a:r>
              <a:rPr lang="cs-CZ" sz="1200" b="1" dirty="0">
                <a:solidFill>
                  <a:srgbClr val="0070C0"/>
                </a:solidFill>
              </a:rPr>
              <a:t>K-T </a:t>
            </a:r>
          </a:p>
          <a:p>
            <a:pPr algn="ctr"/>
            <a:r>
              <a:rPr lang="cs-CZ" sz="1200" b="1" dirty="0" err="1">
                <a:solidFill>
                  <a:srgbClr val="0070C0"/>
                </a:solidFill>
              </a:rPr>
              <a:t>Ishikawa</a:t>
            </a:r>
            <a:r>
              <a:rPr lang="cs-CZ" sz="1200" b="1" dirty="0">
                <a:solidFill>
                  <a:srgbClr val="0070C0"/>
                </a:solidFill>
              </a:rPr>
              <a:t> + </a:t>
            </a:r>
            <a:r>
              <a:rPr lang="cs-CZ" sz="1200" b="1" dirty="0" err="1">
                <a:solidFill>
                  <a:srgbClr val="0070C0"/>
                </a:solidFill>
              </a:rPr>
              <a:t>Pareto</a:t>
            </a:r>
            <a:r>
              <a:rPr lang="cs-CZ" sz="12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5D110-9000-4C70-B50D-0C4163A0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Postup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AA8A81-EF14-4B1A-AE27-FD60F1FA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AB09EC2-AF50-4C0E-A42A-D2D59DA0D6E9}"/>
              </a:ext>
            </a:extLst>
          </p:cNvPr>
          <p:cNvSpPr txBox="1"/>
          <p:nvPr/>
        </p:nvSpPr>
        <p:spPr>
          <a:xfrm>
            <a:off x="251520" y="1347733"/>
            <a:ext cx="861165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Nemusíte být zrovna astronauti, abyste mohli tuto metodu uplatnit v praxi.</a:t>
            </a: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Pravdou je, že se vám bude hodit v jakékoliv práci – zvlášť pokud se pohybujete </a:t>
            </a: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manažerské oblasti. Následuje popis 4 základních kroků</a:t>
            </a: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Vyhodnocení situace</a:t>
            </a: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Orientujte se. Situace může vypadat  složitě, ale po základní analýze</a:t>
            </a: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budete mít jasno. Udělejte si seznam toho, co je potřeba řešit včetně priorit.</a:t>
            </a:r>
          </a:p>
          <a:p>
            <a:endParaRPr lang="cs-CZ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Analýza problému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Popište příčiny. Nakonec najdete, kde je zakopaný pes (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Ishikawa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CRT)</a:t>
            </a: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Rozhodovací analýza  </a:t>
            </a: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Problém a příčinu už znáte. Najděte možné řešení. Zkuste to vícekrát a proveďte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PROS a CONS hodnocení. </a:t>
            </a: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4. Analýza rizik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Nepřehledné situace, nežádoucí jevy, nebezpečí špatného rozhodnutí,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nesprávné nastavení priorit toho co se má řešit a jak se to má řešit.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4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K-T </a:t>
            </a:r>
            <a:r>
              <a:rPr lang="cs-CZ" sz="3600" dirty="0" err="1">
                <a:solidFill>
                  <a:srgbClr val="0070C0"/>
                </a:solidFill>
              </a:rPr>
              <a:t>areas</a:t>
            </a:r>
            <a:r>
              <a:rPr lang="cs-CZ" sz="3600" dirty="0">
                <a:solidFill>
                  <a:srgbClr val="0070C0"/>
                </a:solidFill>
              </a:rPr>
              <a:t> – grafické znázornění předchozích kroků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  <p:sp>
        <p:nvSpPr>
          <p:cNvPr id="4" name="Rovnoramenný trojúhelník 3"/>
          <p:cNvSpPr/>
          <p:nvPr/>
        </p:nvSpPr>
        <p:spPr>
          <a:xfrm>
            <a:off x="4806704" y="2962260"/>
            <a:ext cx="2292414" cy="137160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ovnoramenný trojúhelník 4"/>
          <p:cNvSpPr/>
          <p:nvPr/>
        </p:nvSpPr>
        <p:spPr>
          <a:xfrm>
            <a:off x="3549409" y="1589709"/>
            <a:ext cx="2384822" cy="136805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Other possible problem analysis</a:t>
            </a:r>
          </a:p>
        </p:txBody>
      </p:sp>
      <p:sp>
        <p:nvSpPr>
          <p:cNvPr id="6" name="Rovnoramenný trojúhelník 5"/>
          <p:cNvSpPr/>
          <p:nvPr/>
        </p:nvSpPr>
        <p:spPr>
          <a:xfrm>
            <a:off x="2292114" y="2957764"/>
            <a:ext cx="2514590" cy="138059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FF0000"/>
                </a:solidFill>
              </a:rPr>
              <a:t>Decision </a:t>
            </a:r>
          </a:p>
          <a:p>
            <a:pPr algn="ctr"/>
            <a:r>
              <a:rPr lang="en-ZA" b="1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68954" y="4657359"/>
            <a:ext cx="7761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        </a:t>
            </a:r>
          </a:p>
          <a:p>
            <a:pPr algn="ctr"/>
            <a:r>
              <a:rPr lang="cs-CZ" dirty="0"/>
              <a:t>    1.         </a:t>
            </a:r>
            <a:r>
              <a:rPr lang="en-ZA" dirty="0"/>
              <a:t>Assessment (appraisal) – priorities assigned to  current situation</a:t>
            </a:r>
          </a:p>
          <a:p>
            <a:r>
              <a:rPr lang="en-ZA" b="1" dirty="0">
                <a:solidFill>
                  <a:srgbClr val="0070C0"/>
                </a:solidFill>
              </a:rPr>
              <a:t>           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en-ZA" b="1" dirty="0">
                <a:solidFill>
                  <a:srgbClr val="0070C0"/>
                </a:solidFill>
              </a:rPr>
              <a:t>2.         Existing Problem analysis – to fin</a:t>
            </a:r>
            <a:r>
              <a:rPr lang="cs-CZ" b="1" dirty="0">
                <a:solidFill>
                  <a:srgbClr val="0070C0"/>
                </a:solidFill>
              </a:rPr>
              <a:t>d</a:t>
            </a:r>
            <a:r>
              <a:rPr lang="en-ZA" b="1" dirty="0">
                <a:solidFill>
                  <a:srgbClr val="0070C0"/>
                </a:solidFill>
              </a:rPr>
              <a:t> root problem (cause)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endParaRPr lang="en-ZA" b="1" dirty="0">
              <a:solidFill>
                <a:srgbClr val="0070C0"/>
              </a:solidFill>
            </a:endParaRPr>
          </a:p>
          <a:p>
            <a:r>
              <a:rPr lang="en-ZA" dirty="0">
                <a:solidFill>
                  <a:srgbClr val="FF0000"/>
                </a:solidFill>
              </a:rPr>
              <a:t>           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ZA" dirty="0">
                <a:solidFill>
                  <a:srgbClr val="FF0000"/>
                </a:solidFill>
              </a:rPr>
              <a:t>3.         </a:t>
            </a:r>
            <a:r>
              <a:rPr lang="en-ZA" b="1" dirty="0">
                <a:solidFill>
                  <a:srgbClr val="FF0000"/>
                </a:solidFill>
              </a:rPr>
              <a:t>Decision analysis </a:t>
            </a:r>
            <a:r>
              <a:rPr lang="en-ZA" dirty="0">
                <a:solidFill>
                  <a:srgbClr val="FF0000"/>
                </a:solidFill>
              </a:rPr>
              <a:t>– to select way to react</a:t>
            </a:r>
            <a:r>
              <a:rPr lang="cs-CZ" dirty="0">
                <a:solidFill>
                  <a:srgbClr val="FF0000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MaxiMax,MaxiMin</a:t>
            </a:r>
            <a:r>
              <a:rPr lang="cs-CZ" dirty="0">
                <a:solidFill>
                  <a:srgbClr val="FF0000"/>
                </a:solidFill>
              </a:rPr>
              <a:t>,..)</a:t>
            </a:r>
            <a:endParaRPr lang="en-ZA" dirty="0">
              <a:solidFill>
                <a:srgbClr val="0070C0"/>
              </a:solidFill>
            </a:endParaRPr>
          </a:p>
          <a:p>
            <a:r>
              <a:rPr lang="en-ZA" dirty="0"/>
              <a:t>          </a:t>
            </a:r>
            <a:r>
              <a:rPr lang="cs-CZ" dirty="0"/>
              <a:t> </a:t>
            </a:r>
            <a:r>
              <a:rPr lang="en-ZA" dirty="0"/>
              <a:t> </a:t>
            </a:r>
            <a:r>
              <a:rPr lang="en-ZA" b="1" dirty="0">
                <a:solidFill>
                  <a:srgbClr val="C00000"/>
                </a:solidFill>
              </a:rPr>
              <a:t>4.</a:t>
            </a:r>
            <a:r>
              <a:rPr lang="en-ZA" dirty="0"/>
              <a:t>	       </a:t>
            </a:r>
            <a:r>
              <a:rPr lang="en-ZA" b="1" dirty="0">
                <a:solidFill>
                  <a:srgbClr val="C00000"/>
                </a:solidFill>
              </a:rPr>
              <a:t>Future problem analysis  </a:t>
            </a:r>
            <a:r>
              <a:rPr lang="en-ZA" dirty="0">
                <a:solidFill>
                  <a:srgbClr val="C00000"/>
                </a:solidFill>
              </a:rPr>
              <a:t>(risk analysis)</a:t>
            </a:r>
          </a:p>
          <a:p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87747" y="333187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 </a:t>
            </a:r>
          </a:p>
          <a:p>
            <a:r>
              <a:rPr lang="cs-CZ" sz="1400" dirty="0">
                <a:solidFill>
                  <a:srgbClr val="0070C0"/>
                </a:solidFill>
              </a:rPr>
              <a:t>   </a:t>
            </a:r>
            <a:r>
              <a:rPr lang="en-ZA" sz="1400" b="1" dirty="0">
                <a:solidFill>
                  <a:srgbClr val="0070C0"/>
                </a:solidFill>
              </a:rPr>
              <a:t>Existing</a:t>
            </a:r>
          </a:p>
          <a:p>
            <a:r>
              <a:rPr lang="en-ZA" sz="1400" b="1" dirty="0">
                <a:solidFill>
                  <a:srgbClr val="0070C0"/>
                </a:solidFill>
              </a:rPr>
              <a:t>   problem  </a:t>
            </a:r>
          </a:p>
          <a:p>
            <a:r>
              <a:rPr lang="en-ZA" sz="1400" b="1" dirty="0">
                <a:solidFill>
                  <a:srgbClr val="0070C0"/>
                </a:solidFill>
              </a:rPr>
              <a:t>    analysis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149781" y="310031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Assessment</a:t>
            </a:r>
            <a:endParaRPr lang="cs-CZ" dirty="0"/>
          </a:p>
          <a:p>
            <a:r>
              <a:rPr lang="cs-CZ" dirty="0"/>
              <a:t> (</a:t>
            </a:r>
            <a:r>
              <a:rPr lang="cs-CZ" dirty="0" err="1"/>
              <a:t>Appraisal</a:t>
            </a:r>
            <a:r>
              <a:rPr lang="cs-CZ" dirty="0"/>
              <a:t>)</a:t>
            </a:r>
            <a:endParaRPr lang="en-US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5387747" y="3100318"/>
            <a:ext cx="565164" cy="3693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4149781" y="3964529"/>
            <a:ext cx="12379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721734" y="2780928"/>
            <a:ext cx="428047" cy="6887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874982" y="6431562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Source : </a:t>
            </a:r>
            <a:r>
              <a:rPr lang="cs-CZ" sz="1100" dirty="0" err="1"/>
              <a:t>Kepner-Tregoe</a:t>
            </a:r>
            <a:endParaRPr lang="cs-CZ" sz="11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110688" y="6416173"/>
            <a:ext cx="368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Appraisal</a:t>
            </a:r>
            <a:r>
              <a:rPr lang="cs-CZ" sz="1200" dirty="0"/>
              <a:t>=</a:t>
            </a:r>
            <a:r>
              <a:rPr lang="cs-CZ" sz="1200" dirty="0" err="1"/>
              <a:t>review</a:t>
            </a:r>
            <a:r>
              <a:rPr lang="cs-CZ" sz="1200" dirty="0"/>
              <a:t>= </a:t>
            </a:r>
            <a:r>
              <a:rPr lang="cs-CZ" sz="1200" dirty="0" err="1"/>
              <a:t>assessment</a:t>
            </a:r>
            <a:r>
              <a:rPr lang="cs-CZ" sz="1200" dirty="0"/>
              <a:t>=</a:t>
            </a:r>
            <a:r>
              <a:rPr lang="cs-CZ" sz="1200" dirty="0" err="1"/>
              <a:t>evaluation</a:t>
            </a:r>
            <a:r>
              <a:rPr lang="cs-CZ" sz="1200" dirty="0"/>
              <a:t> = </a:t>
            </a:r>
            <a:r>
              <a:rPr lang="cs-CZ" sz="1200" b="1" dirty="0">
                <a:solidFill>
                  <a:srgbClr val="00B050"/>
                </a:solidFill>
              </a:rPr>
              <a:t>Hodnocení </a:t>
            </a:r>
          </a:p>
        </p:txBody>
      </p:sp>
    </p:spTree>
    <p:extLst>
      <p:ext uri="{BB962C8B-B14F-4D97-AF65-F5344CB8AC3E}">
        <p14:creationId xmlns:p14="http://schemas.microsoft.com/office/powerpoint/2010/main" val="31155537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3369</Words>
  <Application>Microsoft Office PowerPoint</Application>
  <PresentationFormat>Předvádění na obrazovce (4:3)</PresentationFormat>
  <Paragraphs>548</Paragraphs>
  <Slides>51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7" baseType="lpstr">
      <vt:lpstr>Arial</vt:lpstr>
      <vt:lpstr>Calibri</vt:lpstr>
      <vt:lpstr>Times New Roman</vt:lpstr>
      <vt:lpstr>Verdana</vt:lpstr>
      <vt:lpstr>Wingdings</vt:lpstr>
      <vt:lpstr>Motiv systému Office</vt:lpstr>
      <vt:lpstr>Kepner-Tregoe Methodology (English version - částečně)</vt:lpstr>
      <vt:lpstr>Prezentace aplikace PowerPoint</vt:lpstr>
      <vt:lpstr>Related actions – na sebe navazující akce (Formulace problému=identifikace a specifikace)</vt:lpstr>
      <vt:lpstr>Apollo 13 – Houston, Houston, do you read me ?  We have a big problem….!</vt:lpstr>
      <vt:lpstr>Appolo 13 – description (problem and solution)</vt:lpstr>
      <vt:lpstr>Appolo 13 – description (problem and solution)</vt:lpstr>
      <vt:lpstr> </vt:lpstr>
      <vt:lpstr>Postup</vt:lpstr>
      <vt:lpstr>K-T areas – grafické znázornění předchozích kroků </vt:lpstr>
      <vt:lpstr>CRT-Ishikawa</vt:lpstr>
      <vt:lpstr>Vyhodnocení situace – doplnění již sdělených informací </vt:lpstr>
      <vt:lpstr>WHO WHAT WHEN WHERE EXTENT</vt:lpstr>
      <vt:lpstr>Decision making ( výběr mezi více alternativami – část rozhodovací analýzy- krok 3)</vt:lpstr>
      <vt:lpstr>Udělat rozhodnutí (výběr mezi více alternativami za různých okolností) </vt:lpstr>
      <vt:lpstr>Criteria rating </vt:lpstr>
      <vt:lpstr>Which car to buy 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Uncover and handle problems  (Analýza problému) – kroky 1-4 (snímek 8) 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   home study </vt:lpstr>
      <vt:lpstr>Problem Analysis - What</vt:lpstr>
      <vt:lpstr>See two MS Dynamics Setup screens  (related to the problem specified recently)</vt:lpstr>
      <vt:lpstr>Back to vampires :Problem Analysis - What</vt:lpstr>
      <vt:lpstr> Example for What IS and What IS NOT</vt:lpstr>
      <vt:lpstr>Example for When and IS and IS NOT</vt:lpstr>
      <vt:lpstr>Problem Analysis - When</vt:lpstr>
      <vt:lpstr>Another example for What IS and What  IS NOT as well as Where IS and Where  IS NOT </vt:lpstr>
      <vt:lpstr>Problem Analysis - Where</vt:lpstr>
      <vt:lpstr>Problem Analysis - Confirm True Cause Analýza problému  a potvrzení pravé příčiny jeho vzniku</vt:lpstr>
      <vt:lpstr>Let’s Look At Some Problems!</vt:lpstr>
      <vt:lpstr>Systematic Problem Solving  Decision making Overview</vt:lpstr>
      <vt:lpstr>Planning the Next Steps</vt:lpstr>
      <vt:lpstr>Problem analysis table template (Home study)</vt:lpstr>
      <vt:lpstr>Problem description (example)</vt:lpstr>
      <vt:lpstr>Results ????</vt:lpstr>
      <vt:lpstr>Problem analysis real table </vt:lpstr>
      <vt:lpstr>Problém s rychlosti připojení </vt:lpstr>
      <vt:lpstr>Stále jsou přijímány nesprávné telefonáty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Jaromír Skorkovský</cp:lastModifiedBy>
  <cp:revision>128</cp:revision>
  <dcterms:created xsi:type="dcterms:W3CDTF">2012-07-23T07:06:28Z</dcterms:created>
  <dcterms:modified xsi:type="dcterms:W3CDTF">2021-05-03T07:59:39Z</dcterms:modified>
</cp:coreProperties>
</file>