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3" r:id="rId3"/>
    <p:sldId id="287" r:id="rId4"/>
    <p:sldId id="294" r:id="rId5"/>
    <p:sldId id="288" r:id="rId6"/>
    <p:sldId id="289" r:id="rId7"/>
    <p:sldId id="290" r:id="rId8"/>
    <p:sldId id="284" r:id="rId9"/>
    <p:sldId id="285" r:id="rId10"/>
    <p:sldId id="291" r:id="rId11"/>
    <p:sldId id="286" r:id="rId12"/>
    <p:sldId id="258" r:id="rId13"/>
    <p:sldId id="257" r:id="rId14"/>
    <p:sldId id="259" r:id="rId15"/>
    <p:sldId id="261" r:id="rId16"/>
    <p:sldId id="263" r:id="rId17"/>
    <p:sldId id="292" r:id="rId18"/>
    <p:sldId id="264" r:id="rId19"/>
    <p:sldId id="265" r:id="rId20"/>
    <p:sldId id="282" r:id="rId21"/>
    <p:sldId id="283" r:id="rId22"/>
    <p:sldId id="266" r:id="rId23"/>
    <p:sldId id="267" r:id="rId24"/>
    <p:sldId id="268" r:id="rId25"/>
    <p:sldId id="277" r:id="rId26"/>
    <p:sldId id="278" r:id="rId27"/>
    <p:sldId id="279" r:id="rId28"/>
    <p:sldId id="280" r:id="rId29"/>
    <p:sldId id="281"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6"/>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9" autoAdjust="0"/>
  </p:normalViewPr>
  <p:slideViewPr>
    <p:cSldViewPr>
      <p:cViewPr varScale="1">
        <p:scale>
          <a:sx n="98" d="100"/>
          <a:sy n="98" d="100"/>
        </p:scale>
        <p:origin x="642" y="96"/>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16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05.05.2021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8F1A739-0B37-4465-B8F4-F6692C208213}" type="datetimeFigureOut">
              <a:rPr lang="cs-CZ" smtClean="0"/>
              <a:t>05.05.2021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8F1A739-0B37-4465-B8F4-F6692C208213}" type="datetimeFigureOut">
              <a:rPr lang="cs-CZ" smtClean="0"/>
              <a:t>05.05.2021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8F1A739-0B37-4465-B8F4-F6692C208213}" type="datetimeFigureOut">
              <a:rPr lang="cs-CZ" smtClean="0"/>
              <a:t>05.05.2021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05.05.2021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05.05.2021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05.05.2021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05.05.2021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zQey2zav7jQ" TargetMode="External"/><Relationship Id="rId2" Type="http://schemas.openxmlformats.org/officeDocument/2006/relationships/hyperlink" Target="https://www.youtube.com/watch?v=hqaSbAykV_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Littlův</a:t>
            </a:r>
            <a:r>
              <a:rPr lang="cs-CZ" dirty="0"/>
              <a:t> zákon-základy</a:t>
            </a:r>
          </a:p>
        </p:txBody>
      </p:sp>
      <p:sp>
        <p:nvSpPr>
          <p:cNvPr id="3" name="TextovéPole 2"/>
          <p:cNvSpPr txBox="1"/>
          <p:nvPr/>
        </p:nvSpPr>
        <p:spPr>
          <a:xfrm>
            <a:off x="3491880" y="3501008"/>
            <a:ext cx="2161938" cy="646331"/>
          </a:xfrm>
          <a:prstGeom prst="rect">
            <a:avLst/>
          </a:prstGeom>
          <a:noFill/>
        </p:spPr>
        <p:txBody>
          <a:bodyPr wrap="none" rtlCol="0">
            <a:spAutoFit/>
          </a:bodyPr>
          <a:lstStyle/>
          <a:p>
            <a:r>
              <a:rPr lang="cs-CZ" dirty="0"/>
              <a:t>Ing. </a:t>
            </a:r>
            <a:r>
              <a:rPr lang="cs-CZ" dirty="0" err="1"/>
              <a:t>J.Skorkovský,CSc</a:t>
            </a:r>
            <a:r>
              <a:rPr lang="cs-CZ" dirty="0"/>
              <a:t>.</a:t>
            </a:r>
          </a:p>
          <a:p>
            <a:r>
              <a:rPr lang="cs-CZ" dirty="0"/>
              <a:t>   KPH-ESF-MU BRNO</a:t>
            </a:r>
          </a:p>
        </p:txBody>
      </p:sp>
    </p:spTree>
    <p:extLst>
      <p:ext uri="{BB962C8B-B14F-4D97-AF65-F5344CB8AC3E}">
        <p14:creationId xmlns:p14="http://schemas.microsoft.com/office/powerpoint/2010/main" val="427658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B52824-F456-4F75-9A88-4E2383969FA2}"/>
              </a:ext>
            </a:extLst>
          </p:cNvPr>
          <p:cNvSpPr>
            <a:spLocks noGrp="1"/>
          </p:cNvSpPr>
          <p:nvPr>
            <p:ph type="title"/>
          </p:nvPr>
        </p:nvSpPr>
        <p:spPr/>
        <p:txBody>
          <a:bodyPr/>
          <a:lstStyle/>
          <a:p>
            <a:r>
              <a:rPr lang="cs-CZ" dirty="0" err="1"/>
              <a:t>Littlův</a:t>
            </a:r>
            <a:r>
              <a:rPr lang="cs-CZ" dirty="0"/>
              <a:t> zákon (teorém)</a:t>
            </a:r>
          </a:p>
        </p:txBody>
      </p:sp>
      <p:sp>
        <p:nvSpPr>
          <p:cNvPr id="3" name="Zástupný obsah 2">
            <a:extLst>
              <a:ext uri="{FF2B5EF4-FFF2-40B4-BE49-F238E27FC236}">
                <a16:creationId xmlns:a16="http://schemas.microsoft.com/office/drawing/2014/main" id="{4A8B58B4-8EB3-4A5E-9001-6AA064E438E9}"/>
              </a:ext>
            </a:extLst>
          </p:cNvPr>
          <p:cNvSpPr>
            <a:spLocks noGrp="1"/>
          </p:cNvSpPr>
          <p:nvPr>
            <p:ph idx="1"/>
          </p:nvPr>
        </p:nvSpPr>
        <p:spPr/>
        <p:txBody>
          <a:bodyPr/>
          <a:lstStyle/>
          <a:p>
            <a:pPr marL="0" indent="0">
              <a:buNone/>
            </a:pPr>
            <a:r>
              <a:rPr lang="cs-CZ"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WIP=TH x CT</a:t>
            </a:r>
          </a:p>
          <a:p>
            <a:endParaRPr lang="cs-CZ" dirty="0"/>
          </a:p>
        </p:txBody>
      </p:sp>
      <p:sp>
        <p:nvSpPr>
          <p:cNvPr id="6" name="Obdélník 5">
            <a:extLst>
              <a:ext uri="{FF2B5EF4-FFF2-40B4-BE49-F238E27FC236}">
                <a16:creationId xmlns:a16="http://schemas.microsoft.com/office/drawing/2014/main" id="{DFB41AB7-FD25-433A-9D14-569DE0ED66E3}"/>
              </a:ext>
            </a:extLst>
          </p:cNvPr>
          <p:cNvSpPr/>
          <p:nvPr/>
        </p:nvSpPr>
        <p:spPr>
          <a:xfrm>
            <a:off x="1187624" y="3242808"/>
            <a:ext cx="5670376" cy="738664"/>
          </a:xfrm>
          <a:prstGeom prst="rect">
            <a:avLst/>
          </a:prstGeom>
        </p:spPr>
        <p:txBody>
          <a:bodyPr wrap="square">
            <a:spAutoFit/>
          </a:bodyPr>
          <a:lstStyle/>
          <a:p>
            <a:r>
              <a:rPr lang="cs-CZ" sz="2400" b="1" dirty="0">
                <a:solidFill>
                  <a:srgbClr val="666666"/>
                </a:solidFill>
                <a:latin typeface="Arial" panose="020B0604020202020204" pitchFamily="34" charset="0"/>
              </a:rPr>
              <a:t>           Zákon je součástí teorie front.  </a:t>
            </a:r>
            <a:r>
              <a:rPr lang="en-US" dirty="0">
                <a:solidFill>
                  <a:srgbClr val="666666"/>
                </a:solidFill>
                <a:latin typeface="Arial" panose="020B0604020202020204" pitchFamily="34" charset="0"/>
              </a:rPr>
              <a:t>.</a:t>
            </a:r>
            <a:endParaRPr lang="cs-CZ" dirty="0"/>
          </a:p>
        </p:txBody>
      </p:sp>
    </p:spTree>
    <p:extLst>
      <p:ext uri="{BB962C8B-B14F-4D97-AF65-F5344CB8AC3E}">
        <p14:creationId xmlns:p14="http://schemas.microsoft.com/office/powerpoint/2010/main" val="2203371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ZA" dirty="0"/>
              <a:t>Definitions</a:t>
            </a:r>
            <a:r>
              <a:rPr lang="cs-CZ" dirty="0"/>
              <a:t> (anglická varianta definic)</a:t>
            </a:r>
            <a:endParaRPr lang="en-ZA" dirty="0"/>
          </a:p>
        </p:txBody>
      </p:sp>
      <p:sp>
        <p:nvSpPr>
          <p:cNvPr id="3" name="Zástupný symbol pro obsah 2"/>
          <p:cNvSpPr>
            <a:spLocks noGrp="1"/>
          </p:cNvSpPr>
          <p:nvPr>
            <p:ph idx="1"/>
          </p:nvPr>
        </p:nvSpPr>
        <p:spPr/>
        <p:txBody>
          <a:bodyPr>
            <a:normAutofit fontScale="92500"/>
          </a:bodyPr>
          <a:lstStyle/>
          <a:p>
            <a:r>
              <a:rPr lang="en-ZA" dirty="0"/>
              <a:t>CT=average time from when </a:t>
            </a:r>
            <a:r>
              <a:rPr lang="en-ZA" dirty="0" err="1"/>
              <a:t>th</a:t>
            </a:r>
            <a:r>
              <a:rPr lang="cs-CZ" dirty="0"/>
              <a:t>e</a:t>
            </a:r>
            <a:r>
              <a:rPr lang="en-ZA" dirty="0"/>
              <a:t> job is released into station (machine) or line to when it exits </a:t>
            </a:r>
          </a:p>
          <a:p>
            <a:r>
              <a:rPr lang="en-US" dirty="0"/>
              <a:t>LT=management constant indicating the time allotted for production of a part on a given routing </a:t>
            </a:r>
          </a:p>
          <a:p>
            <a:r>
              <a:rPr lang="en-ZA" dirty="0"/>
              <a:t>CT =FT (in different publications they use FT instead of CT)</a:t>
            </a:r>
            <a:endParaRPr lang="cs-CZ" dirty="0"/>
          </a:p>
          <a:p>
            <a:r>
              <a:rPr lang="cs-CZ" dirty="0"/>
              <a:t>CT=</a:t>
            </a:r>
            <a:r>
              <a:rPr lang="cs-CZ" dirty="0" err="1"/>
              <a:t>Throughput</a:t>
            </a:r>
            <a:r>
              <a:rPr lang="cs-CZ" dirty="0"/>
              <a:t>  </a:t>
            </a:r>
            <a:r>
              <a:rPr lang="cs-CZ" dirty="0" err="1"/>
              <a:t>Time</a:t>
            </a:r>
            <a:r>
              <a:rPr lang="cs-CZ" dirty="0"/>
              <a:t> (</a:t>
            </a:r>
            <a:r>
              <a:rPr lang="en-ZA" dirty="0"/>
              <a:t>in different publications they use </a:t>
            </a:r>
            <a:r>
              <a:rPr lang="cs-CZ" dirty="0" err="1"/>
              <a:t>Throughput</a:t>
            </a:r>
            <a:r>
              <a:rPr lang="cs-CZ" dirty="0"/>
              <a:t> </a:t>
            </a:r>
            <a:r>
              <a:rPr lang="cs-CZ" dirty="0" err="1"/>
              <a:t>Time</a:t>
            </a:r>
            <a:r>
              <a:rPr lang="cs-CZ" dirty="0"/>
              <a:t> </a:t>
            </a:r>
            <a:r>
              <a:rPr lang="en-ZA" dirty="0"/>
              <a:t> instead of CT</a:t>
            </a:r>
            <a:r>
              <a:rPr lang="cs-CZ" dirty="0"/>
              <a:t>) </a:t>
            </a:r>
            <a:endParaRPr lang="en-ZA" dirty="0"/>
          </a:p>
        </p:txBody>
      </p:sp>
    </p:spTree>
    <p:extLst>
      <p:ext uri="{BB962C8B-B14F-4D97-AF65-F5344CB8AC3E}">
        <p14:creationId xmlns:p14="http://schemas.microsoft.com/office/powerpoint/2010/main" val="506471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Běžná situace, kterou je potřeba řešit</a:t>
            </a:r>
          </a:p>
        </p:txBody>
      </p:sp>
      <p:sp>
        <p:nvSpPr>
          <p:cNvPr id="3" name="Zástupný symbol pro obsah 2"/>
          <p:cNvSpPr>
            <a:spLocks noGrp="1"/>
          </p:cNvSpPr>
          <p:nvPr>
            <p:ph idx="1"/>
          </p:nvPr>
        </p:nvSpPr>
        <p:spPr>
          <a:xfrm>
            <a:off x="395536" y="1628800"/>
            <a:ext cx="8229600" cy="4525963"/>
          </a:xfrm>
        </p:spPr>
        <p:txBody>
          <a:bodyPr>
            <a:normAutofit fontScale="62500" lnSpcReduction="20000"/>
          </a:bodyPr>
          <a:lstStyle/>
          <a:p>
            <a:r>
              <a:rPr lang="cs-CZ" dirty="0"/>
              <a:t>30 zákazníků/hodina – (maximální kapacita provozovny) =</a:t>
            </a:r>
            <a:r>
              <a:rPr lang="cs-CZ" b="1" dirty="0">
                <a:solidFill>
                  <a:srgbClr val="00B050"/>
                </a:solidFill>
              </a:rPr>
              <a:t>Průtok</a:t>
            </a:r>
          </a:p>
          <a:p>
            <a:r>
              <a:rPr lang="cs-CZ" dirty="0"/>
              <a:t>8 zákazníků čeká ve frontě (nárazník=buffer) = </a:t>
            </a:r>
            <a:r>
              <a:rPr lang="cs-CZ" b="1" dirty="0">
                <a:solidFill>
                  <a:srgbClr val="0070C0"/>
                </a:solidFill>
              </a:rPr>
              <a:t>WIP=NV=nedokončená výroba (čekající)</a:t>
            </a:r>
          </a:p>
          <a:p>
            <a:r>
              <a:rPr lang="cs-CZ" b="1" dirty="0">
                <a:solidFill>
                  <a:srgbClr val="FF0000"/>
                </a:solidFill>
              </a:rPr>
              <a:t>5 </a:t>
            </a:r>
            <a:r>
              <a:rPr lang="cs-CZ" dirty="0">
                <a:solidFill>
                  <a:srgbClr val="FF0000"/>
                </a:solidFill>
              </a:rPr>
              <a:t>minut trvá doba obsluhy jednoho zákazníka=</a:t>
            </a:r>
            <a:r>
              <a:rPr lang="cs-CZ" b="1" dirty="0">
                <a:solidFill>
                  <a:srgbClr val="FF0000"/>
                </a:solidFill>
              </a:rPr>
              <a:t>CYCLE TIME</a:t>
            </a:r>
            <a:endParaRPr lang="cs-CZ" b="1" dirty="0"/>
          </a:p>
          <a:p>
            <a:endParaRPr lang="cs-CZ" dirty="0"/>
          </a:p>
          <a:p>
            <a:endParaRPr lang="cs-CZ" dirty="0"/>
          </a:p>
          <a:p>
            <a:endParaRPr lang="cs-CZ" dirty="0"/>
          </a:p>
          <a:p>
            <a:endParaRPr lang="cs-CZ" dirty="0"/>
          </a:p>
          <a:p>
            <a:endParaRPr lang="cs-CZ" dirty="0"/>
          </a:p>
          <a:p>
            <a:endParaRPr lang="cs-CZ" dirty="0"/>
          </a:p>
          <a:p>
            <a:r>
              <a:rPr lang="cs-CZ" dirty="0"/>
              <a:t>Je potřeba odstranit všechny časy, které nepřinášejí hodnotu</a:t>
            </a:r>
          </a:p>
          <a:p>
            <a:r>
              <a:rPr lang="cs-CZ" dirty="0"/>
              <a:t>1 obslužné místo=12 zákazníků za hodinu (</a:t>
            </a:r>
            <a:r>
              <a:rPr lang="cs-CZ" b="1" dirty="0"/>
              <a:t>60/5=12</a:t>
            </a:r>
            <a:r>
              <a:rPr lang="cs-CZ" dirty="0"/>
              <a:t>), takže pro 30 zákazníků/hodinu je potřeba kapacita </a:t>
            </a:r>
            <a:r>
              <a:rPr lang="cs-CZ" b="1" dirty="0"/>
              <a:t>2,5</a:t>
            </a:r>
            <a:r>
              <a:rPr lang="cs-CZ" dirty="0"/>
              <a:t> =30/12 obslužného místa (přepážky, holičského křesla, stolu atd.)</a:t>
            </a:r>
          </a:p>
          <a:p>
            <a:pPr marL="0" indent="0">
              <a:buNone/>
            </a:pPr>
            <a:r>
              <a:rPr lang="cs-CZ" dirty="0"/>
              <a:t> </a:t>
            </a:r>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a:t>  8 zákazníků</a:t>
            </a:r>
          </a:p>
          <a:p>
            <a:r>
              <a:rPr lang="cs-CZ" dirty="0"/>
              <a:t>čeká ve frontě </a:t>
            </a:r>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2502" y="3602534"/>
            <a:ext cx="2998963" cy="615553"/>
          </a:xfrm>
          <a:prstGeom prst="rect">
            <a:avLst/>
          </a:prstGeom>
          <a:noFill/>
        </p:spPr>
        <p:txBody>
          <a:bodyPr wrap="none" rtlCol="0">
            <a:spAutoFit/>
          </a:bodyPr>
          <a:lstStyle/>
          <a:p>
            <a:r>
              <a:rPr lang="cs-CZ" dirty="0">
                <a:solidFill>
                  <a:srgbClr val="FF0000"/>
                </a:solidFill>
              </a:rPr>
              <a:t>   </a:t>
            </a:r>
            <a:r>
              <a:rPr lang="cs-CZ" sz="1600" dirty="0">
                <a:solidFill>
                  <a:srgbClr val="FF0000"/>
                </a:solidFill>
              </a:rPr>
              <a:t>5 minut/obsluha na 1 zákazníka </a:t>
            </a:r>
          </a:p>
          <a:p>
            <a:r>
              <a:rPr lang="cs-CZ" sz="1600" dirty="0">
                <a:solidFill>
                  <a:srgbClr val="FF0000"/>
                </a:solidFill>
              </a:rPr>
              <a:t>   na jednom obslužném místě</a:t>
            </a:r>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a:xfrm>
            <a:off x="457200" y="1600200"/>
            <a:ext cx="8363272" cy="4525963"/>
          </a:xfrm>
        </p:spPr>
        <p:txBody>
          <a:bodyPr>
            <a:normAutofit fontScale="92500" lnSpcReduction="10000"/>
          </a:bodyPr>
          <a:lstStyle/>
          <a:p>
            <a:r>
              <a:rPr lang="cs-CZ" sz="3000" dirty="0"/>
              <a:t>Jak dlouho průměrně čeká zákazník ve frontě ? </a:t>
            </a:r>
          </a:p>
          <a:p>
            <a:r>
              <a:rPr lang="cs-CZ" sz="3000" dirty="0"/>
              <a:t>Kolik průměrně lidí může být naráz obslouženo ?  </a:t>
            </a:r>
          </a:p>
          <a:p>
            <a:r>
              <a:rPr lang="cs-CZ" sz="3000" dirty="0"/>
              <a:t>Kolik zákazníků je v provozovně v jenom okamžiku (jak čekajících, tak těch, které personál obsluhuje) ? </a:t>
            </a:r>
          </a:p>
          <a:p>
            <a:r>
              <a:rPr lang="cs-CZ" sz="3000" dirty="0"/>
              <a:t>Jaká je průměrná doba „průstupu“ (průtoku) zákazníka provozovnou (čekání i obsluha)</a:t>
            </a:r>
            <a:r>
              <a:rPr lang="cs-CZ" dirty="0"/>
              <a:t>    </a:t>
            </a:r>
          </a:p>
          <a:p>
            <a:r>
              <a:rPr lang="cs-CZ" b="1" dirty="0">
                <a:solidFill>
                  <a:srgbClr val="FF0000"/>
                </a:solidFill>
              </a:rPr>
              <a:t>Zjednodušující podmínky</a:t>
            </a:r>
          </a:p>
          <a:p>
            <a:pPr lvl="1"/>
            <a:r>
              <a:rPr lang="cs-CZ" dirty="0"/>
              <a:t>„Vstupní tok“ (průměr) =„Výstupní tok“ (průměr)</a:t>
            </a:r>
          </a:p>
          <a:p>
            <a:pPr lvl="1"/>
            <a:r>
              <a:rPr lang="cs-CZ" dirty="0"/>
              <a:t>Díky průměrování </a:t>
            </a:r>
            <a:r>
              <a:rPr lang="cs-CZ" b="1" dirty="0">
                <a:solidFill>
                  <a:srgbClr val="FF0000"/>
                </a:solidFill>
              </a:rPr>
              <a:t>neuvažujeme fluktuaci </a:t>
            </a:r>
            <a:r>
              <a:rPr lang="cs-CZ" dirty="0"/>
              <a:t>(viz hody mincí)</a:t>
            </a:r>
          </a:p>
        </p:txBody>
      </p:sp>
    </p:spTree>
    <p:extLst>
      <p:ext uri="{BB962C8B-B14F-4D97-AF65-F5344CB8AC3E}">
        <p14:creationId xmlns:p14="http://schemas.microsoft.com/office/powerpoint/2010/main" val="193792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Klíčová měřítka a proměnné (doplnění definic) </a:t>
            </a:r>
          </a:p>
        </p:txBody>
      </p:sp>
      <p:sp>
        <p:nvSpPr>
          <p:cNvPr id="3" name="Zástupný symbol pro obsah 2"/>
          <p:cNvSpPr>
            <a:spLocks noGrp="1"/>
          </p:cNvSpPr>
          <p:nvPr>
            <p:ph idx="1"/>
          </p:nvPr>
        </p:nvSpPr>
        <p:spPr>
          <a:xfrm>
            <a:off x="457200" y="1724119"/>
            <a:ext cx="8229600" cy="3052936"/>
          </a:xfrm>
        </p:spPr>
        <p:txBody>
          <a:bodyPr>
            <a:normAutofit fontScale="85000" lnSpcReduction="10000"/>
          </a:bodyPr>
          <a:lstStyle/>
          <a:p>
            <a:r>
              <a:rPr lang="cs-CZ" sz="2000" b="1" dirty="0">
                <a:solidFill>
                  <a:srgbClr val="FF0000"/>
                </a:solidFill>
              </a:rPr>
              <a:t>CT =</a:t>
            </a:r>
            <a:r>
              <a:rPr lang="cs-CZ" sz="2000" b="1" dirty="0" err="1">
                <a:solidFill>
                  <a:srgbClr val="FF0000"/>
                </a:solidFill>
              </a:rPr>
              <a:t>Cycle</a:t>
            </a:r>
            <a:r>
              <a:rPr lang="cs-CZ" sz="2000" b="1" dirty="0">
                <a:solidFill>
                  <a:srgbClr val="FF0000"/>
                </a:solidFill>
              </a:rPr>
              <a:t> </a:t>
            </a:r>
            <a:r>
              <a:rPr lang="cs-CZ" sz="2000" b="1" dirty="0" err="1">
                <a:solidFill>
                  <a:srgbClr val="FF0000"/>
                </a:solidFill>
              </a:rPr>
              <a:t>Time</a:t>
            </a:r>
            <a:r>
              <a:rPr lang="cs-CZ" sz="2000" b="1" dirty="0">
                <a:solidFill>
                  <a:srgbClr val="FF0000"/>
                </a:solidFill>
              </a:rPr>
              <a:t>  </a:t>
            </a:r>
            <a:r>
              <a:rPr lang="cs-CZ" sz="2000" dirty="0"/>
              <a:t>(jak dlouho trvá  celý proces)  =</a:t>
            </a:r>
            <a:r>
              <a:rPr lang="cs-CZ" sz="2000" b="1" dirty="0">
                <a:solidFill>
                  <a:srgbClr val="FF0000"/>
                </a:solidFill>
              </a:rPr>
              <a:t>5</a:t>
            </a:r>
            <a:endParaRPr lang="cs-CZ" sz="2000" b="1" i="1" dirty="0">
              <a:solidFill>
                <a:srgbClr val="FF0000"/>
              </a:solidFill>
            </a:endParaRPr>
          </a:p>
          <a:p>
            <a:r>
              <a:rPr lang="cs-CZ" sz="2000" b="1" dirty="0" err="1">
                <a:solidFill>
                  <a:srgbClr val="0070C0"/>
                </a:solidFill>
              </a:rPr>
              <a:t>Work</a:t>
            </a:r>
            <a:r>
              <a:rPr lang="cs-CZ" sz="2000" b="1" dirty="0">
                <a:solidFill>
                  <a:srgbClr val="0070C0"/>
                </a:solidFill>
              </a:rPr>
              <a:t> in </a:t>
            </a:r>
            <a:r>
              <a:rPr lang="cs-CZ" sz="2000" b="1" dirty="0" err="1">
                <a:solidFill>
                  <a:srgbClr val="0070C0"/>
                </a:solidFill>
              </a:rPr>
              <a:t>Process</a:t>
            </a:r>
            <a:r>
              <a:rPr lang="cs-CZ" sz="2000" b="1" dirty="0">
                <a:solidFill>
                  <a:srgbClr val="0070C0"/>
                </a:solidFill>
              </a:rPr>
              <a:t> </a:t>
            </a:r>
            <a:r>
              <a:rPr lang="cs-CZ" sz="2000" dirty="0"/>
              <a:t> = </a:t>
            </a:r>
            <a:r>
              <a:rPr lang="cs-CZ" sz="2000" b="1" dirty="0">
                <a:solidFill>
                  <a:srgbClr val="FF0000"/>
                </a:solidFill>
              </a:rPr>
              <a:t>W</a:t>
            </a:r>
            <a:r>
              <a:rPr lang="cs-CZ" sz="2000" b="1" dirty="0">
                <a:solidFill>
                  <a:srgbClr val="00B050"/>
                </a:solidFill>
              </a:rPr>
              <a:t>I</a:t>
            </a:r>
            <a:r>
              <a:rPr lang="cs-CZ" sz="2000" b="1" dirty="0">
                <a:solidFill>
                  <a:srgbClr val="0070C0"/>
                </a:solidFill>
              </a:rPr>
              <a:t>P</a:t>
            </a:r>
            <a:r>
              <a:rPr lang="cs-CZ" sz="2000" dirty="0"/>
              <a:t>   (kolik jednotek je v procesu= nedokončená výroba=</a:t>
            </a:r>
            <a:r>
              <a:rPr lang="cs-CZ" sz="2000" b="1" dirty="0" err="1">
                <a:solidFill>
                  <a:srgbClr val="FF0000"/>
                </a:solidFill>
              </a:rPr>
              <a:t>W</a:t>
            </a:r>
            <a:r>
              <a:rPr lang="cs-CZ" sz="2000" dirty="0" err="1"/>
              <a:t>ork</a:t>
            </a:r>
            <a:r>
              <a:rPr lang="cs-CZ" sz="2000" dirty="0"/>
              <a:t> </a:t>
            </a:r>
            <a:r>
              <a:rPr lang="cs-CZ" sz="2000" b="1" dirty="0">
                <a:solidFill>
                  <a:srgbClr val="00B050"/>
                </a:solidFill>
              </a:rPr>
              <a:t>I</a:t>
            </a:r>
            <a:r>
              <a:rPr lang="cs-CZ" sz="2000" dirty="0"/>
              <a:t>n </a:t>
            </a:r>
            <a:r>
              <a:rPr lang="cs-CZ" sz="2000" b="1" dirty="0" err="1">
                <a:solidFill>
                  <a:srgbClr val="0070C0"/>
                </a:solidFill>
              </a:rPr>
              <a:t>P</a:t>
            </a:r>
            <a:r>
              <a:rPr lang="cs-CZ" sz="2000" dirty="0" err="1"/>
              <a:t>rogress</a:t>
            </a:r>
            <a:r>
              <a:rPr lang="cs-CZ" sz="2000" dirty="0"/>
              <a:t>) =</a:t>
            </a:r>
            <a:r>
              <a:rPr lang="cs-CZ" sz="2000" b="1" dirty="0">
                <a:solidFill>
                  <a:srgbClr val="0070C0"/>
                </a:solidFill>
              </a:rPr>
              <a:t>8</a:t>
            </a:r>
          </a:p>
          <a:p>
            <a:r>
              <a:rPr lang="cs-CZ" sz="2000" b="1" dirty="0" err="1">
                <a:solidFill>
                  <a:srgbClr val="00B050"/>
                </a:solidFill>
              </a:rPr>
              <a:t>Throughput</a:t>
            </a:r>
            <a:r>
              <a:rPr lang="cs-CZ" sz="2000" b="1" dirty="0">
                <a:solidFill>
                  <a:srgbClr val="00B050"/>
                </a:solidFill>
              </a:rPr>
              <a:t> </a:t>
            </a:r>
            <a:r>
              <a:rPr lang="cs-CZ" sz="2000" dirty="0"/>
              <a:t>=</a:t>
            </a:r>
            <a:r>
              <a:rPr lang="cs-CZ" sz="2000" b="1" dirty="0">
                <a:solidFill>
                  <a:srgbClr val="00B050"/>
                </a:solidFill>
              </a:rPr>
              <a:t>TH</a:t>
            </a:r>
            <a:r>
              <a:rPr lang="cs-CZ" sz="2000" dirty="0"/>
              <a:t>  (počet zákazníků/jednotka času) – </a:t>
            </a:r>
            <a:r>
              <a:rPr lang="cs-CZ" sz="2000" i="1" dirty="0"/>
              <a:t> </a:t>
            </a:r>
            <a:r>
              <a:rPr lang="cs-CZ" sz="2000" dirty="0"/>
              <a:t>např. </a:t>
            </a:r>
            <a:r>
              <a:rPr lang="cs-CZ" sz="2000" b="1" dirty="0">
                <a:solidFill>
                  <a:srgbClr val="00B050"/>
                </a:solidFill>
              </a:rPr>
              <a:t>30</a:t>
            </a:r>
            <a:r>
              <a:rPr lang="cs-CZ" sz="2000" dirty="0"/>
              <a:t>/hod (naše zadání)</a:t>
            </a:r>
          </a:p>
          <a:p>
            <a:pPr marL="0" indent="0">
              <a:buNone/>
            </a:pPr>
            <a:r>
              <a:rPr lang="cs-CZ" sz="2000" dirty="0">
                <a:solidFill>
                  <a:srgbClr val="FF0000"/>
                </a:solidFill>
              </a:rPr>
              <a:t> </a:t>
            </a:r>
            <a:endParaRPr lang="cs-CZ" sz="2000" b="1" dirty="0">
              <a:solidFill>
                <a:srgbClr val="C00000"/>
              </a:solidFill>
            </a:endParaRPr>
          </a:p>
          <a:p>
            <a:r>
              <a:rPr lang="cs-CZ" sz="2300" dirty="0"/>
              <a:t>Tyto měřítka jsou propojena </a:t>
            </a:r>
            <a:r>
              <a:rPr lang="cs-CZ" sz="2300" dirty="0" err="1"/>
              <a:t>Littlovým</a:t>
            </a:r>
            <a:r>
              <a:rPr lang="cs-CZ" sz="2300" dirty="0"/>
              <a:t> zákonem  </a:t>
            </a:r>
            <a:r>
              <a:rPr lang="cs-CZ" sz="4600" b="1" dirty="0">
                <a:solidFill>
                  <a:srgbClr val="0070C0"/>
                </a:solidFill>
              </a:rPr>
              <a:t>WIP</a:t>
            </a:r>
            <a:r>
              <a:rPr lang="cs-CZ" sz="4600" b="1" dirty="0"/>
              <a:t>=</a:t>
            </a:r>
            <a:r>
              <a:rPr lang="cs-CZ" sz="4600" b="1" dirty="0">
                <a:solidFill>
                  <a:srgbClr val="00B050"/>
                </a:solidFill>
              </a:rPr>
              <a:t>TH</a:t>
            </a:r>
            <a:r>
              <a:rPr lang="cs-CZ" sz="4600" b="1" dirty="0">
                <a:solidFill>
                  <a:srgbClr val="FF0000"/>
                </a:solidFill>
              </a:rPr>
              <a:t> x CT </a:t>
            </a:r>
            <a:r>
              <a:rPr lang="cs-CZ" sz="4600" b="1" dirty="0"/>
              <a:t> </a:t>
            </a:r>
            <a:endParaRPr lang="cs-CZ" sz="2500" b="1" dirty="0">
              <a:solidFill>
                <a:srgbClr val="C00000"/>
              </a:solidFill>
            </a:endParaRPr>
          </a:p>
          <a:p>
            <a:pPr marL="0" indent="0">
              <a:buNone/>
            </a:pPr>
            <a:r>
              <a:rPr lang="cs-CZ" sz="2000" dirty="0">
                <a:solidFill>
                  <a:srgbClr val="FF0000"/>
                </a:solidFill>
              </a:rPr>
              <a:t> </a:t>
            </a:r>
            <a:r>
              <a:rPr lang="cs-CZ" sz="2000" dirty="0"/>
              <a:t> </a:t>
            </a:r>
          </a:p>
          <a:p>
            <a:endParaRPr lang="cs-CZ" sz="2000" dirty="0"/>
          </a:p>
          <a:p>
            <a:r>
              <a:rPr lang="cs-CZ" sz="2000" dirty="0"/>
              <a:t> </a:t>
            </a:r>
            <a:r>
              <a:rPr lang="cs-CZ" sz="2300" dirty="0"/>
              <a:t> </a:t>
            </a:r>
            <a:endParaRPr lang="cs-CZ" dirty="0"/>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a:p>
          <a:p>
            <a:pPr algn="ctr"/>
            <a:endParaRPr lang="cs-CZ" i="1" dirty="0"/>
          </a:p>
          <a:p>
            <a:pPr algn="ctr"/>
            <a:r>
              <a:rPr lang="cs-CZ" i="1" dirty="0"/>
              <a:t>WIP</a:t>
            </a:r>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246110" cy="369332"/>
          </a:xfrm>
          <a:prstGeom prst="rect">
            <a:avLst/>
          </a:prstGeom>
          <a:noFill/>
        </p:spPr>
        <p:txBody>
          <a:bodyPr wrap="none" rtlCol="0">
            <a:spAutoFit/>
          </a:bodyPr>
          <a:lstStyle/>
          <a:p>
            <a:r>
              <a:rPr lang="cs-CZ" dirty="0" err="1"/>
              <a:t>Cycle</a:t>
            </a:r>
            <a:r>
              <a:rPr lang="cs-CZ" dirty="0"/>
              <a:t> </a:t>
            </a:r>
            <a:r>
              <a:rPr lang="cs-CZ" dirty="0" err="1"/>
              <a:t>Time</a:t>
            </a:r>
            <a:r>
              <a:rPr lang="cs-CZ" dirty="0"/>
              <a:t> </a:t>
            </a:r>
          </a:p>
        </p:txBody>
      </p:sp>
      <p:sp>
        <p:nvSpPr>
          <p:cNvPr id="32" name="TextovéPole 31"/>
          <p:cNvSpPr txBox="1"/>
          <p:nvPr/>
        </p:nvSpPr>
        <p:spPr>
          <a:xfrm>
            <a:off x="6237549" y="4849186"/>
            <a:ext cx="237566" cy="369332"/>
          </a:xfrm>
          <a:prstGeom prst="rect">
            <a:avLst/>
          </a:prstGeom>
          <a:noFill/>
        </p:spPr>
        <p:txBody>
          <a:bodyPr wrap="none" rtlCol="0">
            <a:spAutoFit/>
          </a:bodyPr>
          <a:lstStyle/>
          <a:p>
            <a:r>
              <a:rPr lang="cs-CZ" dirty="0"/>
              <a:t> </a:t>
            </a:r>
          </a:p>
        </p:txBody>
      </p:sp>
    </p:spTree>
    <p:extLst>
      <p:ext uri="{BB962C8B-B14F-4D97-AF65-F5344CB8AC3E}">
        <p14:creationId xmlns:p14="http://schemas.microsoft.com/office/powerpoint/2010/main" val="3077298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a:t>
            </a:r>
            <a:r>
              <a:rPr lang="cs-CZ" sz="2400" b="1" dirty="0">
                <a:solidFill>
                  <a:srgbClr val="FF0000"/>
                </a:solidFill>
              </a:rPr>
              <a:t>(</a:t>
            </a:r>
            <a:r>
              <a:rPr lang="cs-CZ" sz="2400" b="1" dirty="0" err="1">
                <a:solidFill>
                  <a:srgbClr val="FF0000"/>
                </a:solidFill>
              </a:rPr>
              <a:t>home</a:t>
            </a:r>
            <a:r>
              <a:rPr lang="cs-CZ" sz="2400" b="1" dirty="0">
                <a:solidFill>
                  <a:srgbClr val="FF0000"/>
                </a:solidFill>
              </a:rPr>
              <a:t> study) </a:t>
            </a:r>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1121946"/>
              </p:ext>
            </p:extLst>
          </p:nvPr>
        </p:nvGraphicFramePr>
        <p:xfrm>
          <a:off x="350912" y="1751856"/>
          <a:ext cx="3429000" cy="762000"/>
        </p:xfrm>
        <a:graphic>
          <a:graphicData uri="http://schemas.openxmlformats.org/drawingml/2006/table">
            <a:tbl>
              <a:tblPr>
                <a:tableStyleId>{5C22544A-7EE6-4342-B048-85BDC9FD1C3A}</a:tableStyleId>
              </a:tblPr>
              <a:tblGrid>
                <a:gridCol w="735238">
                  <a:extLst>
                    <a:ext uri="{9D8B030D-6E8A-4147-A177-3AD203B41FA5}">
                      <a16:colId xmlns:a16="http://schemas.microsoft.com/office/drawing/2014/main" val="20000"/>
                    </a:ext>
                  </a:extLst>
                </a:gridCol>
                <a:gridCol w="735238">
                  <a:extLst>
                    <a:ext uri="{9D8B030D-6E8A-4147-A177-3AD203B41FA5}">
                      <a16:colId xmlns:a16="http://schemas.microsoft.com/office/drawing/2014/main" val="20001"/>
                    </a:ext>
                  </a:extLst>
                </a:gridCol>
                <a:gridCol w="979262">
                  <a:extLst>
                    <a:ext uri="{9D8B030D-6E8A-4147-A177-3AD203B41FA5}">
                      <a16:colId xmlns:a16="http://schemas.microsoft.com/office/drawing/2014/main" val="20002"/>
                    </a:ext>
                  </a:extLst>
                </a:gridCol>
                <a:gridCol w="979262">
                  <a:extLst>
                    <a:ext uri="{9D8B030D-6E8A-4147-A177-3AD203B41FA5}">
                      <a16:colId xmlns:a16="http://schemas.microsoft.com/office/drawing/2014/main" val="20003"/>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endParaRPr lang="cs-CZ" sz="1100" b="1"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5078431"/>
              </p:ext>
            </p:extLst>
          </p:nvPr>
        </p:nvGraphicFramePr>
        <p:xfrm>
          <a:off x="4644008" y="175185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9398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a:solidFill>
                            <a:srgbClr val="0070C0"/>
                          </a:solidFill>
                          <a:effectLst/>
                          <a:latin typeface="Calibri"/>
                        </a:rPr>
                        <a:t>WIP</a:t>
                      </a:r>
                    </a:p>
                  </a:txBody>
                  <a:tcPr marL="9525" marR="9525" marT="9525" marB="0" anchor="b"/>
                </a:tc>
                <a:tc>
                  <a:txBody>
                    <a:bodyPr/>
                    <a:lstStyle/>
                    <a:p>
                      <a:pPr algn="ctr" fontAlgn="b"/>
                      <a:r>
                        <a:rPr lang="cs-CZ" sz="1100"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3127019814"/>
              </p:ext>
            </p:extLst>
          </p:nvPr>
        </p:nvGraphicFramePr>
        <p:xfrm>
          <a:off x="321106" y="3253626"/>
          <a:ext cx="3708400" cy="76200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939800">
                  <a:extLst>
                    <a:ext uri="{9D8B030D-6E8A-4147-A177-3AD203B41FA5}">
                      <a16:colId xmlns:a16="http://schemas.microsoft.com/office/drawing/2014/main" val="20002"/>
                    </a:ext>
                  </a:extLst>
                </a:gridCol>
                <a:gridCol w="9398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TH</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solidFill>
                            <a:srgbClr val="00B050"/>
                          </a:solidFill>
                          <a:effectLst/>
                        </a:rPr>
                        <a:t>10,5</a:t>
                      </a:r>
                      <a:endParaRPr lang="cs-CZ" sz="1100" b="1" i="0" u="none" strike="noStrike" dirty="0">
                        <a:solidFill>
                          <a:srgbClr val="00B05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
        <p:nvSpPr>
          <p:cNvPr id="10" name="TextovéPole 9"/>
          <p:cNvSpPr txBox="1"/>
          <p:nvPr/>
        </p:nvSpPr>
        <p:spPr>
          <a:xfrm>
            <a:off x="467544" y="2722374"/>
            <a:ext cx="1551579" cy="369332"/>
          </a:xfrm>
          <a:prstGeom prst="rect">
            <a:avLst/>
          </a:prstGeom>
          <a:noFill/>
        </p:spPr>
        <p:txBody>
          <a:bodyPr wrap="none" rtlCol="0">
            <a:spAutoFit/>
          </a:bodyPr>
          <a:lstStyle/>
          <a:p>
            <a:r>
              <a:rPr lang="cs-CZ" b="1" dirty="0">
                <a:solidFill>
                  <a:srgbClr val="0070C0"/>
                </a:solidFill>
              </a:rPr>
              <a:t>WIP </a:t>
            </a:r>
            <a:r>
              <a:rPr lang="cs-CZ" dirty="0">
                <a:solidFill>
                  <a:srgbClr val="0070C0"/>
                </a:solidFill>
              </a:rPr>
              <a:t>=</a:t>
            </a:r>
            <a:r>
              <a:rPr lang="cs-CZ" dirty="0">
                <a:solidFill>
                  <a:srgbClr val="00B050"/>
                </a:solidFill>
              </a:rPr>
              <a:t>TH</a:t>
            </a:r>
            <a:r>
              <a:rPr lang="cs-CZ" dirty="0">
                <a:solidFill>
                  <a:srgbClr val="0070C0"/>
                </a:solidFill>
              </a:rPr>
              <a:t> </a:t>
            </a:r>
            <a:r>
              <a:rPr lang="cs-CZ" dirty="0"/>
              <a:t>x</a:t>
            </a:r>
            <a:r>
              <a:rPr lang="cs-CZ" dirty="0">
                <a:solidFill>
                  <a:srgbClr val="0070C0"/>
                </a:solidFill>
              </a:rPr>
              <a:t>  </a:t>
            </a:r>
            <a:r>
              <a:rPr lang="cs-CZ" dirty="0">
                <a:solidFill>
                  <a:srgbClr val="FF0000"/>
                </a:solidFill>
              </a:rPr>
              <a:t>CT </a:t>
            </a:r>
            <a:endParaRPr lang="cs-CZ" sz="1100" dirty="0">
              <a:solidFill>
                <a:srgbClr val="FF000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914540625"/>
              </p:ext>
            </p:extLst>
          </p:nvPr>
        </p:nvGraphicFramePr>
        <p:xfrm>
          <a:off x="4427984" y="3212976"/>
          <a:ext cx="3928965" cy="778753"/>
        </p:xfrm>
        <a:graphic>
          <a:graphicData uri="http://schemas.openxmlformats.org/drawingml/2006/table">
            <a:tbl>
              <a:tblPr>
                <a:tableStyleId>{5C22544A-7EE6-4342-B048-85BDC9FD1C3A}</a:tableStyleId>
              </a:tblPr>
              <a:tblGrid>
                <a:gridCol w="645857">
                  <a:extLst>
                    <a:ext uri="{9D8B030D-6E8A-4147-A177-3AD203B41FA5}">
                      <a16:colId xmlns:a16="http://schemas.microsoft.com/office/drawing/2014/main" val="20000"/>
                    </a:ext>
                  </a:extLst>
                </a:gridCol>
                <a:gridCol w="645857">
                  <a:extLst>
                    <a:ext uri="{9D8B030D-6E8A-4147-A177-3AD203B41FA5}">
                      <a16:colId xmlns:a16="http://schemas.microsoft.com/office/drawing/2014/main" val="20001"/>
                    </a:ext>
                  </a:extLst>
                </a:gridCol>
                <a:gridCol w="995697">
                  <a:extLst>
                    <a:ext uri="{9D8B030D-6E8A-4147-A177-3AD203B41FA5}">
                      <a16:colId xmlns:a16="http://schemas.microsoft.com/office/drawing/2014/main" val="20002"/>
                    </a:ext>
                  </a:extLst>
                </a:gridCol>
                <a:gridCol w="995697">
                  <a:extLst>
                    <a:ext uri="{9D8B030D-6E8A-4147-A177-3AD203B41FA5}">
                      <a16:colId xmlns:a16="http://schemas.microsoft.com/office/drawing/2014/main" val="20003"/>
                    </a:ext>
                  </a:extLst>
                </a:gridCol>
                <a:gridCol w="645857">
                  <a:extLst>
                    <a:ext uri="{9D8B030D-6E8A-4147-A177-3AD203B41FA5}">
                      <a16:colId xmlns:a16="http://schemas.microsoft.com/office/drawing/2014/main" val="20004"/>
                    </a:ext>
                  </a:extLst>
                </a:gridCol>
              </a:tblGrid>
              <a:tr h="105157">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solidFill>
                            <a:srgbClr val="00B050"/>
                          </a:solidFill>
                          <a:effectLst/>
                        </a:rPr>
                        <a:t>H(</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CT</a:t>
                      </a:r>
                      <a:r>
                        <a:rPr lang="cs-CZ" sz="1100" u="none" strike="noStrike" dirty="0">
                          <a:effectLst/>
                        </a:rPr>
                        <a:t> (/min/</a:t>
                      </a:r>
                      <a:r>
                        <a:rPr lang="cs-CZ" sz="1100" u="none" strike="noStrike" dirty="0" err="1">
                          <a:effectLst/>
                        </a:rPr>
                        <a:t>Zák</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a:effectLst/>
                        </a:rPr>
                        <a:t>Time</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FF0000"/>
                          </a:solidFill>
                          <a:effectLst/>
                        </a:rPr>
                        <a:t>16 </a:t>
                      </a:r>
                      <a:endParaRPr lang="cs-CZ" sz="1100" b="0" i="0" u="none" strike="noStrike" dirty="0">
                        <a:solidFill>
                          <a:srgbClr val="FF0000"/>
                        </a:solidFill>
                        <a:effectLst/>
                        <a:latin typeface="Calibri"/>
                      </a:endParaRPr>
                    </a:p>
                  </a:txBody>
                  <a:tcPr marL="9525" marR="9525" marT="9525" marB="0" anchor="b"/>
                </a:tc>
                <a:extLst>
                  <a:ext uri="{0D108BD9-81ED-4DB2-BD59-A6C34878D82A}">
                    <a16:rowId xmlns:a16="http://schemas.microsoft.com/office/drawing/2014/main" val="10001"/>
                  </a:ext>
                </a:extLst>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70C0"/>
                          </a:solidFill>
                          <a:effectLst/>
                        </a:rPr>
                        <a:t>2,5 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extLst>
                  <a:ext uri="{0D108BD9-81ED-4DB2-BD59-A6C34878D82A}">
                    <a16:rowId xmlns:a16="http://schemas.microsoft.com/office/drawing/2014/main" val="10002"/>
                  </a:ext>
                </a:extLst>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21</a:t>
                      </a:r>
                      <a:endParaRPr lang="cs-CZ" sz="11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bl>
          </a:graphicData>
        </a:graphic>
      </p:graphicFrame>
      <p:sp>
        <p:nvSpPr>
          <p:cNvPr id="12" name="TextovéPole 11"/>
          <p:cNvSpPr txBox="1"/>
          <p:nvPr/>
        </p:nvSpPr>
        <p:spPr>
          <a:xfrm>
            <a:off x="4531467" y="2699628"/>
            <a:ext cx="3319691" cy="369332"/>
          </a:xfrm>
          <a:prstGeom prst="rect">
            <a:avLst/>
          </a:prstGeom>
          <a:noFill/>
        </p:spPr>
        <p:txBody>
          <a:bodyPr wrap="none" rtlCol="0">
            <a:spAutoFit/>
          </a:bodyPr>
          <a:lstStyle/>
          <a:p>
            <a:r>
              <a:rPr lang="cs-CZ" b="1" dirty="0">
                <a:solidFill>
                  <a:srgbClr val="FF0000"/>
                </a:solidFill>
              </a:rPr>
              <a:t>CT</a:t>
            </a:r>
            <a:r>
              <a:rPr lang="cs-CZ" dirty="0">
                <a:solidFill>
                  <a:srgbClr val="FF0000"/>
                </a:solidFill>
              </a:rPr>
              <a:t>=</a:t>
            </a:r>
            <a:r>
              <a:rPr lang="cs-CZ" b="1" dirty="0">
                <a:solidFill>
                  <a:srgbClr val="FF0000"/>
                </a:solidFill>
              </a:rPr>
              <a:t> </a:t>
            </a:r>
            <a:r>
              <a:rPr lang="cs-CZ" b="1" dirty="0">
                <a:solidFill>
                  <a:srgbClr val="0070C0"/>
                </a:solidFill>
              </a:rPr>
              <a:t>WIP </a:t>
            </a:r>
            <a:r>
              <a:rPr lang="cs-CZ" dirty="0"/>
              <a:t>/</a:t>
            </a:r>
            <a:r>
              <a:rPr lang="cs-CZ" dirty="0">
                <a:solidFill>
                  <a:srgbClr val="00B050"/>
                </a:solidFill>
              </a:rPr>
              <a:t>TH</a:t>
            </a:r>
            <a:r>
              <a:rPr lang="cs-CZ" dirty="0">
                <a:solidFill>
                  <a:srgbClr val="FF0000"/>
                </a:solidFill>
              </a:rPr>
              <a:t> </a:t>
            </a:r>
            <a:r>
              <a:rPr lang="cs-CZ" sz="1100" dirty="0">
                <a:solidFill>
                  <a:srgbClr val="FF0000"/>
                </a:solidFill>
              </a:rPr>
              <a:t>(třetí sloupec je kvůli jednotkám)</a:t>
            </a:r>
          </a:p>
        </p:txBody>
      </p:sp>
      <p:sp>
        <p:nvSpPr>
          <p:cNvPr id="3" name="Obdélník 2"/>
          <p:cNvSpPr/>
          <p:nvPr/>
        </p:nvSpPr>
        <p:spPr>
          <a:xfrm>
            <a:off x="321106" y="4149080"/>
            <a:ext cx="7200800" cy="2585323"/>
          </a:xfrm>
          <a:prstGeom prst="rect">
            <a:avLst/>
          </a:prstGeom>
        </p:spPr>
        <p:txBody>
          <a:bodyPr wrap="square">
            <a:spAutoFit/>
          </a:bodyPr>
          <a:lstStyle/>
          <a:p>
            <a:r>
              <a:rPr lang="cs-CZ" b="1" dirty="0"/>
              <a:t>Zadání (z předchozích snímků)</a:t>
            </a:r>
          </a:p>
          <a:p>
            <a:r>
              <a:rPr lang="cs-CZ" b="1" dirty="0">
                <a:solidFill>
                  <a:srgbClr val="00B050"/>
                </a:solidFill>
              </a:rPr>
              <a:t>30</a:t>
            </a:r>
            <a:r>
              <a:rPr lang="cs-CZ" dirty="0"/>
              <a:t> zákazníků/hodina – (</a:t>
            </a:r>
            <a:r>
              <a:rPr lang="cs-CZ" dirty="0" err="1"/>
              <a:t>max</a:t>
            </a:r>
            <a:r>
              <a:rPr lang="cs-CZ" dirty="0"/>
              <a:t> kapacita provozovny) = </a:t>
            </a:r>
            <a:r>
              <a:rPr lang="cs-CZ" b="1" dirty="0" err="1">
                <a:solidFill>
                  <a:srgbClr val="00B050"/>
                </a:solidFill>
              </a:rPr>
              <a:t>Throughput</a:t>
            </a:r>
            <a:r>
              <a:rPr lang="cs-CZ" dirty="0">
                <a:solidFill>
                  <a:srgbClr val="00B050"/>
                </a:solidFill>
              </a:rPr>
              <a:t> </a:t>
            </a:r>
            <a:r>
              <a:rPr lang="cs-CZ" dirty="0"/>
              <a:t>  = </a:t>
            </a:r>
            <a:r>
              <a:rPr lang="cs-CZ" b="1" dirty="0">
                <a:solidFill>
                  <a:srgbClr val="00B050"/>
                </a:solidFill>
              </a:rPr>
              <a:t>TH </a:t>
            </a:r>
          </a:p>
          <a:p>
            <a:r>
              <a:rPr lang="cs-CZ" b="1" dirty="0">
                <a:solidFill>
                  <a:srgbClr val="00B0F0"/>
                </a:solidFill>
              </a:rPr>
              <a:t>8</a:t>
            </a:r>
            <a:r>
              <a:rPr lang="cs-CZ" dirty="0"/>
              <a:t> zákazníků čeká ve frontě (nárazník) = </a:t>
            </a:r>
            <a:r>
              <a:rPr lang="cs-CZ" b="1" dirty="0">
                <a:solidFill>
                  <a:srgbClr val="00B0F0"/>
                </a:solidFill>
              </a:rPr>
              <a:t>WIP</a:t>
            </a:r>
            <a:endParaRPr lang="cs-CZ" dirty="0">
              <a:solidFill>
                <a:srgbClr val="00B0F0"/>
              </a:solidFill>
            </a:endParaRPr>
          </a:p>
          <a:p>
            <a:r>
              <a:rPr lang="cs-CZ" b="1" dirty="0">
                <a:solidFill>
                  <a:srgbClr val="FF0000"/>
                </a:solidFill>
              </a:rPr>
              <a:t>5</a:t>
            </a:r>
            <a:r>
              <a:rPr lang="cs-CZ" dirty="0"/>
              <a:t> minut trvá doba obsluhy jednoho zákazníka = </a:t>
            </a:r>
            <a:r>
              <a:rPr lang="cs-CZ" b="1" dirty="0">
                <a:solidFill>
                  <a:srgbClr val="FF0000"/>
                </a:solidFill>
              </a:rPr>
              <a:t>CT</a:t>
            </a:r>
            <a:r>
              <a:rPr lang="cs-CZ" dirty="0">
                <a:solidFill>
                  <a:srgbClr val="FF0000"/>
                </a:solidFill>
              </a:rPr>
              <a:t>  </a:t>
            </a:r>
          </a:p>
          <a:p>
            <a:r>
              <a:rPr lang="cs-CZ" b="1" dirty="0">
                <a:solidFill>
                  <a:srgbClr val="0070C0"/>
                </a:solidFill>
              </a:rPr>
              <a:t>WIP =</a:t>
            </a:r>
            <a:r>
              <a:rPr lang="cs-CZ" b="1" dirty="0" err="1">
                <a:solidFill>
                  <a:srgbClr val="00B050"/>
                </a:solidFill>
              </a:rPr>
              <a:t>TH</a:t>
            </a:r>
            <a:r>
              <a:rPr lang="cs-CZ" dirty="0" err="1"/>
              <a:t>x</a:t>
            </a:r>
            <a:r>
              <a:rPr lang="cs-CZ" dirty="0" err="1">
                <a:solidFill>
                  <a:srgbClr val="FF0000"/>
                </a:solidFill>
              </a:rPr>
              <a:t>CT</a:t>
            </a:r>
            <a:r>
              <a:rPr lang="cs-CZ" dirty="0"/>
              <a:t>=((</a:t>
            </a:r>
            <a:r>
              <a:rPr lang="cs-CZ" dirty="0">
                <a:solidFill>
                  <a:srgbClr val="00B050"/>
                </a:solidFill>
              </a:rPr>
              <a:t>30</a:t>
            </a:r>
            <a:r>
              <a:rPr lang="cs-CZ" dirty="0"/>
              <a:t>/</a:t>
            </a:r>
            <a:r>
              <a:rPr lang="cs-CZ" dirty="0">
                <a:solidFill>
                  <a:srgbClr val="00B050"/>
                </a:solidFill>
              </a:rPr>
              <a:t>60</a:t>
            </a:r>
            <a:r>
              <a:rPr lang="cs-CZ" dirty="0"/>
              <a:t>)*</a:t>
            </a:r>
            <a:r>
              <a:rPr lang="cs-CZ" dirty="0">
                <a:solidFill>
                  <a:srgbClr val="FF0000"/>
                </a:solidFill>
              </a:rPr>
              <a:t>5</a:t>
            </a:r>
            <a:r>
              <a:rPr lang="cs-CZ" dirty="0"/>
              <a:t>)=(3*</a:t>
            </a:r>
            <a:r>
              <a:rPr lang="cs-CZ" dirty="0">
                <a:solidFill>
                  <a:srgbClr val="FF0000"/>
                </a:solidFill>
              </a:rPr>
              <a:t>5</a:t>
            </a:r>
            <a:r>
              <a:rPr lang="cs-CZ" dirty="0"/>
              <a:t>)/6 = </a:t>
            </a:r>
            <a:r>
              <a:rPr lang="cs-CZ" b="1" dirty="0">
                <a:solidFill>
                  <a:srgbClr val="0070C0"/>
                </a:solidFill>
              </a:rPr>
              <a:t>2,5</a:t>
            </a:r>
            <a:r>
              <a:rPr lang="cs-CZ" dirty="0"/>
              <a:t> , tedy kolik zákazníků </a:t>
            </a:r>
            <a:r>
              <a:rPr lang="cs-CZ" b="1" dirty="0"/>
              <a:t>naráz </a:t>
            </a:r>
            <a:r>
              <a:rPr lang="cs-CZ" dirty="0"/>
              <a:t>může být obslouženo a celkem</a:t>
            </a:r>
            <a:r>
              <a:rPr lang="cs-CZ" dirty="0">
                <a:solidFill>
                  <a:srgbClr val="00B050"/>
                </a:solidFill>
              </a:rPr>
              <a:t> </a:t>
            </a:r>
            <a:r>
              <a:rPr lang="cs-CZ" dirty="0"/>
              <a:t>jich je v provozovně </a:t>
            </a:r>
            <a:r>
              <a:rPr lang="cs-CZ" b="1" dirty="0">
                <a:solidFill>
                  <a:srgbClr val="00B050"/>
                </a:solidFill>
              </a:rPr>
              <a:t>10,5</a:t>
            </a:r>
            <a:r>
              <a:rPr lang="cs-CZ" dirty="0"/>
              <a:t>=</a:t>
            </a:r>
            <a:r>
              <a:rPr lang="cs-CZ" b="1" dirty="0">
                <a:solidFill>
                  <a:srgbClr val="0070C0"/>
                </a:solidFill>
              </a:rPr>
              <a:t>8,0</a:t>
            </a:r>
            <a:r>
              <a:rPr lang="cs-CZ" dirty="0"/>
              <a:t>+</a:t>
            </a:r>
            <a:r>
              <a:rPr lang="cs-CZ" b="1" dirty="0">
                <a:solidFill>
                  <a:srgbClr val="0070C0"/>
                </a:solidFill>
              </a:rPr>
              <a:t>2,5</a:t>
            </a:r>
            <a:r>
              <a:rPr lang="cs-CZ" dirty="0"/>
              <a:t> a dále pak :</a:t>
            </a:r>
          </a:p>
          <a:p>
            <a:r>
              <a:rPr lang="cs-CZ" b="1" dirty="0">
                <a:solidFill>
                  <a:srgbClr val="FF0000"/>
                </a:solidFill>
              </a:rPr>
              <a:t>CT</a:t>
            </a:r>
            <a:r>
              <a:rPr lang="cs-CZ" dirty="0"/>
              <a:t>=</a:t>
            </a:r>
            <a:r>
              <a:rPr lang="cs-CZ" b="1" dirty="0">
                <a:solidFill>
                  <a:srgbClr val="FF0000"/>
                </a:solidFill>
              </a:rPr>
              <a:t> </a:t>
            </a:r>
            <a:r>
              <a:rPr lang="cs-CZ" b="1" dirty="0">
                <a:solidFill>
                  <a:srgbClr val="00B0F0"/>
                </a:solidFill>
              </a:rPr>
              <a:t>WIP</a:t>
            </a:r>
            <a:r>
              <a:rPr lang="cs-CZ" b="1" dirty="0">
                <a:solidFill>
                  <a:srgbClr val="0070C0"/>
                </a:solidFill>
              </a:rPr>
              <a:t> </a:t>
            </a:r>
            <a:r>
              <a:rPr lang="cs-CZ" dirty="0"/>
              <a:t>/</a:t>
            </a:r>
            <a:r>
              <a:rPr lang="cs-CZ" dirty="0">
                <a:solidFill>
                  <a:srgbClr val="00B050"/>
                </a:solidFill>
              </a:rPr>
              <a:t>TH</a:t>
            </a:r>
            <a:r>
              <a:rPr lang="cs-CZ" dirty="0"/>
              <a:t>=</a:t>
            </a:r>
            <a:r>
              <a:rPr lang="cs-CZ" b="1" dirty="0">
                <a:solidFill>
                  <a:srgbClr val="00B0F0"/>
                </a:solidFill>
              </a:rPr>
              <a:t>8</a:t>
            </a:r>
            <a:r>
              <a:rPr lang="cs-CZ" dirty="0"/>
              <a:t>/(</a:t>
            </a:r>
            <a:r>
              <a:rPr lang="cs-CZ" dirty="0">
                <a:solidFill>
                  <a:srgbClr val="00B050"/>
                </a:solidFill>
              </a:rPr>
              <a:t>3/6)</a:t>
            </a:r>
            <a:r>
              <a:rPr lang="cs-CZ" dirty="0"/>
              <a:t>= (8*6)/3=48/3=</a:t>
            </a:r>
            <a:r>
              <a:rPr lang="cs-CZ" b="1" dirty="0">
                <a:solidFill>
                  <a:srgbClr val="FF0000"/>
                </a:solidFill>
              </a:rPr>
              <a:t>16</a:t>
            </a:r>
            <a:r>
              <a:rPr lang="cs-CZ" dirty="0"/>
              <a:t>  (průměrná doba čekání zákazníka ve frontě) </a:t>
            </a:r>
          </a:p>
          <a:p>
            <a:r>
              <a:rPr lang="cs-CZ" dirty="0"/>
              <a:t>    </a:t>
            </a:r>
          </a:p>
        </p:txBody>
      </p:sp>
      <p:sp>
        <p:nvSpPr>
          <p:cNvPr id="4" name="Šipka dolů 3"/>
          <p:cNvSpPr/>
          <p:nvPr/>
        </p:nvSpPr>
        <p:spPr>
          <a:xfrm>
            <a:off x="827584" y="3068960"/>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lů 12"/>
          <p:cNvSpPr/>
          <p:nvPr/>
        </p:nvSpPr>
        <p:spPr>
          <a:xfrm>
            <a:off x="4996082" y="3082754"/>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a:extLst>
              <a:ext uri="{FF2B5EF4-FFF2-40B4-BE49-F238E27FC236}">
                <a16:creationId xmlns:a16="http://schemas.microsoft.com/office/drawing/2014/main" id="{79E20754-E9D5-4901-A041-47D0A35D0C68}"/>
              </a:ext>
            </a:extLst>
          </p:cNvPr>
          <p:cNvSpPr/>
          <p:nvPr/>
        </p:nvSpPr>
        <p:spPr>
          <a:xfrm>
            <a:off x="2915816" y="6165304"/>
            <a:ext cx="417646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Shrnutí na dalším snímku</a:t>
            </a:r>
          </a:p>
        </p:txBody>
      </p:sp>
    </p:spTree>
    <p:extLst>
      <p:ext uri="{BB962C8B-B14F-4D97-AF65-F5344CB8AC3E}">
        <p14:creationId xmlns:p14="http://schemas.microsoft.com/office/powerpoint/2010/main" val="4135769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a:t>
            </a:r>
          </a:p>
        </p:txBody>
      </p:sp>
      <p:sp>
        <p:nvSpPr>
          <p:cNvPr id="3" name="Zástupný symbol pro obsah 2"/>
          <p:cNvSpPr>
            <a:spLocks noGrp="1"/>
          </p:cNvSpPr>
          <p:nvPr>
            <p:ph idx="1"/>
          </p:nvPr>
        </p:nvSpPr>
        <p:spPr/>
        <p:txBody>
          <a:bodyPr>
            <a:normAutofit/>
          </a:bodyPr>
          <a:lstStyle/>
          <a:p>
            <a:r>
              <a:rPr lang="cs-CZ" sz="2400" dirty="0"/>
              <a:t>Jak dlouho průměrně čeká zákazník ve frontě ? </a:t>
            </a:r>
          </a:p>
          <a:p>
            <a:r>
              <a:rPr lang="cs-CZ" sz="2400" b="1" dirty="0">
                <a:solidFill>
                  <a:srgbClr val="0070C0"/>
                </a:solidFill>
              </a:rPr>
              <a:t>Odpověď =</a:t>
            </a:r>
            <a:r>
              <a:rPr lang="cs-CZ" sz="2400" b="1" dirty="0">
                <a:solidFill>
                  <a:srgbClr val="FF0000"/>
                </a:solidFill>
              </a:rPr>
              <a:t>16  </a:t>
            </a:r>
          </a:p>
          <a:p>
            <a:r>
              <a:rPr lang="cs-CZ" sz="2400" dirty="0"/>
              <a:t>Kolik průměrně lidí může být naráz obslouženo ?</a:t>
            </a:r>
          </a:p>
          <a:p>
            <a:r>
              <a:rPr lang="cs-CZ" sz="2400" b="1" dirty="0">
                <a:solidFill>
                  <a:srgbClr val="0070C0"/>
                </a:solidFill>
              </a:rPr>
              <a:t>Odpověď = 2,5  </a:t>
            </a:r>
          </a:p>
          <a:p>
            <a:r>
              <a:rPr lang="cs-CZ" sz="2400" dirty="0"/>
              <a:t>Kolik zákazníků je v provozovně v jenom okamžiku (jak čekající tak ty, které personál obsluhuje) ? </a:t>
            </a:r>
          </a:p>
          <a:p>
            <a:r>
              <a:rPr lang="cs-CZ" sz="2400" b="1" dirty="0">
                <a:solidFill>
                  <a:srgbClr val="0070C0"/>
                </a:solidFill>
              </a:rPr>
              <a:t>Odpověď = 10,5</a:t>
            </a:r>
          </a:p>
          <a:p>
            <a:r>
              <a:rPr lang="cs-CZ" sz="2400" dirty="0"/>
              <a:t>Jaká je průměrná doba „průstupu“ zákazníka provozovnou (čekání i obsluha) ?</a:t>
            </a:r>
            <a:r>
              <a:rPr lang="cs-CZ" dirty="0"/>
              <a:t>    </a:t>
            </a:r>
          </a:p>
          <a:p>
            <a:r>
              <a:rPr lang="cs-CZ" sz="2400" b="1" dirty="0">
                <a:solidFill>
                  <a:srgbClr val="0070C0"/>
                </a:solidFill>
              </a:rPr>
              <a:t>Odpověď = 21 minut  </a:t>
            </a:r>
          </a:p>
        </p:txBody>
      </p:sp>
    </p:spTree>
    <p:extLst>
      <p:ext uri="{BB962C8B-B14F-4D97-AF65-F5344CB8AC3E}">
        <p14:creationId xmlns:p14="http://schemas.microsoft.com/office/powerpoint/2010/main" val="475420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Videa</a:t>
            </a:r>
          </a:p>
        </p:txBody>
      </p:sp>
      <p:sp>
        <p:nvSpPr>
          <p:cNvPr id="5" name="Zástupný symbol pro obsah 4"/>
          <p:cNvSpPr>
            <a:spLocks noGrp="1"/>
          </p:cNvSpPr>
          <p:nvPr>
            <p:ph idx="1"/>
          </p:nvPr>
        </p:nvSpPr>
        <p:spPr/>
        <p:txBody>
          <a:bodyPr/>
          <a:lstStyle/>
          <a:p>
            <a:r>
              <a:rPr lang="cs-CZ" dirty="0">
                <a:hlinkClick r:id="rId2"/>
              </a:rPr>
              <a:t>https://www.youtube.com/watch?v=hqaSbAykV_Y</a:t>
            </a:r>
            <a:r>
              <a:rPr lang="cs-CZ" dirty="0"/>
              <a:t> </a:t>
            </a:r>
          </a:p>
          <a:p>
            <a:pPr marL="0" indent="0">
              <a:buNone/>
            </a:pPr>
            <a:r>
              <a:rPr lang="cs-CZ" dirty="0"/>
              <a:t>    </a:t>
            </a:r>
            <a:r>
              <a:rPr lang="cs-CZ" b="1" dirty="0"/>
              <a:t>Samostudium</a:t>
            </a:r>
          </a:p>
          <a:p>
            <a:r>
              <a:rPr lang="cs-CZ" dirty="0">
                <a:hlinkClick r:id="rId3"/>
              </a:rPr>
              <a:t>https://www.youtube.com/watch?v=zQey2zav7jQ</a:t>
            </a:r>
            <a:r>
              <a:rPr lang="cs-CZ" dirty="0"/>
              <a:t> </a:t>
            </a:r>
          </a:p>
          <a:p>
            <a:endParaRPr lang="cs-CZ" dirty="0"/>
          </a:p>
          <a:p>
            <a:endParaRPr lang="cs-CZ" dirty="0"/>
          </a:p>
        </p:txBody>
      </p:sp>
    </p:spTree>
    <p:extLst>
      <p:ext uri="{BB962C8B-B14F-4D97-AF65-F5344CB8AC3E}">
        <p14:creationId xmlns:p14="http://schemas.microsoft.com/office/powerpoint/2010/main" val="406587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a:t>Little´s</a:t>
            </a:r>
            <a:r>
              <a:rPr lang="cs-CZ" altLang="cs-CZ" dirty="0"/>
              <a:t>  law-2nd part</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a:t>Skorkovský ,KPH,ESF.MU</a:t>
            </a:r>
          </a:p>
        </p:txBody>
      </p:sp>
      <p:sp>
        <p:nvSpPr>
          <p:cNvPr id="13315" name="TextovéPole 3"/>
          <p:cNvSpPr txBox="1">
            <a:spLocks noChangeArrowheads="1"/>
          </p:cNvSpPr>
          <p:nvPr/>
        </p:nvSpPr>
        <p:spPr bwMode="auto">
          <a:xfrm>
            <a:off x="1619672" y="5397045"/>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Based on resource : Factory Physics (</a:t>
            </a:r>
            <a:r>
              <a:rPr lang="en-US" altLang="cs-CZ" dirty="0" err="1"/>
              <a:t>Hopp</a:t>
            </a:r>
            <a:r>
              <a:rPr lang="en-US" altLang="cs-CZ" dirty="0"/>
              <a:t> and  Spearman)</a:t>
            </a:r>
          </a:p>
        </p:txBody>
      </p:sp>
      <p:sp>
        <p:nvSpPr>
          <p:cNvPr id="2" name="TextovéPole 1"/>
          <p:cNvSpPr txBox="1"/>
          <p:nvPr/>
        </p:nvSpPr>
        <p:spPr>
          <a:xfrm>
            <a:off x="1874582" y="1479628"/>
            <a:ext cx="5096908" cy="523220"/>
          </a:xfrm>
          <a:prstGeom prst="rect">
            <a:avLst/>
          </a:prstGeom>
          <a:noFill/>
        </p:spPr>
        <p:txBody>
          <a:bodyPr wrap="none" rtlCol="0">
            <a:spAutoFit/>
          </a:bodyPr>
          <a:lstStyle/>
          <a:p>
            <a:r>
              <a:rPr lang="cs-CZ" sz="2800" b="1" dirty="0">
                <a:solidFill>
                  <a:srgbClr val="FF0000"/>
                </a:solidFill>
              </a:rPr>
              <a:t>Není určeno pro kurz MKH_RIOP </a:t>
            </a:r>
          </a:p>
        </p:txBody>
      </p:sp>
    </p:spTree>
    <p:extLst>
      <p:ext uri="{BB962C8B-B14F-4D97-AF65-F5344CB8AC3E}">
        <p14:creationId xmlns:p14="http://schemas.microsoft.com/office/powerpoint/2010/main" val="336712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a:t>Little´s</a:t>
            </a:r>
            <a:r>
              <a:rPr lang="cs-CZ" altLang="cs-CZ" dirty="0"/>
              <a:t> </a:t>
            </a:r>
            <a:r>
              <a:rPr lang="cs-CZ" altLang="cs-CZ" dirty="0" err="1"/>
              <a:t>law</a:t>
            </a:r>
            <a:r>
              <a:rPr lang="cs-CZ" altLang="cs-CZ" dirty="0"/>
              <a:t> - </a:t>
            </a:r>
            <a:r>
              <a:rPr lang="cs-CZ" altLang="cs-CZ" dirty="0" err="1"/>
              <a:t>definition</a:t>
            </a:r>
            <a:r>
              <a:rPr lang="cs-CZ" altLang="cs-CZ" dirty="0"/>
              <a:t> (</a:t>
            </a:r>
            <a:r>
              <a:rPr lang="cs-CZ" altLang="cs-CZ" dirty="0" err="1"/>
              <a:t>formula</a:t>
            </a:r>
            <a:r>
              <a:rPr lang="cs-CZ" altLang="cs-CZ" dirty="0"/>
              <a:t>)</a:t>
            </a:r>
          </a:p>
        </p:txBody>
      </p:sp>
      <p:sp>
        <p:nvSpPr>
          <p:cNvPr id="14338" name="Zástupný symbol pro obsah 2"/>
          <p:cNvSpPr>
            <a:spLocks noGrp="1"/>
          </p:cNvSpPr>
          <p:nvPr>
            <p:ph idx="1"/>
          </p:nvPr>
        </p:nvSpPr>
        <p:spPr/>
        <p:txBody>
          <a:bodyPr/>
          <a:lstStyle/>
          <a:p>
            <a:r>
              <a:rPr lang="en-US" altLang="cs-CZ" sz="2800" dirty="0"/>
              <a:t>Fundamental relationships among : </a:t>
            </a:r>
          </a:p>
          <a:p>
            <a:pPr lvl="1"/>
            <a:r>
              <a:rPr lang="en-US" altLang="cs-CZ" sz="2000" dirty="0"/>
              <a:t>WIP (</a:t>
            </a:r>
            <a:r>
              <a:rPr lang="cs-CZ" altLang="cs-CZ" sz="2000" dirty="0"/>
              <a:t>W</a:t>
            </a:r>
            <a:r>
              <a:rPr lang="en-US" altLang="cs-CZ" sz="2000" dirty="0" err="1"/>
              <a:t>ork</a:t>
            </a:r>
            <a:r>
              <a:rPr lang="en-US" altLang="cs-CZ" sz="2000" dirty="0"/>
              <a:t> </a:t>
            </a:r>
            <a:r>
              <a:rPr lang="cs-CZ" altLang="cs-CZ" sz="2000" dirty="0"/>
              <a:t>I</a:t>
            </a:r>
            <a:r>
              <a:rPr lang="en-US" altLang="cs-CZ" sz="2000" dirty="0"/>
              <a:t>n </a:t>
            </a:r>
            <a:r>
              <a:rPr lang="cs-CZ" altLang="cs-CZ" sz="2000" dirty="0"/>
              <a:t>P</a:t>
            </a:r>
            <a:r>
              <a:rPr lang="en-US" altLang="cs-CZ" sz="2000" dirty="0" err="1"/>
              <a:t>ro</a:t>
            </a:r>
            <a:r>
              <a:rPr lang="cs-CZ" altLang="cs-CZ" sz="2000" dirty="0"/>
              <a:t>c</a:t>
            </a:r>
            <a:r>
              <a:rPr lang="en-US" altLang="cs-CZ" sz="2000" dirty="0" err="1"/>
              <a:t>ess</a:t>
            </a:r>
            <a:r>
              <a:rPr lang="en-US" altLang="cs-CZ" sz="2000" dirty="0"/>
              <a:t>)</a:t>
            </a:r>
          </a:p>
          <a:p>
            <a:pPr lvl="1"/>
            <a:r>
              <a:rPr lang="en-US" altLang="cs-CZ" sz="2000" dirty="0"/>
              <a:t>Cycle Time (CT)</a:t>
            </a:r>
            <a:r>
              <a:rPr lang="cs-CZ" altLang="cs-CZ" sz="2000" dirty="0"/>
              <a:t>  </a:t>
            </a:r>
            <a:endParaRPr lang="en-US" altLang="cs-CZ" sz="2000" dirty="0"/>
          </a:p>
          <a:p>
            <a:pPr lvl="1"/>
            <a:r>
              <a:rPr lang="en-US" altLang="cs-CZ" sz="2000" dirty="0"/>
              <a:t>Throughput (T</a:t>
            </a:r>
            <a:r>
              <a:rPr lang="cs-CZ" altLang="cs-CZ" sz="2000" dirty="0"/>
              <a:t> </a:t>
            </a:r>
            <a:r>
              <a:rPr lang="cs-CZ" altLang="cs-CZ" sz="2000" dirty="0" err="1"/>
              <a:t>or</a:t>
            </a:r>
            <a:r>
              <a:rPr lang="cs-CZ" altLang="cs-CZ" sz="2000" dirty="0"/>
              <a:t> </a:t>
            </a:r>
            <a:r>
              <a:rPr lang="cs-CZ" altLang="cs-CZ" sz="2000" dirty="0" err="1"/>
              <a:t>sometimes</a:t>
            </a:r>
            <a:r>
              <a:rPr lang="cs-CZ" altLang="cs-CZ" sz="2000" dirty="0"/>
              <a:t> TH</a:t>
            </a:r>
            <a:r>
              <a:rPr lang="en-US" altLang="cs-CZ" sz="2000" dirty="0"/>
              <a:t>) </a:t>
            </a:r>
          </a:p>
          <a:p>
            <a:r>
              <a:rPr lang="en-US" altLang="cs-CZ" sz="2800" dirty="0"/>
              <a:t>Formula</a:t>
            </a:r>
          </a:p>
          <a:p>
            <a:endParaRPr lang="en-US" altLang="cs-CZ" dirty="0"/>
          </a:p>
          <a:p>
            <a:r>
              <a:rPr lang="en-US" altLang="cs-CZ" sz="2800" dirty="0"/>
              <a:t>Can be applied to </a:t>
            </a:r>
            <a:r>
              <a:rPr lang="en-US" altLang="cs-CZ" dirty="0"/>
              <a:t>: </a:t>
            </a:r>
          </a:p>
          <a:p>
            <a:pPr lvl="1"/>
            <a:r>
              <a:rPr lang="en-US" altLang="cs-CZ" sz="2000" dirty="0"/>
              <a:t>Single machine station</a:t>
            </a:r>
          </a:p>
          <a:p>
            <a:pPr lvl="1"/>
            <a:r>
              <a:rPr lang="en-US" altLang="cs-CZ" sz="2000" dirty="0"/>
              <a:t>Complex production line</a:t>
            </a:r>
          </a:p>
          <a:p>
            <a:pPr lvl="1"/>
            <a:r>
              <a:rPr lang="en-US" altLang="cs-CZ" sz="2000" dirty="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Littlův</a:t>
            </a:r>
            <a:r>
              <a:rPr lang="cs-CZ" dirty="0"/>
              <a:t> zákon</a:t>
            </a:r>
          </a:p>
        </p:txBody>
      </p:sp>
      <p:sp>
        <p:nvSpPr>
          <p:cNvPr id="3" name="Zástupný symbol pro obsah 2"/>
          <p:cNvSpPr>
            <a:spLocks noGrp="1"/>
          </p:cNvSpPr>
          <p:nvPr>
            <p:ph idx="1"/>
          </p:nvPr>
        </p:nvSpPr>
        <p:spPr/>
        <p:txBody>
          <a:bodyPr>
            <a:normAutofit fontScale="92500" lnSpcReduction="20000"/>
          </a:bodyPr>
          <a:lstStyle/>
          <a:p>
            <a:r>
              <a:rPr lang="cs-CZ" sz="3000" dirty="0"/>
              <a:t>V teorii front, disciplína v rámci matematické teorie pravděpodobnosti, </a:t>
            </a:r>
            <a:r>
              <a:rPr lang="cs-CZ" sz="3000" dirty="0" err="1"/>
              <a:t>Littlův</a:t>
            </a:r>
            <a:r>
              <a:rPr lang="cs-CZ" sz="3000" dirty="0"/>
              <a:t> zákon můžeme pojmenovat jako větu, zákon nebo vzorec, která uvádí, že dlouhodobý průměrný počet (rozsah rozpracovanosti) neboli WIP (</a:t>
            </a:r>
            <a:r>
              <a:rPr lang="cs-CZ" sz="3000" dirty="0" err="1"/>
              <a:t>Work</a:t>
            </a:r>
            <a:r>
              <a:rPr lang="cs-CZ" sz="3000" dirty="0"/>
              <a:t> in </a:t>
            </a:r>
            <a:r>
              <a:rPr lang="cs-CZ" sz="3000" dirty="0" err="1"/>
              <a:t>Progress</a:t>
            </a:r>
            <a:r>
              <a:rPr lang="cs-CZ" sz="3000" dirty="0"/>
              <a:t> = Nedokončená výroba= Rozpracovanost=NV) zákaznických činností ve stacionárním systému je rovný dlouhodobé průměrné míře vstupů TH (</a:t>
            </a:r>
            <a:r>
              <a:rPr lang="cs-CZ" sz="3000" dirty="0" err="1"/>
              <a:t>Throughput</a:t>
            </a:r>
            <a:r>
              <a:rPr lang="cs-CZ" sz="3000" dirty="0"/>
              <a:t>=průtok) vynásobená průměrnou dobou CT (</a:t>
            </a:r>
            <a:r>
              <a:rPr lang="cs-CZ" sz="3000" dirty="0" err="1"/>
              <a:t>Cycle</a:t>
            </a:r>
            <a:r>
              <a:rPr lang="cs-CZ" sz="3000" dirty="0"/>
              <a:t> Time), kterou zákazník stráví v systému. </a:t>
            </a:r>
            <a:r>
              <a:rPr lang="cs-CZ" sz="3000" dirty="0">
                <a:solidFill>
                  <a:srgbClr val="0070C0"/>
                </a:solidFill>
              </a:rPr>
              <a:t>Algebraicky vyjádřeno má zákon tuto formu:</a:t>
            </a:r>
          </a:p>
          <a:p>
            <a:pPr marL="0" indent="0">
              <a:buNone/>
            </a:pPr>
            <a:r>
              <a:rPr lang="cs-CZ" sz="3000" b="1" dirty="0">
                <a:solidFill>
                  <a:srgbClr val="0070C0"/>
                </a:solidFill>
              </a:rPr>
              <a:t>                             WIP = TH x CT. </a:t>
            </a:r>
          </a:p>
          <a:p>
            <a:endParaRPr lang="cs-CZ" dirty="0"/>
          </a:p>
        </p:txBody>
      </p:sp>
    </p:spTree>
    <p:extLst>
      <p:ext uri="{BB962C8B-B14F-4D97-AF65-F5344CB8AC3E}">
        <p14:creationId xmlns:p14="http://schemas.microsoft.com/office/powerpoint/2010/main" val="1172195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 finally figured it out</a:t>
            </a:r>
            <a:r>
              <a:rPr lang="cs-CZ"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4432895" cy="5139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flipH="1">
            <a:off x="323527" y="3154762"/>
            <a:ext cx="3024336" cy="369332"/>
          </a:xfrm>
          <a:prstGeom prst="rect">
            <a:avLst/>
          </a:prstGeom>
          <a:noFill/>
        </p:spPr>
        <p:txBody>
          <a:bodyPr wrap="square" rtlCol="0">
            <a:spAutoFit/>
          </a:bodyPr>
          <a:lstStyle/>
          <a:p>
            <a:r>
              <a:rPr lang="cs-CZ" dirty="0" err="1"/>
              <a:t>Avg.Lead</a:t>
            </a:r>
            <a:r>
              <a:rPr lang="cs-CZ" dirty="0"/>
              <a:t> </a:t>
            </a:r>
            <a:r>
              <a:rPr lang="cs-CZ" dirty="0" err="1"/>
              <a:t>Time</a:t>
            </a:r>
            <a:r>
              <a:rPr lang="cs-CZ" dirty="0"/>
              <a:t> =</a:t>
            </a:r>
            <a:r>
              <a:rPr lang="cs-CZ" dirty="0" err="1"/>
              <a:t>Cycle</a:t>
            </a:r>
            <a:r>
              <a:rPr lang="cs-CZ" dirty="0"/>
              <a:t> </a:t>
            </a:r>
            <a:r>
              <a:rPr lang="cs-CZ" dirty="0" err="1"/>
              <a:t>Time</a:t>
            </a:r>
            <a:r>
              <a:rPr lang="cs-CZ" dirty="0"/>
              <a:t> !! </a:t>
            </a:r>
          </a:p>
        </p:txBody>
      </p:sp>
      <p:cxnSp>
        <p:nvCxnSpPr>
          <p:cNvPr id="5" name="Přímá spojnice se šipkou 4"/>
          <p:cNvCxnSpPr/>
          <p:nvPr/>
        </p:nvCxnSpPr>
        <p:spPr>
          <a:xfrm flipH="1">
            <a:off x="2123728" y="2708920"/>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Daily application of the law</a:t>
            </a:r>
            <a:r>
              <a:rPr lang="cs-CZ"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84531" cy="4662999"/>
          </a:xfrm>
          <a:prstGeom prst="rect">
            <a:avLst/>
          </a:prstGeom>
          <a:noFill/>
          <a:ln w="222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4387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normAutofit fontScale="90000"/>
          </a:bodyPr>
          <a:lstStyle/>
          <a:p>
            <a:r>
              <a:rPr lang="cs-CZ" altLang="cs-CZ" dirty="0" err="1"/>
              <a:t>Definition</a:t>
            </a:r>
            <a:r>
              <a:rPr lang="cs-CZ" altLang="cs-CZ" dirty="0"/>
              <a:t> </a:t>
            </a:r>
            <a:r>
              <a:rPr lang="cs-CZ" altLang="cs-CZ" dirty="0" err="1"/>
              <a:t>of</a:t>
            </a:r>
            <a:r>
              <a:rPr lang="cs-CZ" altLang="cs-CZ" dirty="0"/>
              <a:t> basic </a:t>
            </a:r>
            <a:r>
              <a:rPr lang="cs-CZ" altLang="cs-CZ" dirty="0" err="1"/>
              <a:t>parameters</a:t>
            </a:r>
            <a:r>
              <a:rPr lang="cs-CZ" altLang="cs-CZ" dirty="0"/>
              <a:t> (</a:t>
            </a:r>
            <a:r>
              <a:rPr lang="cs-CZ" altLang="cs-CZ" dirty="0" err="1"/>
              <a:t>supplements</a:t>
            </a:r>
            <a:r>
              <a:rPr lang="cs-CZ" altLang="cs-CZ" dirty="0"/>
              <a:t>)</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Throughput (Throughput rate,</a:t>
            </a:r>
            <a:r>
              <a:rPr lang="cs-CZ" sz="2400" b="1" dirty="0"/>
              <a:t> </a:t>
            </a:r>
            <a:r>
              <a:rPr lang="en-US" sz="2400" b="1" dirty="0"/>
              <a:t>T</a:t>
            </a:r>
            <a:r>
              <a:rPr lang="cs-CZ" sz="2400" b="1" dirty="0"/>
              <a:t>H</a:t>
            </a:r>
            <a:r>
              <a:rPr lang="en-US" sz="2400" b="1" dirty="0"/>
              <a:t>) </a:t>
            </a:r>
            <a:r>
              <a:rPr lang="en-US" sz="2400" dirty="0"/>
              <a:t>: </a:t>
            </a:r>
            <a:r>
              <a:rPr lang="en-US" sz="1800" dirty="0"/>
              <a:t>production per unit time that is sold (see TOC definition)</a:t>
            </a:r>
          </a:p>
          <a:p>
            <a:pPr fontAlgn="auto">
              <a:spcAft>
                <a:spcPts val="0"/>
              </a:spcAft>
              <a:buFont typeface="Arial" panose="020B0604020202020204" pitchFamily="34" charset="0"/>
              <a:buChar char="•"/>
              <a:defRPr/>
            </a:pPr>
            <a:r>
              <a:rPr lang="en-US" sz="1800" dirty="0">
                <a:solidFill>
                  <a:srgbClr val="FF0000"/>
                </a:solidFill>
              </a:rPr>
              <a:t>If </a:t>
            </a:r>
            <a:r>
              <a:rPr lang="en-US" sz="1800" b="1" dirty="0">
                <a:solidFill>
                  <a:srgbClr val="FF0000"/>
                </a:solidFill>
              </a:rPr>
              <a:t>T</a:t>
            </a:r>
            <a:r>
              <a:rPr lang="cs-CZ" sz="1800" b="1" dirty="0">
                <a:solidFill>
                  <a:srgbClr val="FF0000"/>
                </a:solidFill>
              </a:rPr>
              <a:t>H</a:t>
            </a:r>
            <a:r>
              <a:rPr lang="en-US" sz="1800" dirty="0">
                <a:solidFill>
                  <a:srgbClr val="FF0000"/>
                </a:solidFill>
              </a:rPr>
              <a:t> is measured </a:t>
            </a:r>
            <a:r>
              <a:rPr lang="en-US" sz="1800" dirty="0" err="1">
                <a:solidFill>
                  <a:srgbClr val="FF0000"/>
                </a:solidFill>
              </a:rPr>
              <a:t>i</a:t>
            </a:r>
            <a:r>
              <a:rPr lang="cs-CZ" sz="1800" dirty="0">
                <a:solidFill>
                  <a:srgbClr val="FF0000"/>
                </a:solidFill>
              </a:rPr>
              <a:t>n</a:t>
            </a:r>
            <a:r>
              <a:rPr lang="en-US" sz="1800" dirty="0">
                <a:solidFill>
                  <a:srgbClr val="FF0000"/>
                </a:solidFill>
              </a:rPr>
              <a:t> cost dollars rather than in prices</a:t>
            </a:r>
            <a:r>
              <a:rPr lang="cs-CZ" sz="1800" dirty="0">
                <a:solidFill>
                  <a:srgbClr val="FF0000"/>
                </a:solidFill>
              </a:rPr>
              <a:t>,</a:t>
            </a:r>
            <a:r>
              <a:rPr lang="en-US" sz="1800" dirty="0">
                <a:solidFill>
                  <a:srgbClr val="FF0000"/>
                </a:solidFill>
              </a:rPr>
              <a:t> it is typically called :</a:t>
            </a:r>
            <a:r>
              <a:rPr lang="cs-CZ" sz="18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en-US" sz="2000" b="1" dirty="0">
                <a:solidFill>
                  <a:srgbClr val="FF0000"/>
                </a:solidFill>
              </a:rPr>
              <a:t>Cost of good sold (COGS) </a:t>
            </a:r>
            <a:r>
              <a:rPr lang="cs-CZ" sz="2000" b="1" dirty="0">
                <a:solidFill>
                  <a:srgbClr val="FF0000"/>
                </a:solidFill>
              </a:rPr>
              <a:t>=náklady na prodané zboží</a:t>
            </a:r>
          </a:p>
          <a:p>
            <a:pPr marL="0" indent="0" fontAlgn="auto">
              <a:spcAft>
                <a:spcPts val="0"/>
              </a:spcAft>
              <a:buFont typeface="Arial" panose="020B0604020202020204" pitchFamily="34" charset="0"/>
              <a:buNone/>
              <a:defRPr/>
            </a:pPr>
            <a:endParaRPr lang="en-US" sz="2000" b="1" dirty="0">
              <a:solidFill>
                <a:srgbClr val="FF0000"/>
              </a:solidFill>
            </a:endParaRPr>
          </a:p>
          <a:p>
            <a:pPr fontAlgn="auto">
              <a:spcAft>
                <a:spcPts val="0"/>
              </a:spcAft>
              <a:buFont typeface="Arial" panose="020B0604020202020204" pitchFamily="34" charset="0"/>
              <a:buChar char="•"/>
              <a:defRPr/>
            </a:pPr>
            <a:r>
              <a:rPr lang="en-US" sz="1800" b="1" dirty="0">
                <a:solidFill>
                  <a:srgbClr val="0070C0"/>
                </a:solidFill>
              </a:rPr>
              <a:t>Upper limit </a:t>
            </a:r>
            <a:r>
              <a:rPr lang="en-US" sz="1800" dirty="0">
                <a:solidFill>
                  <a:srgbClr val="0070C0"/>
                </a:solidFill>
              </a:rPr>
              <a:t>o</a:t>
            </a:r>
            <a:r>
              <a:rPr lang="cs-CZ" sz="1800" dirty="0">
                <a:solidFill>
                  <a:srgbClr val="0070C0"/>
                </a:solidFill>
              </a:rPr>
              <a:t>f</a:t>
            </a:r>
            <a:r>
              <a:rPr lang="en-US" sz="1800" dirty="0">
                <a:solidFill>
                  <a:srgbClr val="0070C0"/>
                </a:solidFill>
              </a:rPr>
              <a:t> T</a:t>
            </a:r>
            <a:r>
              <a:rPr lang="cs-CZ" sz="1800" dirty="0">
                <a:solidFill>
                  <a:srgbClr val="0070C0"/>
                </a:solidFill>
              </a:rPr>
              <a:t>H</a:t>
            </a:r>
            <a:r>
              <a:rPr lang="en-US" sz="1800" dirty="0">
                <a:solidFill>
                  <a:srgbClr val="0070C0"/>
                </a:solidFill>
              </a:rPr>
              <a:t> </a:t>
            </a:r>
            <a:r>
              <a:rPr lang="cs-CZ" sz="1800" dirty="0">
                <a:solidFill>
                  <a:srgbClr val="0070C0"/>
                </a:solidFill>
              </a:rPr>
              <a:t>in</a:t>
            </a:r>
            <a:r>
              <a:rPr lang="en-US" sz="1800" dirty="0">
                <a:solidFill>
                  <a:srgbClr val="0070C0"/>
                </a:solidFill>
              </a:rPr>
              <a:t> production process is capacity </a:t>
            </a:r>
            <a:r>
              <a:rPr lang="cs-CZ" sz="1800" dirty="0">
                <a:solidFill>
                  <a:srgbClr val="0070C0"/>
                </a:solidFill>
              </a:rPr>
              <a:t>(dejme tomu 480 minut denně)</a:t>
            </a: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r>
              <a:rPr lang="en-US" sz="1800" dirty="0">
                <a:solidFill>
                  <a:srgbClr val="0070C0"/>
                </a:solidFill>
              </a:rPr>
              <a:t>If you release more raw material above capacity of the line (machine</a:t>
            </a:r>
            <a:r>
              <a:rPr lang="en-US" sz="1800" dirty="0">
                <a:solidFill>
                  <a:srgbClr val="FF0000"/>
                </a:solidFill>
              </a:rPr>
              <a:t>),  system become unstable –&gt; WIP goes up !! </a:t>
            </a:r>
            <a:r>
              <a:rPr lang="cs-CZ" sz="1800" dirty="0" err="1">
                <a:solidFill>
                  <a:srgbClr val="FF0000"/>
                </a:solidFill>
              </a:rPr>
              <a:t>See</a:t>
            </a:r>
            <a:r>
              <a:rPr lang="cs-CZ" sz="1800" dirty="0">
                <a:solidFill>
                  <a:srgbClr val="FF0000"/>
                </a:solidFill>
              </a:rPr>
              <a:t> </a:t>
            </a:r>
            <a:r>
              <a:rPr lang="cs-CZ" sz="1800" dirty="0" err="1">
                <a:solidFill>
                  <a:srgbClr val="FF0000"/>
                </a:solidFill>
              </a:rPr>
              <a:t>later</a:t>
            </a:r>
            <a:r>
              <a:rPr lang="cs-CZ" sz="1800" dirty="0">
                <a:solidFill>
                  <a:srgbClr val="FF0000"/>
                </a:solidFill>
              </a:rPr>
              <a:t> …</a:t>
            </a:r>
            <a:endParaRPr lang="en-US" sz="1800" dirty="0">
              <a:solidFill>
                <a:srgbClr val="FF0000"/>
              </a:solidFill>
            </a:endParaRPr>
          </a:p>
          <a:p>
            <a:pPr fontAlgn="auto">
              <a:spcAft>
                <a:spcPts val="0"/>
              </a:spcAft>
              <a:buFont typeface="Arial" panose="020B0604020202020204" pitchFamily="34" charset="0"/>
              <a:buChar char="•"/>
              <a:defRPr/>
            </a:pPr>
            <a:endParaRPr lang="cs-CZ" sz="1800" dirty="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a:t>WIP (Work In Process) </a:t>
            </a:r>
            <a:r>
              <a:rPr lang="en-US" sz="2400" dirty="0"/>
              <a:t>: inventory between start and end points of the product routing </a:t>
            </a:r>
            <a:r>
              <a:rPr lang="cs-CZ" sz="2400" dirty="0"/>
              <a:t>– to co je vyskladněno do výroby </a:t>
            </a:r>
            <a:endParaRPr lang="en-US" sz="2400" dirty="0"/>
          </a:p>
          <a:p>
            <a:pPr fontAlgn="auto">
              <a:spcAft>
                <a:spcPts val="0"/>
              </a:spcAft>
              <a:buFont typeface="Arial" panose="020B0604020202020204" pitchFamily="34" charset="0"/>
              <a:buChar char="•"/>
              <a:defRPr/>
            </a:pPr>
            <a:endParaRPr lang="en-US" sz="1800" dirty="0"/>
          </a:p>
          <a:p>
            <a:pPr fontAlgn="auto">
              <a:spcAft>
                <a:spcPts val="0"/>
              </a:spcAft>
              <a:buFont typeface="Arial" panose="020B0604020202020204" pitchFamily="34" charset="0"/>
              <a:buChar char="•"/>
              <a:defRPr/>
            </a:pPr>
            <a:r>
              <a:rPr lang="en-US" sz="1800" b="1" dirty="0">
                <a:solidFill>
                  <a:srgbClr val="FF0000"/>
                </a:solidFill>
              </a:rPr>
              <a:t>WIP</a:t>
            </a:r>
            <a:r>
              <a:rPr lang="en-US" sz="1800" dirty="0">
                <a:solidFill>
                  <a:srgbClr val="FF0000"/>
                </a:solidFill>
              </a:rPr>
              <a:t> can be used as one parameter to calculate (measure) an </a:t>
            </a:r>
            <a:r>
              <a:rPr lang="en-US" sz="1800" b="1" dirty="0">
                <a:solidFill>
                  <a:srgbClr val="00B050"/>
                </a:solidFill>
              </a:rPr>
              <a:t>efficiency </a:t>
            </a:r>
          </a:p>
          <a:p>
            <a:pPr fontAlgn="auto">
              <a:spcAft>
                <a:spcPts val="0"/>
              </a:spcAft>
              <a:buFont typeface="Arial" panose="020B0604020202020204" pitchFamily="34" charset="0"/>
              <a:buChar char="•"/>
              <a:defRPr/>
            </a:pPr>
            <a:endParaRPr lang="en-US" sz="1800" dirty="0">
              <a:solidFill>
                <a:srgbClr val="FF0000"/>
              </a:solidFill>
            </a:endParaRPr>
          </a:p>
          <a:p>
            <a:pPr fontAlgn="auto">
              <a:spcAft>
                <a:spcPts val="0"/>
              </a:spcAft>
              <a:buFont typeface="Arial" panose="020B0604020202020204" pitchFamily="34" charset="0"/>
              <a:buChar char="•"/>
              <a:defRPr/>
            </a:pPr>
            <a:r>
              <a:rPr lang="en-US" sz="1800" b="1" dirty="0">
                <a:solidFill>
                  <a:srgbClr val="00B050"/>
                </a:solidFill>
              </a:rPr>
              <a:t>Efficiency</a:t>
            </a:r>
            <a:r>
              <a:rPr lang="en-US" sz="1800" dirty="0">
                <a:solidFill>
                  <a:srgbClr val="00B050"/>
                </a:solidFill>
              </a:rPr>
              <a:t> can be defined as </a:t>
            </a:r>
            <a:r>
              <a:rPr lang="en-US" sz="1800" b="1" dirty="0">
                <a:solidFill>
                  <a:srgbClr val="00B050"/>
                </a:solidFill>
              </a:rPr>
              <a:t>Turnover </a:t>
            </a:r>
            <a:r>
              <a:rPr lang="cs-CZ" sz="1800" b="1" dirty="0">
                <a:solidFill>
                  <a:srgbClr val="00B050"/>
                </a:solidFill>
              </a:rPr>
              <a:t>R</a:t>
            </a:r>
            <a:r>
              <a:rPr lang="en-US" sz="1800" b="1" dirty="0" err="1">
                <a:solidFill>
                  <a:srgbClr val="00B050"/>
                </a:solidFill>
              </a:rPr>
              <a:t>atio</a:t>
            </a:r>
            <a:r>
              <a:rPr lang="en-US" sz="1800" b="1" dirty="0">
                <a:solidFill>
                  <a:srgbClr val="00B050"/>
                </a:solidFill>
              </a:rPr>
              <a:t> </a:t>
            </a:r>
            <a:r>
              <a:rPr lang="en-US" sz="1800" dirty="0">
                <a:solidFill>
                  <a:srgbClr val="00B050"/>
                </a:solidFill>
              </a:rPr>
              <a:t>= TH/FGI  for warehouses  or TH/(FGI+WIP) for production plants where </a:t>
            </a:r>
            <a:r>
              <a:rPr lang="en-US" sz="1800" b="1" dirty="0">
                <a:solidFill>
                  <a:srgbClr val="00B050"/>
                </a:solidFill>
              </a:rPr>
              <a:t>FGI</a:t>
            </a:r>
            <a:r>
              <a:rPr lang="en-US" sz="1800" dirty="0">
                <a:solidFill>
                  <a:srgbClr val="00B050"/>
                </a:solidFill>
              </a:rPr>
              <a:t>=Finished goods inventory </a:t>
            </a:r>
          </a:p>
          <a:p>
            <a:pPr fontAlgn="auto">
              <a:spcAft>
                <a:spcPts val="0"/>
              </a:spcAft>
              <a:buFont typeface="Arial" panose="020B0604020202020204" pitchFamily="34" charset="0"/>
              <a:buChar char="•"/>
              <a:defRPr/>
            </a:pPr>
            <a:endParaRPr lang="en-US" sz="1800" dirty="0">
              <a:solidFill>
                <a:srgbClr val="00B050"/>
              </a:solidFill>
            </a:endParaRPr>
          </a:p>
          <a:p>
            <a:pPr fontAlgn="auto">
              <a:spcAft>
                <a:spcPts val="0"/>
              </a:spcAft>
              <a:buFont typeface="Arial" panose="020B0604020202020204" pitchFamily="34" charset="0"/>
              <a:buChar char="•"/>
              <a:defRPr/>
            </a:pPr>
            <a:r>
              <a:rPr lang="en-US" sz="1800" b="1" dirty="0">
                <a:solidFill>
                  <a:srgbClr val="C00000"/>
                </a:solidFill>
              </a:rPr>
              <a:t>WIP</a:t>
            </a:r>
            <a:r>
              <a:rPr lang="en-US" sz="1800" dirty="0">
                <a:solidFill>
                  <a:srgbClr val="C00000"/>
                </a:solidFill>
              </a:rPr>
              <a:t>  : inventory still in line</a:t>
            </a:r>
            <a:r>
              <a:rPr lang="cs-CZ" sz="1800" dirty="0">
                <a:solidFill>
                  <a:srgbClr val="C00000"/>
                </a:solidFill>
              </a:rPr>
              <a:t> (co se zpracovává)</a:t>
            </a:r>
            <a:endParaRPr lang="en-US" sz="1800" dirty="0">
              <a:solidFill>
                <a:srgbClr val="C00000"/>
              </a:solidFill>
            </a:endParaRPr>
          </a:p>
          <a:p>
            <a:pPr fontAlgn="auto">
              <a:spcAft>
                <a:spcPts val="0"/>
              </a:spcAft>
              <a:buFont typeface="Arial" panose="020B0604020202020204" pitchFamily="34" charset="0"/>
              <a:buChar char="•"/>
              <a:defRPr/>
            </a:pPr>
            <a:endParaRPr lang="en-US" sz="1800" dirty="0">
              <a:solidFill>
                <a:srgbClr val="C00000"/>
              </a:solidFill>
            </a:endParaRPr>
          </a:p>
          <a:p>
            <a:pPr fontAlgn="auto">
              <a:spcAft>
                <a:spcPts val="0"/>
              </a:spcAft>
              <a:buFont typeface="Arial" panose="020B0604020202020204" pitchFamily="34" charset="0"/>
              <a:buChar char="•"/>
              <a:defRPr/>
            </a:pPr>
            <a:r>
              <a:rPr lang="en-US" sz="1800" b="1" dirty="0"/>
              <a:t>FGI</a:t>
            </a:r>
            <a:r>
              <a:rPr lang="en-US" sz="1800" dirty="0"/>
              <a:t>   :  inventory waiting for dispatch (shipping)</a:t>
            </a:r>
          </a:p>
          <a:p>
            <a:pPr marL="0" indent="0" fontAlgn="auto">
              <a:spcAft>
                <a:spcPts val="0"/>
              </a:spcAft>
              <a:buFont typeface="Arial" panose="020B0604020202020204" pitchFamily="34" charset="0"/>
              <a:buNone/>
              <a:defRPr/>
            </a:pPr>
            <a:r>
              <a:rPr lang="en-US" sz="1800" dirty="0">
                <a:solidFill>
                  <a:srgbClr val="FF0000"/>
                </a:solidFill>
              </a:rPr>
              <a:t>  </a:t>
            </a:r>
            <a:endParaRPr lang="en-US" sz="1800" dirty="0">
              <a:solidFill>
                <a:srgbClr val="0070C0"/>
              </a:solidFill>
            </a:endParaRPr>
          </a:p>
          <a:p>
            <a:pPr fontAlgn="auto">
              <a:spcAft>
                <a:spcPts val="0"/>
              </a:spcAft>
              <a:buFont typeface="Arial" panose="020B0604020202020204" pitchFamily="34" charset="0"/>
              <a:buChar char="•"/>
              <a:defRPr/>
            </a:pPr>
            <a:endParaRPr lang="en-US" sz="1800" dirty="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normAutofit fontScale="90000"/>
          </a:bodyPr>
          <a:lstStyle/>
          <a:p>
            <a:r>
              <a:rPr lang="en-US" altLang="cs-CZ" dirty="0"/>
              <a:t>Definition of basic parameters</a:t>
            </a:r>
            <a:r>
              <a:rPr lang="cs-CZ" altLang="cs-CZ" dirty="0"/>
              <a:t> (</a:t>
            </a:r>
            <a:r>
              <a:rPr lang="cs-CZ" altLang="cs-CZ" dirty="0" err="1"/>
              <a:t>supplements</a:t>
            </a:r>
            <a:r>
              <a:rPr lang="cs-CZ" altLang="cs-CZ" dirty="0"/>
              <a:t>)</a:t>
            </a:r>
            <a:endParaRPr lang="en-US" altLang="cs-CZ" dirty="0"/>
          </a:p>
        </p:txBody>
      </p:sp>
      <p:sp>
        <p:nvSpPr>
          <p:cNvPr id="17410" name="Zástupný symbol pro obsah 2"/>
          <p:cNvSpPr>
            <a:spLocks noGrp="1"/>
          </p:cNvSpPr>
          <p:nvPr>
            <p:ph idx="1"/>
          </p:nvPr>
        </p:nvSpPr>
        <p:spPr/>
        <p:txBody>
          <a:bodyPr/>
          <a:lstStyle/>
          <a:p>
            <a:r>
              <a:rPr lang="en-US" altLang="cs-CZ" sz="2400" b="1" dirty="0">
                <a:solidFill>
                  <a:srgbClr val="00B050"/>
                </a:solidFill>
              </a:rPr>
              <a:t>CT</a:t>
            </a:r>
            <a:r>
              <a:rPr lang="en-US" altLang="cs-CZ" sz="2400" b="1" dirty="0"/>
              <a:t> </a:t>
            </a:r>
            <a:r>
              <a:rPr lang="en-US" altLang="cs-CZ" sz="2400" b="1" dirty="0">
                <a:solidFill>
                  <a:srgbClr val="00B050"/>
                </a:solidFill>
              </a:rPr>
              <a:t>(Cycle Time</a:t>
            </a:r>
            <a:r>
              <a:rPr lang="cs-CZ" altLang="cs-CZ" sz="2400" b="1" dirty="0">
                <a:solidFill>
                  <a:srgbClr val="00B050"/>
                </a:solidFill>
              </a:rPr>
              <a:t>)</a:t>
            </a:r>
            <a:r>
              <a:rPr lang="en-US" altLang="cs-CZ" sz="2400" b="1" dirty="0">
                <a:solidFill>
                  <a:srgbClr val="00B050"/>
                </a:solidFill>
              </a:rPr>
              <a:t> or </a:t>
            </a:r>
            <a:r>
              <a:rPr lang="cs-CZ" altLang="cs-CZ" sz="2400" b="1" dirty="0">
                <a:solidFill>
                  <a:srgbClr val="00B050"/>
                </a:solidFill>
              </a:rPr>
              <a:t>so </a:t>
            </a:r>
            <a:r>
              <a:rPr lang="cs-CZ" altLang="cs-CZ" sz="2400" b="1" dirty="0" err="1">
                <a:solidFill>
                  <a:srgbClr val="00B050"/>
                </a:solidFill>
              </a:rPr>
              <a:t>called</a:t>
            </a:r>
            <a:r>
              <a:rPr lang="cs-CZ" altLang="cs-CZ" sz="2400" b="1" dirty="0">
                <a:solidFill>
                  <a:srgbClr val="00B050"/>
                </a:solidFill>
              </a:rPr>
              <a:t> </a:t>
            </a:r>
            <a:r>
              <a:rPr lang="en-US" altLang="cs-CZ" sz="2400" b="1" dirty="0">
                <a:solidFill>
                  <a:srgbClr val="00B050"/>
                </a:solidFill>
              </a:rPr>
              <a:t>Throughput </a:t>
            </a:r>
            <a:r>
              <a:rPr lang="cs-CZ" altLang="cs-CZ" sz="2400" b="1" dirty="0" err="1">
                <a:solidFill>
                  <a:srgbClr val="00B050"/>
                </a:solidFill>
              </a:rPr>
              <a:t>Rate</a:t>
            </a:r>
            <a:r>
              <a:rPr lang="en-US" altLang="cs-CZ" sz="2400" b="1" dirty="0">
                <a:solidFill>
                  <a:srgbClr val="00B050"/>
                </a:solidFill>
              </a:rPr>
              <a:t>) </a:t>
            </a:r>
            <a:r>
              <a:rPr lang="en-US" altLang="cs-CZ" sz="2400" dirty="0"/>
              <a:t>: average time from release of the job of the beginning of the routing until it reaches an inventory point at the end of the routing  or time that part spends as a WIP. </a:t>
            </a:r>
          </a:p>
          <a:p>
            <a:endParaRPr lang="en-US" altLang="cs-CZ" sz="1800" dirty="0"/>
          </a:p>
          <a:p>
            <a:r>
              <a:rPr lang="en-US" altLang="cs-CZ" sz="2400" b="1" dirty="0">
                <a:solidFill>
                  <a:srgbClr val="0070C0"/>
                </a:solidFill>
              </a:rPr>
              <a:t>LT (Lead Time) </a:t>
            </a:r>
            <a:r>
              <a:rPr lang="en-US" altLang="cs-CZ" sz="1800" b="1" dirty="0">
                <a:solidFill>
                  <a:srgbClr val="FF0000"/>
                </a:solidFill>
              </a:rPr>
              <a:t>: </a:t>
            </a:r>
            <a:r>
              <a:rPr lang="en-US" altLang="cs-CZ" sz="2400" dirty="0"/>
              <a:t>managerial con</a:t>
            </a:r>
            <a:r>
              <a:rPr lang="cs-CZ" altLang="cs-CZ" sz="2400" dirty="0"/>
              <a:t>st</a:t>
            </a:r>
            <a:r>
              <a:rPr lang="en-US" altLang="cs-CZ" sz="2400" dirty="0"/>
              <a:t>ant use</a:t>
            </a:r>
            <a:r>
              <a:rPr lang="cs-CZ" altLang="cs-CZ" sz="2400" dirty="0"/>
              <a:t>d</a:t>
            </a:r>
            <a:r>
              <a:rPr lang="en-US" altLang="cs-CZ" sz="2400" dirty="0"/>
              <a:t> for planning of production  </a:t>
            </a:r>
          </a:p>
          <a:p>
            <a:endParaRPr lang="en-US" altLang="cs-CZ" sz="2400" dirty="0"/>
          </a:p>
          <a:p>
            <a:r>
              <a:rPr lang="en-US" altLang="cs-CZ" sz="1800" b="1" dirty="0">
                <a:solidFill>
                  <a:srgbClr val="C00000"/>
                </a:solidFill>
              </a:rPr>
              <a:t>Service Level  </a:t>
            </a:r>
            <a:r>
              <a:rPr lang="en-US" altLang="cs-CZ" sz="1800" b="1" dirty="0">
                <a:solidFill>
                  <a:srgbClr val="00B050"/>
                </a:solidFill>
              </a:rPr>
              <a:t>(especially for M</a:t>
            </a:r>
            <a:r>
              <a:rPr lang="cs-CZ" altLang="cs-CZ" sz="1800" b="1" dirty="0">
                <a:solidFill>
                  <a:srgbClr val="00B050"/>
                </a:solidFill>
              </a:rPr>
              <a:t>-</a:t>
            </a:r>
            <a:r>
              <a:rPr lang="en-US" altLang="cs-CZ" sz="1800" b="1" dirty="0">
                <a:solidFill>
                  <a:srgbClr val="00B050"/>
                </a:solidFill>
              </a:rPr>
              <a:t>T</a:t>
            </a:r>
            <a:r>
              <a:rPr lang="cs-CZ" altLang="cs-CZ" sz="1800" b="1" dirty="0">
                <a:solidFill>
                  <a:srgbClr val="00B050"/>
                </a:solidFill>
              </a:rPr>
              <a:t>-</a:t>
            </a:r>
            <a:r>
              <a:rPr lang="en-US" altLang="cs-CZ" sz="1800" b="1" dirty="0">
                <a:solidFill>
                  <a:srgbClr val="00B050"/>
                </a:solidFill>
              </a:rPr>
              <a:t>O lines, where plant have to satisfy orders with specific due dates)  :</a:t>
            </a:r>
            <a:endParaRPr lang="en-US" altLang="cs-CZ" sz="1800" dirty="0">
              <a:solidFill>
                <a:srgbClr val="0070C0"/>
              </a:solidFill>
            </a:endParaRPr>
          </a:p>
          <a:p>
            <a:endParaRPr lang="en-US" altLang="cs-CZ" sz="1800" dirty="0">
              <a:solidFill>
                <a:srgbClr val="0070C0"/>
              </a:solidFill>
            </a:endParaRPr>
          </a:p>
          <a:p>
            <a:endParaRPr lang="cs-CZ" altLang="cs-CZ" sz="2400" dirty="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a:t>Best case performance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75" y="1943844"/>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919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altLang="cs-CZ" dirty="0" err="1"/>
              <a:t>Resources</a:t>
            </a:r>
            <a:endParaRPr lang="en-US" altLang="cs-CZ" dirty="0"/>
          </a:p>
        </p:txBody>
      </p:sp>
      <p:sp>
        <p:nvSpPr>
          <p:cNvPr id="3" name="Zástupný symbol pro obsah 2"/>
          <p:cNvSpPr>
            <a:spLocks noGrp="1"/>
          </p:cNvSpPr>
          <p:nvPr>
            <p:ph idx="1"/>
          </p:nvPr>
        </p:nvSpPr>
        <p:spPr/>
        <p:txBody>
          <a:bodyPr rtlCol="0">
            <a:normAutofit/>
          </a:bodyPr>
          <a:lstStyle/>
          <a:p>
            <a:pPr marL="0" indent="0" fontAlgn="auto">
              <a:spcAft>
                <a:spcPts val="0"/>
              </a:spcAft>
              <a:buNone/>
              <a:defRPr/>
            </a:pPr>
            <a:r>
              <a:rPr lang="cs-CZ" sz="2800" dirty="0"/>
              <a:t> </a:t>
            </a:r>
            <a:endParaRPr lang="en-US" sz="2800" dirty="0"/>
          </a:p>
          <a:p>
            <a:pPr fontAlgn="auto">
              <a:spcAft>
                <a:spcPts val="0"/>
              </a:spcAft>
              <a:buFont typeface="Arial" panose="020B0604020202020204" pitchFamily="34" charset="0"/>
              <a:buChar char="•"/>
              <a:defRPr/>
            </a:pPr>
            <a:r>
              <a:rPr lang="en-US" sz="5400" b="1" dirty="0">
                <a:solidFill>
                  <a:srgbClr val="FF0000"/>
                </a:solidFill>
              </a:rPr>
              <a:t>WIP=TH</a:t>
            </a:r>
            <a:r>
              <a:rPr lang="cs-CZ" sz="5400" b="1" dirty="0">
                <a:solidFill>
                  <a:srgbClr val="FF0000"/>
                </a:solidFill>
              </a:rPr>
              <a:t> * CT</a:t>
            </a:r>
            <a:endParaRPr lang="en-US" sz="5400" b="1" dirty="0">
              <a:solidFill>
                <a:srgbClr val="FF0000"/>
              </a:solidFill>
            </a:endParaRPr>
          </a:p>
          <a:p>
            <a:pPr fontAlgn="auto">
              <a:spcAft>
                <a:spcPts val="0"/>
              </a:spcAft>
              <a:buFont typeface="Arial" panose="020B0604020202020204" pitchFamily="34" charset="0"/>
              <a:buChar char="•"/>
              <a:defRPr/>
            </a:pPr>
            <a:r>
              <a:rPr lang="cs-CZ" sz="1900" i="1" dirty="0"/>
              <a:t>Source : </a:t>
            </a:r>
            <a:r>
              <a:rPr lang="cs-CZ" sz="1900" i="1" dirty="0" err="1"/>
              <a:t>Factory</a:t>
            </a:r>
            <a:r>
              <a:rPr lang="cs-CZ" sz="1900" i="1" dirty="0"/>
              <a:t> </a:t>
            </a:r>
            <a:r>
              <a:rPr lang="cs-CZ" sz="1900" i="1" dirty="0" err="1"/>
              <a:t>Physiscs</a:t>
            </a:r>
            <a:r>
              <a:rPr lang="cs-CZ" sz="1900" i="1" dirty="0"/>
              <a:t>, </a:t>
            </a:r>
            <a:r>
              <a:rPr lang="cs-CZ" sz="1900" i="1" dirty="0" err="1"/>
              <a:t>Wallace</a:t>
            </a:r>
            <a:r>
              <a:rPr lang="cs-CZ" sz="1900" i="1" dirty="0"/>
              <a:t> J </a:t>
            </a:r>
            <a:r>
              <a:rPr lang="cs-CZ" sz="1900" i="1" dirty="0" err="1"/>
              <a:t>Hopp</a:t>
            </a:r>
            <a:r>
              <a:rPr lang="cs-CZ" sz="1900" i="1" dirty="0"/>
              <a:t> and Mark L. </a:t>
            </a:r>
            <a:r>
              <a:rPr lang="cs-CZ" sz="1900" i="1" dirty="0" err="1"/>
              <a:t>Spearman</a:t>
            </a:r>
            <a:r>
              <a:rPr lang="cs-CZ" sz="1900" i="1" dirty="0"/>
              <a:t> ; ISBN 13: 978-1-57766-739-1   </a:t>
            </a:r>
            <a:r>
              <a:rPr lang="cs-CZ" sz="1900" i="1" dirty="0" err="1"/>
              <a:t>or</a:t>
            </a:r>
            <a:r>
              <a:rPr lang="cs-CZ" sz="1900" i="1" dirty="0"/>
              <a:t>    ISBN 10 :1-57766-739-5</a:t>
            </a:r>
            <a:endParaRPr lang="en-US" sz="1900" i="1" dirty="0"/>
          </a:p>
          <a:p>
            <a:pPr marL="0" indent="0" fontAlgn="auto">
              <a:spcAft>
                <a:spcPts val="0"/>
              </a:spcAft>
              <a:buNone/>
              <a:defRPr/>
            </a:pPr>
            <a:r>
              <a:rPr lang="en-US" sz="2800" dirty="0"/>
              <a:t> </a:t>
            </a:r>
            <a:endParaRPr lang="cs-CZ" sz="2800" dirty="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55958" y="3933056"/>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dirty="0"/>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a:t>Example</a:t>
            </a:r>
            <a:r>
              <a:rPr lang="cs-CZ" altLang="cs-CZ" dirty="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a:t>Estimating Waiting Times:</a:t>
            </a:r>
            <a:r>
              <a:rPr lang="en-GB" sz="2400" dirty="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a:t>This is essentially </a:t>
            </a:r>
            <a:r>
              <a:rPr lang="en-GB" sz="2400" b="1" dirty="0"/>
              <a:t>Little's law. </a:t>
            </a:r>
            <a:r>
              <a:rPr lang="en-GB" sz="2400" dirty="0"/>
              <a:t>We take the number of persons in the queue (10) as the "inventory". </a:t>
            </a:r>
          </a:p>
          <a:p>
            <a:pPr fontAlgn="auto">
              <a:spcAft>
                <a:spcPts val="0"/>
              </a:spcAft>
              <a:buFont typeface="Arial" panose="020B0604020202020204" pitchFamily="34" charset="0"/>
              <a:buChar char="•"/>
              <a:defRPr/>
            </a:pPr>
            <a:r>
              <a:rPr lang="en-GB" sz="2400" dirty="0"/>
              <a:t>The inverse of the average time per customer (1/5 customers/minute) provides us the rate of service or the </a:t>
            </a:r>
            <a:r>
              <a:rPr lang="en-US" sz="2400" dirty="0"/>
              <a:t>Throughput.</a:t>
            </a:r>
          </a:p>
          <a:p>
            <a:pPr fontAlgn="auto">
              <a:spcAft>
                <a:spcPts val="0"/>
              </a:spcAft>
              <a:buFont typeface="Arial" panose="020B0604020202020204" pitchFamily="34" charset="0"/>
              <a:buChar char="•"/>
              <a:defRPr/>
            </a:pPr>
            <a:r>
              <a:rPr lang="en-GB" sz="2400" dirty="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br>
              <a:rPr lang="cs-CZ" sz="2400" dirty="0"/>
            </a:br>
            <a:endParaRPr lang="cs-CZ" sz="2400" dirty="0"/>
          </a:p>
          <a:p>
            <a:pPr marL="0" indent="0" fontAlgn="auto">
              <a:spcAft>
                <a:spcPts val="0"/>
              </a:spcAft>
              <a:buFont typeface="Arial" panose="020B0604020202020204" pitchFamily="34" charset="0"/>
              <a:buNone/>
              <a:defRPr/>
            </a:pPr>
            <a:r>
              <a:rPr lang="cs-CZ" sz="2400" dirty="0"/>
              <a:t> </a:t>
            </a:r>
          </a:p>
        </p:txBody>
      </p:sp>
      <p:sp>
        <p:nvSpPr>
          <p:cNvPr id="2" name="Obdélník 1"/>
          <p:cNvSpPr/>
          <p:nvPr/>
        </p:nvSpPr>
        <p:spPr>
          <a:xfrm>
            <a:off x="5940152" y="661472"/>
            <a:ext cx="1434047"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a:t>Example</a:t>
            </a:r>
            <a:r>
              <a:rPr lang="cs-CZ" altLang="cs-CZ" dirty="0"/>
              <a:t> 2</a:t>
            </a:r>
          </a:p>
        </p:txBody>
      </p:sp>
      <p:sp>
        <p:nvSpPr>
          <p:cNvPr id="29698" name="Zástupný symbol pro obsah 2"/>
          <p:cNvSpPr>
            <a:spLocks noGrp="1"/>
          </p:cNvSpPr>
          <p:nvPr>
            <p:ph idx="1"/>
          </p:nvPr>
        </p:nvSpPr>
        <p:spPr/>
        <p:txBody>
          <a:bodyPr/>
          <a:lstStyle/>
          <a:p>
            <a:r>
              <a:rPr lang="en-US" altLang="cs-CZ" b="1"/>
              <a:t>Planned Inventory Time:</a:t>
            </a:r>
            <a:r>
              <a:rPr lang="en-US" altLang="cs-CZ"/>
              <a:t> </a:t>
            </a:r>
            <a:r>
              <a:rPr lang="en-US" altLang="cs-CZ" sz="2600"/>
              <a:t>Suppose a product is scheduled so that we expect it to wait for 2 days in finished goods inventory before shipping to the customer. This two days is called </a:t>
            </a:r>
            <a:r>
              <a:rPr lang="en-US" altLang="cs-CZ" sz="2600">
                <a:solidFill>
                  <a:srgbClr val="0070C0"/>
                </a:solidFill>
              </a:rPr>
              <a:t>planned inventory time </a:t>
            </a:r>
            <a:r>
              <a:rPr lang="en-US" altLang="cs-CZ" sz="2600"/>
              <a:t>and is sometimes used as protection against system variability to ensure high delivery service. Using Little's law the total amount of inventory in finished goods can be computed as </a:t>
            </a:r>
            <a:r>
              <a:rPr lang="cs-CZ" altLang="cs-CZ" sz="2600"/>
              <a:t>:</a:t>
            </a:r>
            <a:endParaRPr lang="en-US" altLang="cs-CZ" sz="2600"/>
          </a:p>
          <a:p>
            <a:r>
              <a:rPr lang="en-US" altLang="cs-CZ" b="1">
                <a:solidFill>
                  <a:srgbClr val="FF0000"/>
                </a:solidFill>
              </a:rPr>
              <a:t>FGI = throughput × </a:t>
            </a:r>
            <a:r>
              <a:rPr lang="en-US" altLang="cs-CZ" b="1">
                <a:solidFill>
                  <a:srgbClr val="0070C0"/>
                </a:solidFill>
              </a:rPr>
              <a:t>planned inventory time</a:t>
            </a:r>
            <a:br>
              <a:rPr lang="en-US" altLang="cs-CZ"/>
            </a:br>
            <a:endParaRPr lang="en-US" altLang="cs-CZ"/>
          </a:p>
          <a:p>
            <a:endParaRPr lang="cs-CZ" altLang="cs-CZ"/>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a:t>Youtube</a:t>
            </a:r>
            <a:r>
              <a:rPr lang="cs-CZ" altLang="cs-CZ" dirty="0"/>
              <a:t> </a:t>
            </a:r>
            <a:r>
              <a:rPr lang="cs-CZ" altLang="cs-CZ" dirty="0" err="1"/>
              <a:t>examples</a:t>
            </a:r>
            <a:r>
              <a:rPr lang="cs-CZ" altLang="cs-CZ" dirty="0"/>
              <a:t> (6 </a:t>
            </a:r>
            <a:r>
              <a:rPr lang="cs-CZ" altLang="cs-CZ" dirty="0" err="1"/>
              <a:t>minutes</a:t>
            </a:r>
            <a:r>
              <a:rPr lang="cs-CZ" altLang="cs-CZ" dirty="0"/>
              <a:t>)</a:t>
            </a:r>
          </a:p>
        </p:txBody>
      </p:sp>
      <p:sp>
        <p:nvSpPr>
          <p:cNvPr id="30722" name="Zástupný symbol pro obsah 2"/>
          <p:cNvSpPr>
            <a:spLocks noGrp="1"/>
          </p:cNvSpPr>
          <p:nvPr>
            <p:ph idx="1"/>
          </p:nvPr>
        </p:nvSpPr>
        <p:spPr/>
        <p:txBody>
          <a:bodyPr/>
          <a:lstStyle/>
          <a:p>
            <a:r>
              <a:rPr lang="cs-CZ" altLang="cs-CZ" sz="2800">
                <a:hlinkClick r:id="rId2"/>
              </a:rPr>
              <a:t>http://www.youtube.com/watch?v=VU8TUSnQ-vw</a:t>
            </a:r>
            <a:endParaRPr lang="cs-CZ" altLang="cs-CZ" sz="2800"/>
          </a:p>
          <a:p>
            <a:r>
              <a:rPr lang="cs-CZ" altLang="cs-CZ" sz="2800">
                <a:hlinkClick r:id="rId3"/>
              </a:rPr>
              <a:t>http://www.youtube.com/watch?v=rtGihR-bm-U</a:t>
            </a:r>
            <a:endParaRPr lang="cs-CZ" altLang="cs-CZ" sz="2800"/>
          </a:p>
          <a:p>
            <a:endParaRPr lang="cs-CZ" altLang="cs-CZ" sz="280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7CD0F-32B0-477F-B338-12ECCE62CBBE}"/>
              </a:ext>
            </a:extLst>
          </p:cNvPr>
          <p:cNvSpPr>
            <a:spLocks noGrp="1"/>
          </p:cNvSpPr>
          <p:nvPr>
            <p:ph type="title"/>
          </p:nvPr>
        </p:nvSpPr>
        <p:spPr/>
        <p:txBody>
          <a:bodyPr>
            <a:normAutofit/>
          </a:bodyPr>
          <a:lstStyle/>
          <a:p>
            <a:r>
              <a:rPr lang="cs-CZ" dirty="0"/>
              <a:t>Používané vstupní veličiny I.</a:t>
            </a:r>
          </a:p>
        </p:txBody>
      </p:sp>
      <p:sp>
        <p:nvSpPr>
          <p:cNvPr id="4" name="Zástupný symbol pro obsah 2">
            <a:extLst>
              <a:ext uri="{FF2B5EF4-FFF2-40B4-BE49-F238E27FC236}">
                <a16:creationId xmlns:a16="http://schemas.microsoft.com/office/drawing/2014/main" id="{73E5E890-CFCE-48B4-BDC6-74677A2AFD22}"/>
              </a:ext>
            </a:extLst>
          </p:cNvPr>
          <p:cNvSpPr>
            <a:spLocks noGrp="1"/>
          </p:cNvSpPr>
          <p:nvPr>
            <p:ph idx="1"/>
          </p:nvPr>
        </p:nvSpPr>
        <p:spPr>
          <a:xfrm>
            <a:off x="457200" y="1600200"/>
            <a:ext cx="8229600" cy="4525963"/>
          </a:xfrm>
        </p:spPr>
        <p:txBody>
          <a:bodyPr>
            <a:normAutofit/>
          </a:bodyPr>
          <a:lstStyle/>
          <a:p>
            <a:r>
              <a:rPr lang="en-US" dirty="0"/>
              <a:t>Lead time</a:t>
            </a:r>
            <a:r>
              <a:rPr lang="cs-CZ" dirty="0"/>
              <a:t> (LT) – průběžný čas-většinou konstantní . Jeho hodnota představuje  kvalifikovaný odhad výrobní doby na stroji nebo na skupině strojů nebo na lince</a:t>
            </a:r>
            <a:endParaRPr lang="en-US" dirty="0"/>
          </a:p>
          <a:p>
            <a:pPr marL="0" indent="0">
              <a:buNone/>
            </a:pPr>
            <a:r>
              <a:rPr lang="cs-CZ" dirty="0"/>
              <a:t> </a:t>
            </a:r>
          </a:p>
          <a:p>
            <a:pPr marL="0" indent="0">
              <a:buNone/>
            </a:pPr>
            <a:endParaRPr lang="en-US" dirty="0"/>
          </a:p>
          <a:p>
            <a:endParaRPr lang="cs-CZ" dirty="0"/>
          </a:p>
        </p:txBody>
      </p:sp>
    </p:spTree>
    <p:extLst>
      <p:ext uri="{BB962C8B-B14F-4D97-AF65-F5344CB8AC3E}">
        <p14:creationId xmlns:p14="http://schemas.microsoft.com/office/powerpoint/2010/main" val="228468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5DC678-89F9-4014-AF4C-EA15C57666F3}"/>
              </a:ext>
            </a:extLst>
          </p:cNvPr>
          <p:cNvSpPr>
            <a:spLocks noGrp="1"/>
          </p:cNvSpPr>
          <p:nvPr>
            <p:ph type="title"/>
          </p:nvPr>
        </p:nvSpPr>
        <p:spPr/>
        <p:txBody>
          <a:bodyPr>
            <a:noAutofit/>
          </a:bodyPr>
          <a:lstStyle/>
          <a:p>
            <a:r>
              <a:rPr lang="cs-CZ" sz="3600" dirty="0">
                <a:solidFill>
                  <a:srgbClr val="0070C0"/>
                </a:solidFill>
              </a:rPr>
              <a:t>Lead </a:t>
            </a:r>
            <a:r>
              <a:rPr lang="cs-CZ" sz="3600" dirty="0" err="1">
                <a:solidFill>
                  <a:srgbClr val="0070C0"/>
                </a:solidFill>
              </a:rPr>
              <a:t>time</a:t>
            </a:r>
            <a:r>
              <a:rPr lang="cs-CZ" sz="3600" dirty="0">
                <a:solidFill>
                  <a:srgbClr val="0070C0"/>
                </a:solidFill>
              </a:rPr>
              <a:t>=průběžný čas v MS Dynamics NAV </a:t>
            </a:r>
          </a:p>
        </p:txBody>
      </p:sp>
      <p:pic>
        <p:nvPicPr>
          <p:cNvPr id="5" name="Obrázek 4">
            <a:extLst>
              <a:ext uri="{FF2B5EF4-FFF2-40B4-BE49-F238E27FC236}">
                <a16:creationId xmlns:a16="http://schemas.microsoft.com/office/drawing/2014/main" id="{00E6F64B-6995-4FA2-ADCD-5EA4BFEEBDE5}"/>
              </a:ext>
            </a:extLst>
          </p:cNvPr>
          <p:cNvPicPr>
            <a:picLocks noChangeAspect="1"/>
          </p:cNvPicPr>
          <p:nvPr/>
        </p:nvPicPr>
        <p:blipFill>
          <a:blip r:embed="rId2"/>
          <a:stretch>
            <a:fillRect/>
          </a:stretch>
        </p:blipFill>
        <p:spPr>
          <a:xfrm>
            <a:off x="457201" y="1565921"/>
            <a:ext cx="5482952" cy="2242594"/>
          </a:xfrm>
          <a:prstGeom prst="rect">
            <a:avLst/>
          </a:prstGeom>
          <a:ln>
            <a:solidFill>
              <a:schemeClr val="accent1"/>
            </a:solidFill>
          </a:ln>
        </p:spPr>
      </p:pic>
      <p:pic>
        <p:nvPicPr>
          <p:cNvPr id="7" name="Obrázek 6">
            <a:extLst>
              <a:ext uri="{FF2B5EF4-FFF2-40B4-BE49-F238E27FC236}">
                <a16:creationId xmlns:a16="http://schemas.microsoft.com/office/drawing/2014/main" id="{5C08241D-3832-463B-BA95-16AD0B0EB04D}"/>
              </a:ext>
            </a:extLst>
          </p:cNvPr>
          <p:cNvPicPr>
            <a:picLocks noChangeAspect="1"/>
          </p:cNvPicPr>
          <p:nvPr/>
        </p:nvPicPr>
        <p:blipFill>
          <a:blip r:embed="rId3"/>
          <a:stretch>
            <a:fillRect/>
          </a:stretch>
        </p:blipFill>
        <p:spPr>
          <a:xfrm>
            <a:off x="3275856" y="3454176"/>
            <a:ext cx="4572000" cy="2336352"/>
          </a:xfrm>
          <a:prstGeom prst="rect">
            <a:avLst/>
          </a:prstGeom>
          <a:ln>
            <a:solidFill>
              <a:schemeClr val="tx1"/>
            </a:solidFill>
          </a:ln>
        </p:spPr>
      </p:pic>
    </p:spTree>
    <p:extLst>
      <p:ext uri="{BB962C8B-B14F-4D97-AF65-F5344CB8AC3E}">
        <p14:creationId xmlns:p14="http://schemas.microsoft.com/office/powerpoint/2010/main" val="124160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5F20F-B534-4C8F-9DAB-6432ABC04B81}"/>
              </a:ext>
            </a:extLst>
          </p:cNvPr>
          <p:cNvSpPr>
            <a:spLocks noGrp="1"/>
          </p:cNvSpPr>
          <p:nvPr>
            <p:ph type="title"/>
          </p:nvPr>
        </p:nvSpPr>
        <p:spPr/>
        <p:txBody>
          <a:bodyPr/>
          <a:lstStyle/>
          <a:p>
            <a:r>
              <a:rPr lang="cs-CZ" dirty="0"/>
              <a:t>Používané vstupní veličiny II.</a:t>
            </a:r>
          </a:p>
        </p:txBody>
      </p:sp>
      <p:sp>
        <p:nvSpPr>
          <p:cNvPr id="3" name="Zástupný obsah 2">
            <a:extLst>
              <a:ext uri="{FF2B5EF4-FFF2-40B4-BE49-F238E27FC236}">
                <a16:creationId xmlns:a16="http://schemas.microsoft.com/office/drawing/2014/main" id="{ABD42F8B-E96E-49EF-AF69-D99E4945774F}"/>
              </a:ext>
            </a:extLst>
          </p:cNvPr>
          <p:cNvSpPr>
            <a:spLocks noGrp="1"/>
          </p:cNvSpPr>
          <p:nvPr>
            <p:ph idx="1"/>
          </p:nvPr>
        </p:nvSpPr>
        <p:spPr/>
        <p:txBody>
          <a:bodyPr>
            <a:normAutofit/>
          </a:bodyPr>
          <a:lstStyle/>
          <a:p>
            <a:r>
              <a:rPr lang="en-US" b="1" dirty="0">
                <a:solidFill>
                  <a:srgbClr val="0070C0"/>
                </a:solidFill>
              </a:rPr>
              <a:t>Flow time</a:t>
            </a:r>
            <a:r>
              <a:rPr lang="en-US" b="1" dirty="0"/>
              <a:t>:</a:t>
            </a:r>
            <a:r>
              <a:rPr lang="en-US" dirty="0"/>
              <a:t> </a:t>
            </a:r>
            <a:r>
              <a:rPr lang="cs-CZ" dirty="0"/>
              <a:t>Časový interval vymezující začátek a konec dílčího procesu (</a:t>
            </a:r>
            <a:r>
              <a:rPr lang="cs-CZ" dirty="0" err="1"/>
              <a:t>např.operaci</a:t>
            </a:r>
            <a:r>
              <a:rPr lang="cs-CZ" dirty="0"/>
              <a:t> obrábění hřídele nebo oholení zákazníka).</a:t>
            </a:r>
          </a:p>
          <a:p>
            <a:r>
              <a:rPr lang="cs-CZ" dirty="0"/>
              <a:t>Někdy se tento čas nazývá také procesní čas.  Pokud můžete procesem projít po různých cestách, pak </a:t>
            </a:r>
            <a:r>
              <a:rPr lang="cs-CZ" b="1" dirty="0" err="1">
                <a:solidFill>
                  <a:srgbClr val="0070C0"/>
                </a:solidFill>
              </a:rPr>
              <a:t>Flow</a:t>
            </a:r>
            <a:r>
              <a:rPr lang="cs-CZ" b="1" dirty="0">
                <a:solidFill>
                  <a:srgbClr val="0070C0"/>
                </a:solidFill>
              </a:rPr>
              <a:t> </a:t>
            </a:r>
            <a:r>
              <a:rPr lang="cs-CZ" b="1" dirty="0" err="1">
                <a:solidFill>
                  <a:srgbClr val="0070C0"/>
                </a:solidFill>
              </a:rPr>
              <a:t>time</a:t>
            </a:r>
            <a:r>
              <a:rPr lang="cs-CZ" b="1" dirty="0">
                <a:solidFill>
                  <a:srgbClr val="0070C0"/>
                </a:solidFill>
              </a:rPr>
              <a:t> </a:t>
            </a:r>
            <a:r>
              <a:rPr lang="cs-CZ" dirty="0"/>
              <a:t>je čas strávený na nejdelší cestě.  </a:t>
            </a:r>
          </a:p>
        </p:txBody>
      </p:sp>
    </p:spTree>
    <p:extLst>
      <p:ext uri="{BB962C8B-B14F-4D97-AF65-F5344CB8AC3E}">
        <p14:creationId xmlns:p14="http://schemas.microsoft.com/office/powerpoint/2010/main" val="256361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8830BF-B314-4ABF-BD5D-239075F11ABD}"/>
              </a:ext>
            </a:extLst>
          </p:cNvPr>
          <p:cNvSpPr>
            <a:spLocks noGrp="1"/>
          </p:cNvSpPr>
          <p:nvPr>
            <p:ph type="title"/>
          </p:nvPr>
        </p:nvSpPr>
        <p:spPr/>
        <p:txBody>
          <a:bodyPr/>
          <a:lstStyle/>
          <a:p>
            <a:r>
              <a:rPr lang="cs-CZ" dirty="0"/>
              <a:t>Používané vstupní veličiny III.</a:t>
            </a:r>
          </a:p>
        </p:txBody>
      </p:sp>
      <p:sp>
        <p:nvSpPr>
          <p:cNvPr id="3" name="Zástupný obsah 2">
            <a:extLst>
              <a:ext uri="{FF2B5EF4-FFF2-40B4-BE49-F238E27FC236}">
                <a16:creationId xmlns:a16="http://schemas.microsoft.com/office/drawing/2014/main" id="{69B1FE51-3FE9-4234-ABCE-BA972CBF03A7}"/>
              </a:ext>
            </a:extLst>
          </p:cNvPr>
          <p:cNvSpPr>
            <a:spLocks noGrp="1"/>
          </p:cNvSpPr>
          <p:nvPr>
            <p:ph idx="1"/>
          </p:nvPr>
        </p:nvSpPr>
        <p:spPr/>
        <p:txBody>
          <a:bodyPr/>
          <a:lstStyle/>
          <a:p>
            <a:r>
              <a:rPr lang="cs-CZ" b="1" dirty="0" err="1"/>
              <a:t>Cycle</a:t>
            </a:r>
            <a:r>
              <a:rPr lang="cs-CZ" b="1" dirty="0"/>
              <a:t> </a:t>
            </a:r>
            <a:r>
              <a:rPr lang="cs-CZ" b="1" dirty="0" err="1"/>
              <a:t>time</a:t>
            </a:r>
            <a:r>
              <a:rPr lang="cs-CZ" b="1" dirty="0"/>
              <a:t> (CT)</a:t>
            </a:r>
            <a:r>
              <a:rPr lang="cs-CZ" dirty="0"/>
              <a:t>=</a:t>
            </a:r>
            <a:r>
              <a:rPr lang="en-ZA" dirty="0"/>
              <a:t> </a:t>
            </a:r>
            <a:r>
              <a:rPr lang="cs-CZ" dirty="0"/>
              <a:t>průměrný čas od zahájení „</a:t>
            </a:r>
            <a:r>
              <a:rPr lang="cs-CZ" dirty="0" err="1"/>
              <a:t>jobu</a:t>
            </a:r>
            <a:r>
              <a:rPr lang="cs-CZ" dirty="0"/>
              <a:t>“, (projektu, operace na strojním centru) do době, než součástka nebo zákazník </a:t>
            </a:r>
            <a:r>
              <a:rPr lang="cs-CZ" dirty="0" err="1"/>
              <a:t>job</a:t>
            </a:r>
            <a:r>
              <a:rPr lang="cs-CZ" dirty="0"/>
              <a:t> (projekt nebo jeho úlohu) opustí  </a:t>
            </a:r>
          </a:p>
          <a:p>
            <a:endParaRPr lang="cs-CZ" dirty="0"/>
          </a:p>
          <a:p>
            <a:r>
              <a:rPr lang="cs-CZ" dirty="0"/>
              <a:t>V různých literárních zdrojích věnujících se </a:t>
            </a:r>
            <a:r>
              <a:rPr lang="cs-CZ" dirty="0" err="1"/>
              <a:t>Littlovu</a:t>
            </a:r>
            <a:r>
              <a:rPr lang="cs-CZ" dirty="0"/>
              <a:t> zákonu někdy dochází k tomu, že </a:t>
            </a:r>
            <a:r>
              <a:rPr lang="cs-CZ" b="1" dirty="0"/>
              <a:t>CT=FT </a:t>
            </a:r>
          </a:p>
        </p:txBody>
      </p:sp>
    </p:spTree>
    <p:extLst>
      <p:ext uri="{BB962C8B-B14F-4D97-AF65-F5344CB8AC3E}">
        <p14:creationId xmlns:p14="http://schemas.microsoft.com/office/powerpoint/2010/main" val="177100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051B9C-2F9B-436E-959F-57B3D0857BD4}"/>
              </a:ext>
            </a:extLst>
          </p:cNvPr>
          <p:cNvSpPr>
            <a:spLocks noGrp="1"/>
          </p:cNvSpPr>
          <p:nvPr>
            <p:ph type="title"/>
          </p:nvPr>
        </p:nvSpPr>
        <p:spPr/>
        <p:txBody>
          <a:bodyPr/>
          <a:lstStyle/>
          <a:p>
            <a:r>
              <a:rPr lang="cs-CZ" dirty="0"/>
              <a:t>Konstatování </a:t>
            </a:r>
          </a:p>
        </p:txBody>
      </p:sp>
      <p:sp>
        <p:nvSpPr>
          <p:cNvPr id="3" name="Zástupný obsah 2">
            <a:extLst>
              <a:ext uri="{FF2B5EF4-FFF2-40B4-BE49-F238E27FC236}">
                <a16:creationId xmlns:a16="http://schemas.microsoft.com/office/drawing/2014/main" id="{7D096591-86C7-40C8-B8E7-B5737E8C6366}"/>
              </a:ext>
            </a:extLst>
          </p:cNvPr>
          <p:cNvSpPr>
            <a:spLocks noGrp="1"/>
          </p:cNvSpPr>
          <p:nvPr>
            <p:ph idx="1"/>
          </p:nvPr>
        </p:nvSpPr>
        <p:spPr/>
        <p:txBody>
          <a:bodyPr/>
          <a:lstStyle/>
          <a:p>
            <a:r>
              <a:rPr lang="cs-CZ" dirty="0"/>
              <a:t>Je velice podstatné, aby všechny tři používané veličiny  </a:t>
            </a:r>
            <a:r>
              <a:rPr lang="cs-CZ" dirty="0" err="1"/>
              <a:t>Littlova</a:t>
            </a:r>
            <a:r>
              <a:rPr lang="cs-CZ" dirty="0"/>
              <a:t> zákona byly přesně definovány, což umožní jeho lepší pochopení.   </a:t>
            </a:r>
          </a:p>
          <a:p>
            <a:endParaRPr lang="cs-CZ" dirty="0"/>
          </a:p>
        </p:txBody>
      </p:sp>
      <p:sp>
        <p:nvSpPr>
          <p:cNvPr id="4" name="Šipka: doprava 3">
            <a:extLst>
              <a:ext uri="{FF2B5EF4-FFF2-40B4-BE49-F238E27FC236}">
                <a16:creationId xmlns:a16="http://schemas.microsoft.com/office/drawing/2014/main" id="{B2FFE756-4117-4DFB-8B24-7405C7F3605E}"/>
              </a:ext>
            </a:extLst>
          </p:cNvPr>
          <p:cNvSpPr/>
          <p:nvPr/>
        </p:nvSpPr>
        <p:spPr>
          <a:xfrm>
            <a:off x="1979712" y="4005064"/>
            <a:ext cx="5760640"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Anglická verze konstatování na dalším snímku</a:t>
            </a:r>
          </a:p>
        </p:txBody>
      </p:sp>
    </p:spTree>
    <p:extLst>
      <p:ext uri="{BB962C8B-B14F-4D97-AF65-F5344CB8AC3E}">
        <p14:creationId xmlns:p14="http://schemas.microsoft.com/office/powerpoint/2010/main" val="3969551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Different times</a:t>
            </a:r>
            <a:r>
              <a:rPr lang="cs-CZ" dirty="0"/>
              <a:t> </a:t>
            </a:r>
            <a:r>
              <a:rPr lang="cs-CZ" dirty="0" err="1"/>
              <a:t>used</a:t>
            </a:r>
            <a:r>
              <a:rPr lang="cs-CZ" dirty="0"/>
              <a:t> in </a:t>
            </a:r>
            <a:r>
              <a:rPr lang="cs-CZ" dirty="0" err="1"/>
              <a:t>Little´s</a:t>
            </a:r>
            <a:r>
              <a:rPr lang="cs-CZ" dirty="0"/>
              <a:t> </a:t>
            </a:r>
            <a:r>
              <a:rPr lang="cs-CZ"/>
              <a:t>law</a:t>
            </a:r>
            <a:endParaRPr lang="en-US" dirty="0"/>
          </a:p>
        </p:txBody>
      </p:sp>
      <p:sp>
        <p:nvSpPr>
          <p:cNvPr id="3" name="Zástupný symbol pro obsah 2"/>
          <p:cNvSpPr>
            <a:spLocks noGrp="1"/>
          </p:cNvSpPr>
          <p:nvPr>
            <p:ph idx="1"/>
          </p:nvPr>
        </p:nvSpPr>
        <p:spPr/>
        <p:txBody>
          <a:bodyPr/>
          <a:lstStyle/>
          <a:p>
            <a:r>
              <a:rPr lang="en-US" dirty="0"/>
              <a:t>Lead time</a:t>
            </a:r>
            <a:r>
              <a:rPr lang="cs-CZ" dirty="0"/>
              <a:t> (LT)</a:t>
            </a:r>
            <a:endParaRPr lang="en-US" dirty="0"/>
          </a:p>
          <a:p>
            <a:r>
              <a:rPr lang="en-US" dirty="0"/>
              <a:t>Flow time</a:t>
            </a:r>
            <a:r>
              <a:rPr lang="cs-CZ" dirty="0"/>
              <a:t> (FT)</a:t>
            </a:r>
            <a:endParaRPr lang="en-US" dirty="0"/>
          </a:p>
          <a:p>
            <a:r>
              <a:rPr lang="en-US" dirty="0"/>
              <a:t>Cycle time </a:t>
            </a:r>
            <a:r>
              <a:rPr lang="cs-CZ" dirty="0"/>
              <a:t>(CT)</a:t>
            </a:r>
            <a:endParaRPr lang="en-US" dirty="0"/>
          </a:p>
          <a:p>
            <a:pPr marL="0" indent="0">
              <a:buNone/>
            </a:pPr>
            <a:r>
              <a:rPr lang="en-US" dirty="0"/>
              <a:t>It is absolutely essential to define precisely above</a:t>
            </a:r>
            <a:r>
              <a:rPr lang="cs-CZ" dirty="0"/>
              <a:t>  </a:t>
            </a:r>
            <a:r>
              <a:rPr lang="en-US" dirty="0"/>
              <a:t>mentioned times in order to better understand principles of Little´s law</a:t>
            </a:r>
            <a:r>
              <a:rPr lang="cs-CZ" dirty="0"/>
              <a:t> </a:t>
            </a:r>
          </a:p>
          <a:p>
            <a:pPr marL="0" indent="0">
              <a:buNone/>
            </a:pPr>
            <a:r>
              <a:rPr lang="cs-CZ" dirty="0"/>
              <a:t>			 </a:t>
            </a:r>
          </a:p>
          <a:p>
            <a:pPr marL="0" indent="0">
              <a:buNone/>
            </a:pPr>
            <a:endParaRPr lang="en-US" dirty="0"/>
          </a:p>
          <a:p>
            <a:endParaRPr lang="cs-CZ" dirty="0"/>
          </a:p>
        </p:txBody>
      </p:sp>
      <p:sp>
        <p:nvSpPr>
          <p:cNvPr id="4" name="Obdélník 3"/>
          <p:cNvSpPr/>
          <p:nvPr/>
        </p:nvSpPr>
        <p:spPr>
          <a:xfrm>
            <a:off x="2051720" y="4988258"/>
            <a:ext cx="390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WIP=TH x CT</a:t>
            </a:r>
          </a:p>
        </p:txBody>
      </p:sp>
    </p:spTree>
    <p:extLst>
      <p:ext uri="{BB962C8B-B14F-4D97-AF65-F5344CB8AC3E}">
        <p14:creationId xmlns:p14="http://schemas.microsoft.com/office/powerpoint/2010/main" val="59311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Další dvě veličiny spojené s </a:t>
            </a:r>
            <a:r>
              <a:rPr lang="cs-CZ" dirty="0">
                <a:solidFill>
                  <a:srgbClr val="0070C0"/>
                </a:solidFill>
              </a:rPr>
              <a:t>LZ</a:t>
            </a:r>
            <a:r>
              <a:rPr lang="cs-CZ" dirty="0"/>
              <a:t> </a:t>
            </a:r>
            <a:endParaRPr lang="en-ZA" dirty="0"/>
          </a:p>
        </p:txBody>
      </p:sp>
      <p:sp>
        <p:nvSpPr>
          <p:cNvPr id="3" name="Zástupný symbol pro obsah 2"/>
          <p:cNvSpPr>
            <a:spLocks noGrp="1"/>
          </p:cNvSpPr>
          <p:nvPr>
            <p:ph idx="1"/>
          </p:nvPr>
        </p:nvSpPr>
        <p:spPr/>
        <p:txBody>
          <a:bodyPr>
            <a:normAutofit/>
          </a:bodyPr>
          <a:lstStyle/>
          <a:p>
            <a:r>
              <a:rPr lang="en-ZA" b="1" dirty="0"/>
              <a:t>WIP</a:t>
            </a:r>
            <a:r>
              <a:rPr lang="en-ZA" dirty="0"/>
              <a:t>= Work in Process (Work in Progress)</a:t>
            </a:r>
            <a:r>
              <a:rPr lang="cs-CZ" dirty="0"/>
              <a:t>- </a:t>
            </a:r>
            <a:r>
              <a:rPr lang="cs-CZ" dirty="0">
                <a:solidFill>
                  <a:srgbClr val="0070C0"/>
                </a:solidFill>
              </a:rPr>
              <a:t>nedokončená výroba </a:t>
            </a:r>
            <a:endParaRPr lang="en-ZA" dirty="0">
              <a:solidFill>
                <a:srgbClr val="0070C0"/>
              </a:solidFill>
            </a:endParaRPr>
          </a:p>
          <a:p>
            <a:r>
              <a:rPr lang="en-ZA" b="1" dirty="0"/>
              <a:t>TH</a:t>
            </a:r>
            <a:r>
              <a:rPr lang="en-ZA" dirty="0"/>
              <a:t>=Throughput=Throughput Rate = </a:t>
            </a:r>
            <a:r>
              <a:rPr lang="cs-CZ" dirty="0"/>
              <a:t>Průtok= =kolik dílců (zákazníků) zpracuje jednotka (zdroj), což může být stroj, holič, obsluha bankovní přepážky nebo obslužné místo za definovanou jednotku času (minuta, hodina, atd.)   </a:t>
            </a:r>
            <a:endParaRPr lang="en-ZA" dirty="0"/>
          </a:p>
        </p:txBody>
      </p:sp>
      <p:sp>
        <p:nvSpPr>
          <p:cNvPr id="5" name="TextovéPole 4">
            <a:extLst>
              <a:ext uri="{FF2B5EF4-FFF2-40B4-BE49-F238E27FC236}">
                <a16:creationId xmlns:a16="http://schemas.microsoft.com/office/drawing/2014/main" id="{AA396C7D-1E4F-4EBE-85AC-EAA814FCA1FE}"/>
              </a:ext>
            </a:extLst>
          </p:cNvPr>
          <p:cNvSpPr txBox="1"/>
          <p:nvPr/>
        </p:nvSpPr>
        <p:spPr>
          <a:xfrm>
            <a:off x="899592" y="5792044"/>
            <a:ext cx="2904449" cy="369332"/>
          </a:xfrm>
          <a:prstGeom prst="rect">
            <a:avLst/>
          </a:prstGeom>
          <a:noFill/>
        </p:spPr>
        <p:txBody>
          <a:bodyPr wrap="none" rtlCol="0">
            <a:spAutoFit/>
          </a:bodyPr>
          <a:lstStyle/>
          <a:p>
            <a:r>
              <a:rPr lang="cs-CZ" b="1" dirty="0">
                <a:solidFill>
                  <a:srgbClr val="0070C0"/>
                </a:solidFill>
              </a:rPr>
              <a:t>LZ</a:t>
            </a:r>
            <a:r>
              <a:rPr lang="cs-CZ" dirty="0"/>
              <a:t>=</a:t>
            </a:r>
            <a:r>
              <a:rPr lang="cs-CZ" dirty="0" err="1"/>
              <a:t>Littlův</a:t>
            </a:r>
            <a:r>
              <a:rPr lang="cs-CZ" dirty="0"/>
              <a:t> zákon = </a:t>
            </a:r>
            <a:r>
              <a:rPr lang="cs-CZ" dirty="0" err="1"/>
              <a:t>Little´s</a:t>
            </a:r>
            <a:r>
              <a:rPr lang="cs-CZ" dirty="0"/>
              <a:t> </a:t>
            </a:r>
            <a:r>
              <a:rPr lang="cs-CZ" dirty="0" err="1"/>
              <a:t>law</a:t>
            </a:r>
            <a:endParaRPr lang="cs-CZ" dirty="0"/>
          </a:p>
        </p:txBody>
      </p:sp>
    </p:spTree>
    <p:extLst>
      <p:ext uri="{BB962C8B-B14F-4D97-AF65-F5344CB8AC3E}">
        <p14:creationId xmlns:p14="http://schemas.microsoft.com/office/powerpoint/2010/main" val="136004967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1846</Words>
  <Application>Microsoft Office PowerPoint</Application>
  <PresentationFormat>Předvádění na obrazovce (4:3)</PresentationFormat>
  <Paragraphs>248</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Calibri</vt:lpstr>
      <vt:lpstr>Motiv systému Office</vt:lpstr>
      <vt:lpstr>Littlův zákon-základy</vt:lpstr>
      <vt:lpstr>Littlův zákon</vt:lpstr>
      <vt:lpstr>Používané vstupní veličiny I.</vt:lpstr>
      <vt:lpstr>Lead time=průběžný čas v MS Dynamics NAV </vt:lpstr>
      <vt:lpstr>Používané vstupní veličiny II.</vt:lpstr>
      <vt:lpstr>Používané vstupní veličiny III.</vt:lpstr>
      <vt:lpstr>Konstatování </vt:lpstr>
      <vt:lpstr>Different times used in Little´s law</vt:lpstr>
      <vt:lpstr>Další dvě veličiny spojené s LZ </vt:lpstr>
      <vt:lpstr>Littlův zákon (teorém)</vt:lpstr>
      <vt:lpstr>Definitions (anglická varianta definic)</vt:lpstr>
      <vt:lpstr>Běžná situace, kterou je potřeba řešit</vt:lpstr>
      <vt:lpstr>Otázky</vt:lpstr>
      <vt:lpstr>Klíčová měřítka a proměnné (doplnění definic) </vt:lpstr>
      <vt:lpstr>Řešení  (home study) </vt:lpstr>
      <vt:lpstr>Otázky</vt:lpstr>
      <vt:lpstr>Videa</vt:lpstr>
      <vt:lpstr>Little´s  law-2nd part</vt:lpstr>
      <vt:lpstr>Little´s law - definition (formula)</vt:lpstr>
      <vt:lpstr>I finally figured it out !!!!</vt:lpstr>
      <vt:lpstr>Daily application of the law….</vt:lpstr>
      <vt:lpstr>Definition of basic parameters (supplements)</vt:lpstr>
      <vt:lpstr>Definition of basic parameters (supplements)</vt:lpstr>
      <vt:lpstr>Definition of basic parameters (supplements)</vt:lpstr>
      <vt:lpstr>Best case performance  </vt:lpstr>
      <vt:lpstr>Resources</vt:lpstr>
      <vt:lpstr>Example 1</vt:lpstr>
      <vt:lpstr>Example 2</vt:lpstr>
      <vt:lpstr>Youtube examples (6 minutes)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Miki Skorkovský</cp:lastModifiedBy>
  <cp:revision>70</cp:revision>
  <dcterms:created xsi:type="dcterms:W3CDTF">2015-03-05T13:24:01Z</dcterms:created>
  <dcterms:modified xsi:type="dcterms:W3CDTF">2021-05-05T06:34:44Z</dcterms:modified>
</cp:coreProperties>
</file>