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7E967-30F9-4882-B304-48BFFA719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A41DA2-11EE-47A8-A313-A2319BD4B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7EF49-091D-40B6-938E-A2F67897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473E2C-DCF2-483F-935F-7B3D06D0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E31652-502E-4119-85A2-AE2C655A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41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3B986-D26F-4462-AED4-9D85E6D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792713-1D59-4D07-AF37-B452A9D58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ABA8D4-C1AF-4058-87D7-850D8668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3B102E-BF25-4651-AEAE-6475AF2F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B7BFF5-C512-4813-ABBA-AE112C53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95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89E9C2-1844-4990-BAC9-B656204F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C0079E-A630-4C6B-B851-3DD9F6B4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C8B082-4479-4995-8060-34778176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461AA5-BB46-4DF2-AE4B-280F21AC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8CC716-1B6C-4E38-817C-20CD8576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93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5069B-E7A8-47B3-9D32-66083FED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8CC5A3-504F-4B4C-BB15-A2138C91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735019-8E37-4D75-9E5F-82D929E5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7D0A5E-AD2F-45A3-A89A-74403096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D9F1DE-B59B-4ACF-98D8-4D825E0D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4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3074E-35F2-4245-9E97-C1F849D5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F44D42-3B47-474E-8982-3B506F617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EA01AA-D01E-46DE-B3BB-FC348C6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D64570-7E02-4976-8298-4C77BE31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A7D81-9496-4802-BA03-051FAD71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50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56A82-43A0-428B-AD55-63766448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A12FA-9F53-4B41-BB30-16FEE4BDC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EA1FD2-85E8-4308-B7D0-C2BEDD49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17AD2F-D49F-4CBE-B2B4-35B8F0FA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80C5CD-E91D-4CCB-B4D2-30223363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AE9B88-FEFE-40D7-B7B6-228FF8E1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48FB2-24BF-4B3F-A1C6-C7CB5450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B9C004-4AB5-44BD-93CD-4D710706B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512878-02FE-4138-8C72-4604A137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5C63AC-E20C-4F64-9BDA-2267F8856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A7E3AC-361B-4808-A5F0-D5F8ED85B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6E09DA-EC96-4BC8-B8B9-74EE4EB0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123485-DDF9-4AC6-95D5-18193286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CFAC33-2A98-434C-BA60-FCF82C45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0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CC1F5-9B26-4241-A1B0-95BF0810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58BBFB-0963-4651-9EC4-E46193F8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5DE363-85D9-46F4-86A8-04909CB0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B2BAB8-A0AB-42F3-842D-3B53386F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6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D64D54-46B6-46A9-801D-186C3B00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A48A76-3DA0-482D-897B-6BD72BB5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F3F1B9-E883-47B0-B43E-CE187860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A0FF3-9CF3-48DE-881D-9AB45A4C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22CB2-F126-405D-A70D-1429A7D9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CABE1C-664A-4FDE-A493-F13C8834E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C792C3-D444-4CC3-8EFA-6A4B5562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992969-23AD-41EC-B447-152D7F5C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15F9DD-DF61-4233-B2ED-4BD74E94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F4B25-1094-4D23-A27C-C9728B9B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F64F78-F23C-4D81-926E-A36C14FFA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A13631-0065-41E3-9BEA-33F5EA04B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7F7B12-0351-40E3-9FD1-1E362FCF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9B711B-9C45-4DB0-92EA-15784750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F16CE1-83B6-43A5-9FB9-C46736A6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2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8E05A2-734C-4C36-91E5-1E59039F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7A5D4B-869F-4D87-8E63-BBBAFF3B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57112F-09ED-4135-B2BB-EA0B9E96A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8F2-D2D9-4F6E-9C5F-7B06AB864ED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E824D6-F507-4808-97FE-739A40D34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175BC-4D98-420D-A21C-1499CF862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3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ess.st/author/ben-mulholland/" TargetMode="External"/><Relationship Id="rId2" Type="http://schemas.openxmlformats.org/officeDocument/2006/relationships/hyperlink" Target="https://www.process.st/littles-law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ocess.st/wp-content/uploads/2017/11/littles-law-queue-south-park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sinc.com/2012/09/07/littles-law-isnt-it-a-linear-relationshi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A6178-9D07-4F4B-BEE6-1F2234FE7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Littlův</a:t>
            </a:r>
            <a:r>
              <a:rPr lang="cs-CZ" dirty="0"/>
              <a:t> zákon-aplikace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1D58DF-7DD1-4A64-98FE-9ED96C214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Skorkovský –překlad-editace-modifikace-doplnění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0AE1F7-6367-4147-9DC4-4E003435C7C8}"/>
              </a:ext>
            </a:extLst>
          </p:cNvPr>
          <p:cNvSpPr txBox="1"/>
          <p:nvPr/>
        </p:nvSpPr>
        <p:spPr>
          <a:xfrm>
            <a:off x="2152650" y="6038850"/>
            <a:ext cx="611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Based</a:t>
            </a:r>
            <a:r>
              <a:rPr lang="cs-CZ" dirty="0"/>
              <a:t> on :</a:t>
            </a:r>
            <a:r>
              <a:rPr lang="cs-CZ" dirty="0">
                <a:hlinkClick r:id="rId2"/>
              </a:rPr>
              <a:t>https://www.process.st/littles-law/</a:t>
            </a:r>
            <a:r>
              <a:rPr lang="cs-CZ" dirty="0"/>
              <a:t> - Ben </a:t>
            </a:r>
            <a:r>
              <a:rPr lang="cs-CZ" dirty="0" err="1"/>
              <a:t>Mulholland</a:t>
            </a:r>
            <a:endParaRPr lang="cs-C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D9ACD43-E507-4CF7-AB60-E54E3403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221"/>
            <a:ext cx="1219200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2C98E3"/>
                </a:solidFill>
                <a:effectLst/>
                <a:latin typeface="Cabin"/>
              </a:rPr>
              <a:t>  </a:t>
            </a:r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rgbClr val="2C98E3"/>
                </a:solidFill>
                <a:effectLst/>
                <a:latin typeface="Cabin"/>
              </a:rPr>
              <a:t>      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2C98E3"/>
                </a:solidFill>
                <a:effectLst/>
                <a:latin typeface="Cabin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7D009473-56B9-4C83-B8BD-2AE97014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35" y="6091733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2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47E08-9D80-4FF0-8C9B-4DFC3706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Výrok (jeden z mnoha-již zmíněno v hlavní prezentaci)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D79B0-1C50-4B43-B97F-541097E12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Littlův</a:t>
            </a:r>
            <a:r>
              <a:rPr lang="cs-CZ" b="1" dirty="0"/>
              <a:t> zákon </a:t>
            </a:r>
            <a:r>
              <a:rPr lang="cs-CZ" dirty="0"/>
              <a:t>je mocným nástrojem v arzenálu téměř každého projektového týmu. Od výpočtů spotřeby ubrousků až po výpočty  výkonu systémů v čase, je LZ jedním z klíčových nástrojů pro zvýšení efektivity podnikání.</a:t>
            </a:r>
          </a:p>
          <a:p>
            <a:endParaRPr lang="cs-CZ" dirty="0"/>
          </a:p>
          <a:p>
            <a:r>
              <a:rPr lang="cs-CZ" b="1" dirty="0"/>
              <a:t>Verbalizovaná definice </a:t>
            </a:r>
            <a:r>
              <a:rPr lang="cs-CZ" dirty="0"/>
              <a:t>: Počet kusů (zákazníků) ve frontě = tempo příchodů  </a:t>
            </a:r>
            <a:r>
              <a:rPr lang="en-US" dirty="0"/>
              <a:t> x </a:t>
            </a:r>
            <a:r>
              <a:rPr lang="cs-CZ" dirty="0"/>
              <a:t> průměrný čas strávený ve frontě </a:t>
            </a:r>
            <a:r>
              <a:rPr lang="cs-CZ" b="1" dirty="0"/>
              <a:t> </a:t>
            </a:r>
          </a:p>
          <a:p>
            <a:r>
              <a:rPr lang="cs-CZ" dirty="0"/>
              <a:t>Matematický zápis:  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WIP=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x </a:t>
            </a:r>
            <a:r>
              <a:rPr lang="cs-CZ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CT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cs-CZ" dirty="0"/>
              <a:t>Vysvětlivky proměnných :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WIP =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Progress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=nedokončená výroba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TH = průtok</a:t>
            </a:r>
            <a:r>
              <a:rPr lang="cs-CZ" dirty="0"/>
              <a:t> , </a:t>
            </a:r>
            <a:r>
              <a:rPr lang="cs-CZ" dirty="0">
                <a:solidFill>
                  <a:srgbClr val="00B050"/>
                </a:solidFill>
              </a:rPr>
              <a:t>CT = </a:t>
            </a:r>
            <a:r>
              <a:rPr lang="cs-CZ" dirty="0" err="1">
                <a:solidFill>
                  <a:srgbClr val="00B050"/>
                </a:solidFill>
              </a:rPr>
              <a:t>Cycle</a:t>
            </a:r>
            <a:r>
              <a:rPr lang="cs-CZ" dirty="0">
                <a:solidFill>
                  <a:srgbClr val="00B050"/>
                </a:solidFill>
              </a:rPr>
              <a:t> Time</a:t>
            </a:r>
            <a:r>
              <a:rPr lang="cs-CZ" dirty="0"/>
              <a:t> =</a:t>
            </a:r>
            <a:r>
              <a:rPr lang="en-US" dirty="0"/>
              <a:t> </a:t>
            </a:r>
            <a:r>
              <a:rPr lang="cs-CZ" dirty="0"/>
              <a:t>průměrný čas od doby kdy zákazníky (</a:t>
            </a:r>
            <a:r>
              <a:rPr lang="cs-CZ" dirty="0" err="1"/>
              <a:t>job</a:t>
            </a:r>
            <a:r>
              <a:rPr lang="cs-CZ" dirty="0"/>
              <a:t>) je uvolněný k tomu, aby byla provedena operace (stroj, obsluha u čerpací stanice nebo u bankovní přepážky) až do doby, kdy je akce ukončena.  </a:t>
            </a:r>
          </a:p>
        </p:txBody>
      </p:sp>
    </p:spTree>
    <p:extLst>
      <p:ext uri="{BB962C8B-B14F-4D97-AF65-F5344CB8AC3E}">
        <p14:creationId xmlns:p14="http://schemas.microsoft.com/office/powerpoint/2010/main" val="77157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4575F-2C59-4D34-BABE-3B784A8C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Fronta a další výrok týkající se bombardérů B2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41B3BD-EE0E-4802-8C40-FF6D83D4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https://www.process.st/wp-content/uploads/2017/11/littles-law-queue-south-park.gif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Bombardéry </a:t>
            </a:r>
            <a:r>
              <a:rPr lang="en-US" dirty="0"/>
              <a:t> B-2 stealth </a:t>
            </a:r>
            <a:r>
              <a:rPr lang="cs-CZ" dirty="0"/>
              <a:t>nemohou vzlétnout pokud se díky špatnému řízení front nacházejí v sekci údržby US Air </a:t>
            </a:r>
            <a:r>
              <a:rPr lang="cs-CZ" dirty="0" err="1"/>
              <a:t>Force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9AC474-7C14-4020-8F51-33BF97FB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694" y="4238046"/>
            <a:ext cx="4509656" cy="2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5FB5F-9464-4949-B988-5C2CD3CB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 – vzorec – jiné značení – stejný smysl</a:t>
            </a:r>
            <a:br>
              <a:rPr lang="cs-CZ" dirty="0"/>
            </a:br>
            <a:r>
              <a:rPr lang="cs-CZ" dirty="0"/>
              <a:t>(jiné značení proměnných)</a:t>
            </a:r>
          </a:p>
        </p:txBody>
      </p:sp>
      <p:pic>
        <p:nvPicPr>
          <p:cNvPr id="4098" name="Picture 2" descr="little's law - formula">
            <a:extLst>
              <a:ext uri="{FF2B5EF4-FFF2-40B4-BE49-F238E27FC236}">
                <a16:creationId xmlns:a16="http://schemas.microsoft.com/office/drawing/2014/main" id="{9DAA09F8-432D-4681-A144-C853CFC5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2" y="1988560"/>
            <a:ext cx="8063345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B736313-853E-4A92-9E09-F17DB3DD8339}"/>
              </a:ext>
            </a:extLst>
          </p:cNvPr>
          <p:cNvSpPr txBox="1"/>
          <p:nvPr/>
        </p:nvSpPr>
        <p:spPr>
          <a:xfrm>
            <a:off x="1098958" y="6191075"/>
            <a:ext cx="830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Klasická ukázka toho, že matematický zápis je stejný a pojmenování proměnných se liší </a:t>
            </a:r>
          </a:p>
        </p:txBody>
      </p:sp>
    </p:spTree>
    <p:extLst>
      <p:ext uri="{BB962C8B-B14F-4D97-AF65-F5344CB8AC3E}">
        <p14:creationId xmlns:p14="http://schemas.microsoft.com/office/powerpoint/2010/main" val="4230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D9FEC-A074-4A92-8348-193588E7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8980"/>
            <a:ext cx="10515600" cy="1325563"/>
          </a:xfrm>
        </p:spPr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Little</a:t>
            </a:r>
            <a:endParaRPr lang="cs-CZ" dirty="0"/>
          </a:p>
        </p:txBody>
      </p:sp>
      <p:pic>
        <p:nvPicPr>
          <p:cNvPr id="5122" name="Picture 2" descr="little's law - john little">
            <a:extLst>
              <a:ext uri="{FF2B5EF4-FFF2-40B4-BE49-F238E27FC236}">
                <a16:creationId xmlns:a16="http://schemas.microsoft.com/office/drawing/2014/main" id="{D70654A2-F77D-4EAC-9825-2A95F7D6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7" y="1041761"/>
            <a:ext cx="6428506" cy="32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E4E36ED-3D43-4669-9FB5-F2B8CCAA627E}"/>
              </a:ext>
            </a:extLst>
          </p:cNvPr>
          <p:cNvSpPr/>
          <p:nvPr/>
        </p:nvSpPr>
        <p:spPr>
          <a:xfrm>
            <a:off x="900546" y="4643919"/>
            <a:ext cx="10148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Profesor MIT, který jako první matematicky prokázal zákon v roce 1961. Zákon před tímto důkazem existoval  ale až do doby, kdy John </a:t>
            </a:r>
            <a:r>
              <a:rPr lang="cs-CZ" dirty="0" err="1"/>
              <a:t>Little</a:t>
            </a:r>
            <a:r>
              <a:rPr lang="cs-CZ" dirty="0"/>
              <a:t> zákon dokázal neexistovala žádná matematická definice nebo důkaz o jeho platnosti.</a:t>
            </a:r>
          </a:p>
          <a:p>
            <a:endParaRPr lang="cs-CZ" dirty="0"/>
          </a:p>
          <a:p>
            <a:r>
              <a:rPr lang="cs-CZ" dirty="0"/>
              <a:t>Zákon se používal při provádění operačního výzkumu signálů řízení silničního provozu. </a:t>
            </a:r>
          </a:p>
          <a:p>
            <a:r>
              <a:rPr lang="cs-CZ" dirty="0"/>
              <a:t>Jde v podstatě o analýzu front (</a:t>
            </a:r>
            <a:r>
              <a:rPr lang="cs-CZ" dirty="0" err="1"/>
              <a:t>waiting</a:t>
            </a:r>
            <a:r>
              <a:rPr lang="cs-CZ" dirty="0"/>
              <a:t> lines) </a:t>
            </a:r>
          </a:p>
        </p:txBody>
      </p:sp>
    </p:spTree>
    <p:extLst>
      <p:ext uri="{BB962C8B-B14F-4D97-AF65-F5344CB8AC3E}">
        <p14:creationId xmlns:p14="http://schemas.microsoft.com/office/powerpoint/2010/main" val="336737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1E795-3DF7-4074-B5B6-7DEDBDCF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B-2 údržba – výroky ohledně údržby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846D58-7973-4128-A6B3-690D2FD06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Bombardéry B-2 (neviditelné letouny)  jsou životně důležitou součástí obrany. I když jich není v letce US AIR </a:t>
            </a:r>
            <a:r>
              <a:rPr lang="cs-CZ" dirty="0" err="1"/>
              <a:t>Force</a:t>
            </a:r>
            <a:r>
              <a:rPr lang="cs-CZ" dirty="0"/>
              <a:t> mnoho (okolo 20), musí být nejen v prvotřídním stavu a být připravené k okamžitému použití, ale také se musí zaznamenávat pravidelné letové hodiny a být k dispozici pro výcvik pilotů nebo pro provádění pravidelných kontrolních testů.</a:t>
            </a:r>
          </a:p>
          <a:p>
            <a:endParaRPr lang="cs-CZ" dirty="0"/>
          </a:p>
          <a:p>
            <a:r>
              <a:rPr lang="cs-CZ" dirty="0"/>
              <a:t>Bohužel tato složitá letadla musí stále podstupovat rozsáhlou údržbu po stanoveném počtu letových hodin (a samozřejmě po případném neočekávaném poškození), aby si udržely svoji „neviditelnost“ .</a:t>
            </a:r>
          </a:p>
          <a:p>
            <a:r>
              <a:rPr lang="cs-CZ" dirty="0"/>
              <a:t>Tato údržba může trvat od 18 do 45 dnů podle typu prováděných úkonů,  což může vést k nekorektnímu vyvážení (poměru) mezi používáním a údržbou.</a:t>
            </a:r>
          </a:p>
        </p:txBody>
      </p:sp>
    </p:spTree>
    <p:extLst>
      <p:ext uri="{BB962C8B-B14F-4D97-AF65-F5344CB8AC3E}">
        <p14:creationId xmlns:p14="http://schemas.microsoft.com/office/powerpoint/2010/main" val="97939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1AD50-7D17-439A-8382-F0419553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W</a:t>
            </a:r>
            <a:r>
              <a:rPr lang="cs-CZ" b="1" dirty="0"/>
              <a:t> = </a:t>
            </a:r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b="1" dirty="0"/>
              <a:t> / </a:t>
            </a:r>
            <a:r>
              <a:rPr lang="cs-CZ" b="1" dirty="0">
                <a:solidFill>
                  <a:srgbClr val="0070C0"/>
                </a:solidFill>
              </a:rPr>
              <a:t>A</a:t>
            </a:r>
            <a:r>
              <a:rPr lang="cs-CZ" b="1" dirty="0"/>
              <a:t> = &gt; </a:t>
            </a:r>
            <a:r>
              <a:rPr lang="cs-CZ" b="1" dirty="0" err="1">
                <a:solidFill>
                  <a:srgbClr val="00B050"/>
                </a:solidFill>
              </a:rPr>
              <a:t>Cycle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time</a:t>
            </a:r>
            <a:r>
              <a:rPr lang="cs-CZ" b="1" dirty="0"/>
              <a:t>=</a:t>
            </a:r>
            <a:r>
              <a:rPr lang="cs-CZ" b="1" dirty="0">
                <a:solidFill>
                  <a:srgbClr val="FF0000"/>
                </a:solidFill>
              </a:rPr>
              <a:t>WIP</a:t>
            </a:r>
            <a:r>
              <a:rPr lang="cs-CZ" b="1" dirty="0"/>
              <a:t>/</a:t>
            </a:r>
            <a:r>
              <a:rPr lang="cs-CZ" b="1" dirty="0">
                <a:solidFill>
                  <a:srgbClr val="0070C0"/>
                </a:solidFill>
              </a:rPr>
              <a:t>TH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C07ED-60B5-457F-BB8E-40DDB021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analýzy letového řádu bylo vypočteno, že </a:t>
            </a:r>
            <a:r>
              <a:rPr lang="cs-CZ" b="1" dirty="0">
                <a:solidFill>
                  <a:srgbClr val="FF0000"/>
                </a:solidFill>
              </a:rPr>
              <a:t>tři </a:t>
            </a:r>
            <a:r>
              <a:rPr lang="cs-CZ" dirty="0"/>
              <a:t>bombardéry B-2 budou v daném okamžiku udržovány v údržbě. Míra, jakou bombardéry vstoupily do údržby, byla rovněž vypočtena zhruba každých </a:t>
            </a:r>
            <a:r>
              <a:rPr lang="cs-CZ" dirty="0">
                <a:solidFill>
                  <a:srgbClr val="0070C0"/>
                </a:solidFill>
              </a:rPr>
              <a:t>7</a:t>
            </a:r>
            <a:r>
              <a:rPr lang="cs-CZ" dirty="0"/>
              <a:t> dní. Takže :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L</a:t>
            </a:r>
            <a:r>
              <a:rPr lang="cs-CZ" dirty="0"/>
              <a:t> = </a:t>
            </a:r>
            <a:r>
              <a:rPr lang="cs-CZ" dirty="0">
                <a:solidFill>
                  <a:srgbClr val="FF0000"/>
                </a:solidFill>
              </a:rPr>
              <a:t>WIP</a:t>
            </a:r>
            <a:r>
              <a:rPr lang="cs-CZ" dirty="0"/>
              <a:t> - počet letadel B-2 v procesu údržby = </a:t>
            </a:r>
            <a:r>
              <a:rPr lang="cs-CZ" b="1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 = </a:t>
            </a:r>
            <a:r>
              <a:rPr lang="cs-CZ" dirty="0">
                <a:solidFill>
                  <a:srgbClr val="0070C0"/>
                </a:solidFill>
              </a:rPr>
              <a:t>TH</a:t>
            </a:r>
            <a:r>
              <a:rPr lang="cs-CZ" dirty="0"/>
              <a:t>=tempu vstup</a:t>
            </a:r>
            <a:r>
              <a:rPr lang="en-US" dirty="0"/>
              <a:t>/</a:t>
            </a:r>
            <a:r>
              <a:rPr lang="cs-CZ" dirty="0"/>
              <a:t>výstup </a:t>
            </a:r>
            <a:r>
              <a:rPr lang="en-US" dirty="0"/>
              <a:t> = 1 </a:t>
            </a:r>
            <a:r>
              <a:rPr lang="cs-CZ" dirty="0"/>
              <a:t>letoun B-2 každých </a:t>
            </a:r>
            <a:r>
              <a:rPr lang="en-US" dirty="0"/>
              <a:t>7 d</a:t>
            </a:r>
            <a:r>
              <a:rPr lang="cs-CZ" dirty="0"/>
              <a:t>ní </a:t>
            </a:r>
            <a:r>
              <a:rPr lang="en-US" dirty="0"/>
              <a:t>= </a:t>
            </a:r>
            <a:r>
              <a:rPr lang="en-US" b="1" i="1" dirty="0">
                <a:solidFill>
                  <a:srgbClr val="0070C0"/>
                </a:solidFill>
              </a:rPr>
              <a:t>1/7 </a:t>
            </a:r>
            <a:r>
              <a:rPr lang="cs-CZ" b="1" i="1" dirty="0"/>
              <a:t>dne</a:t>
            </a:r>
          </a:p>
          <a:p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/>
              <a:t> = </a:t>
            </a:r>
            <a:r>
              <a:rPr lang="cs-CZ" dirty="0">
                <a:solidFill>
                  <a:srgbClr val="00B050"/>
                </a:solidFill>
              </a:rPr>
              <a:t>CT</a:t>
            </a:r>
            <a:r>
              <a:rPr lang="cs-CZ" dirty="0"/>
              <a:t>=průměrný čas </a:t>
            </a:r>
            <a:r>
              <a:rPr lang="en-US" dirty="0"/>
              <a:t>the </a:t>
            </a:r>
            <a:r>
              <a:rPr lang="cs-CZ" dirty="0"/>
              <a:t>údržby jednoho stroje = ?????</a:t>
            </a:r>
          </a:p>
          <a:p>
            <a:r>
              <a:rPr lang="cs-CZ" dirty="0">
                <a:solidFill>
                  <a:srgbClr val="00B050"/>
                </a:solidFill>
              </a:rPr>
              <a:t>CT = </a:t>
            </a:r>
            <a:r>
              <a:rPr lang="cs-CZ" dirty="0">
                <a:solidFill>
                  <a:srgbClr val="FF0000"/>
                </a:solidFill>
              </a:rPr>
              <a:t>3</a:t>
            </a:r>
            <a:r>
              <a:rPr lang="cs-CZ" dirty="0">
                <a:solidFill>
                  <a:srgbClr val="00B050"/>
                </a:solidFill>
              </a:rPr>
              <a:t>/(</a:t>
            </a:r>
            <a:r>
              <a:rPr lang="cs-CZ" dirty="0">
                <a:solidFill>
                  <a:srgbClr val="0070C0"/>
                </a:solidFill>
              </a:rPr>
              <a:t>1/7</a:t>
            </a:r>
            <a:r>
              <a:rPr lang="cs-CZ" dirty="0">
                <a:solidFill>
                  <a:srgbClr val="00B050"/>
                </a:solidFill>
              </a:rPr>
              <a:t>)= 21 dní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DBF1481-8F3A-402B-A7EA-553DE8774BE1}"/>
              </a:ext>
            </a:extLst>
          </p:cNvPr>
          <p:cNvSpPr txBox="1"/>
          <p:nvPr/>
        </p:nvSpPr>
        <p:spPr>
          <a:xfrm>
            <a:off x="838200" y="6123543"/>
            <a:ext cx="688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WIP = </a:t>
            </a:r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= nedokončená výroba, TH=</a:t>
            </a:r>
            <a:r>
              <a:rPr lang="cs-CZ" dirty="0" err="1"/>
              <a:t>Throughput</a:t>
            </a:r>
            <a:r>
              <a:rPr lang="cs-CZ" dirty="0"/>
              <a:t>= průtok</a:t>
            </a:r>
          </a:p>
        </p:txBody>
      </p:sp>
    </p:spTree>
    <p:extLst>
      <p:ext uri="{BB962C8B-B14F-4D97-AF65-F5344CB8AC3E}">
        <p14:creationId xmlns:p14="http://schemas.microsoft.com/office/powerpoint/2010/main" val="86700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080B3-051C-4D02-BCE2-26325829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7BE1E-7008-4F85-8260-DA0CE87C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621849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sz="2600" dirty="0"/>
              <a:t>Cílový čas pro údržbu bombardéru B-2 proto musí být 21 dní, aby byly splněny požadavky pro dostupnost letadel k plnění jejich pravidelných (plánovaných letů) </a:t>
            </a:r>
          </a:p>
          <a:p>
            <a:endParaRPr lang="cs-CZ" dirty="0"/>
          </a:p>
          <a:p>
            <a:r>
              <a:rPr lang="cs-CZ" sz="2600" dirty="0"/>
              <a:t>Zatímco rovnice je jednoduchá, šíře využití LZ je značná. LZ je jedním ze stavebních kamenů principů štíhlé výroby (</a:t>
            </a:r>
            <a:r>
              <a:rPr lang="cs-CZ" sz="2600" dirty="0" err="1"/>
              <a:t>lean</a:t>
            </a:r>
            <a:r>
              <a:rPr lang="cs-CZ" sz="2600" dirty="0"/>
              <a:t> </a:t>
            </a:r>
            <a:r>
              <a:rPr lang="cs-CZ" sz="2600" dirty="0" err="1"/>
              <a:t>manufacturing</a:t>
            </a:r>
            <a:r>
              <a:rPr lang="cs-CZ" sz="2600" dirty="0"/>
              <a:t>) nebo řízení výroby s pomocí kanbanu</a:t>
            </a:r>
          </a:p>
          <a:p>
            <a:r>
              <a:rPr lang="cs-CZ" sz="2600" dirty="0"/>
              <a:t>LZ ukazuje na to, že pro efektivitu výroby je nesmírně důležité řídit velikost WIP (nedokončené výroby)</a:t>
            </a:r>
          </a:p>
          <a:p>
            <a:pPr marL="0" indent="0">
              <a:buNone/>
            </a:pPr>
            <a:r>
              <a:rPr lang="cs-CZ" sz="2600" dirty="0"/>
              <a:t>    </a:t>
            </a:r>
          </a:p>
          <a:p>
            <a:r>
              <a:rPr lang="cs-CZ" dirty="0">
                <a:hlinkClick r:id="rId2"/>
              </a:rPr>
              <a:t>http://www.vissinc.com/2012/09/07/littles-law-isnt-it-a-linear-relationship/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178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620</Words>
  <Application>Microsoft Office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Cabin</vt:lpstr>
      <vt:lpstr>Calibri</vt:lpstr>
      <vt:lpstr>Calibri Light</vt:lpstr>
      <vt:lpstr>Motiv Office</vt:lpstr>
      <vt:lpstr>Littlův zákon-aplikace</vt:lpstr>
      <vt:lpstr>Výrok (jeden z mnoha-již zmíněno v hlavní prezentaci)</vt:lpstr>
      <vt:lpstr>Fronta a další výrok týkající se bombardérů B2  </vt:lpstr>
      <vt:lpstr>LZ – vzorec – jiné značení – stejný smysl (jiné značení proměnných)</vt:lpstr>
      <vt:lpstr>John Little</vt:lpstr>
      <vt:lpstr>B-2 údržba – výroky ohledně údržby </vt:lpstr>
      <vt:lpstr>W = L / A = &gt; Cycle time=WIP/TH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Littlův zákon-aplikace</dc:title>
  <dc:creator>Jaromir Skorkovsky</dc:creator>
  <cp:lastModifiedBy>Miki Skorkovský</cp:lastModifiedBy>
  <cp:revision>12</cp:revision>
  <dcterms:created xsi:type="dcterms:W3CDTF">2020-02-25T09:41:32Z</dcterms:created>
  <dcterms:modified xsi:type="dcterms:W3CDTF">2021-05-05T06:44:41Z</dcterms:modified>
</cp:coreProperties>
</file>