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36"/>
  </p:notesMasterIdLst>
  <p:handoutMasterIdLst>
    <p:handoutMasterId r:id="rId37"/>
  </p:handoutMasterIdLst>
  <p:sldIdLst>
    <p:sldId id="263" r:id="rId4"/>
    <p:sldId id="345" r:id="rId5"/>
    <p:sldId id="375" r:id="rId6"/>
    <p:sldId id="352" r:id="rId7"/>
    <p:sldId id="351" r:id="rId8"/>
    <p:sldId id="376" r:id="rId9"/>
    <p:sldId id="377" r:id="rId10"/>
    <p:sldId id="353" r:id="rId11"/>
    <p:sldId id="378" r:id="rId12"/>
    <p:sldId id="355" r:id="rId13"/>
    <p:sldId id="379" r:id="rId14"/>
    <p:sldId id="380" r:id="rId15"/>
    <p:sldId id="385" r:id="rId16"/>
    <p:sldId id="381" r:id="rId17"/>
    <p:sldId id="383" r:id="rId18"/>
    <p:sldId id="384" r:id="rId19"/>
    <p:sldId id="372" r:id="rId20"/>
    <p:sldId id="373" r:id="rId21"/>
    <p:sldId id="374" r:id="rId22"/>
    <p:sldId id="386" r:id="rId23"/>
    <p:sldId id="371" r:id="rId24"/>
    <p:sldId id="359" r:id="rId25"/>
    <p:sldId id="360" r:id="rId26"/>
    <p:sldId id="361" r:id="rId27"/>
    <p:sldId id="365" r:id="rId28"/>
    <p:sldId id="366" r:id="rId29"/>
    <p:sldId id="362" r:id="rId30"/>
    <p:sldId id="364" r:id="rId31"/>
    <p:sldId id="363" r:id="rId32"/>
    <p:sldId id="338" r:id="rId33"/>
    <p:sldId id="261" r:id="rId34"/>
    <p:sldId id="26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45"/>
            <p14:sldId id="375"/>
            <p14:sldId id="352"/>
            <p14:sldId id="351"/>
            <p14:sldId id="376"/>
            <p14:sldId id="377"/>
            <p14:sldId id="353"/>
            <p14:sldId id="378"/>
            <p14:sldId id="355"/>
            <p14:sldId id="379"/>
            <p14:sldId id="380"/>
            <p14:sldId id="385"/>
            <p14:sldId id="381"/>
            <p14:sldId id="383"/>
            <p14:sldId id="384"/>
            <p14:sldId id="372"/>
            <p14:sldId id="373"/>
            <p14:sldId id="374"/>
            <p14:sldId id="386"/>
            <p14:sldId id="371"/>
            <p14:sldId id="359"/>
            <p14:sldId id="360"/>
            <p14:sldId id="361"/>
            <p14:sldId id="365"/>
            <p14:sldId id="366"/>
            <p14:sldId id="362"/>
            <p14:sldId id="364"/>
            <p14:sldId id="363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27" d="100"/>
          <a:sy n="127" d="100"/>
        </p:scale>
        <p:origin x="3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6-46A9-80CB-14C2D8699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6-46A9-80CB-14C2D86999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6-46A9-80CB-14C2D86999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6-46A9-80CB-14C2D86999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E6-46A9-80CB-14C2D869991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6-46A9-80CB-14C2D8699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223168"/>
        <c:axId val="139993856"/>
      </c:barChart>
      <c:catAx>
        <c:axId val="137223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39993856"/>
        <c:crosses val="autoZero"/>
        <c:auto val="1"/>
        <c:lblAlgn val="ctr"/>
        <c:lblOffset val="100"/>
        <c:noMultiLvlLbl val="0"/>
      </c:catAx>
      <c:valAx>
        <c:axId val="139993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37223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14.04.2020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14.04.2020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4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14.04.2020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14.04.2020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14.04.2020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14.04.2020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14.04.2020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14.04.2020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14.04.2020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14.04.2020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14.04.2020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3568" y="3253551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Účetní schémata MS Dynamics NAV 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RTC-základy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 Skorkovský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27.4.2020 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,Czech Republic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52959" y="3777425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Basics of  Accounting Schedule design and use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2" y="5445224"/>
            <a:ext cx="1584176" cy="11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512" y="847725"/>
            <a:ext cx="8472488" cy="579438"/>
          </a:xfrm>
        </p:spPr>
        <p:txBody>
          <a:bodyPr/>
          <a:lstStyle/>
          <a:p>
            <a:r>
              <a:rPr lang="cs-CZ" dirty="0" smtClean="0"/>
              <a:t>Terminology I.(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version</a:t>
            </a:r>
            <a:r>
              <a:rPr lang="cs-CZ" dirty="0" smtClean="0"/>
              <a:t>) – </a:t>
            </a:r>
            <a:r>
              <a:rPr lang="cs-CZ" sz="1200" dirty="0" smtClean="0"/>
              <a:t>bude komentováno česky vyučujícím 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Row number </a:t>
            </a:r>
            <a:r>
              <a:rPr lang="en-GB" dirty="0" smtClean="0"/>
              <a:t>– </a:t>
            </a:r>
            <a:r>
              <a:rPr lang="en-GB" sz="1400" dirty="0" smtClean="0"/>
              <a:t>variable which can be changed by user.  It serves as a variable for Formulas</a:t>
            </a:r>
          </a:p>
          <a:p>
            <a:r>
              <a:rPr lang="en-GB" b="1" dirty="0" smtClean="0"/>
              <a:t>Totalling Type </a:t>
            </a:r>
          </a:p>
          <a:p>
            <a:pPr lvl="1"/>
            <a:r>
              <a:rPr lang="en-GB" b="1" dirty="0" smtClean="0"/>
              <a:t>Posting Accounts: </a:t>
            </a:r>
            <a:r>
              <a:rPr lang="en-GB" dirty="0" smtClean="0"/>
              <a:t>The total will be calculated from amounts in posting accounts in the chart of accounts.</a:t>
            </a:r>
          </a:p>
          <a:p>
            <a:pPr lvl="1"/>
            <a:r>
              <a:rPr lang="en-GB" b="1" dirty="0" smtClean="0"/>
              <a:t>Total Account </a:t>
            </a:r>
            <a:r>
              <a:rPr lang="en-GB" dirty="0" smtClean="0"/>
              <a:t>:The total will be calculated from amounts in total and end-total accounts in the chart of accounts</a:t>
            </a:r>
          </a:p>
          <a:p>
            <a:pPr lvl="1"/>
            <a:r>
              <a:rPr lang="en-GB" b="1" dirty="0" smtClean="0"/>
              <a:t>Formula</a:t>
            </a:r>
            <a:r>
              <a:rPr lang="en-GB" dirty="0" smtClean="0"/>
              <a:t>: The total will be calculated from amounts in other rows in the account schedule. You enter the formula in the Totalling field.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6516216" y="5229200"/>
            <a:ext cx="1872208" cy="1368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používaná při vytváření účetního schématu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Číslo řádku - proměnná, kterou může uživatel změnit. Slouží jako proměnná pro </a:t>
            </a:r>
            <a:r>
              <a:rPr lang="cs-CZ" sz="1800" dirty="0" smtClean="0"/>
              <a:t>vzorce (</a:t>
            </a:r>
            <a:r>
              <a:rPr lang="cs-CZ" sz="1800" dirty="0" err="1" smtClean="0"/>
              <a:t>např</a:t>
            </a:r>
            <a:r>
              <a:rPr lang="cs-CZ" sz="1800" dirty="0" smtClean="0"/>
              <a:t> .105,.. Ale může být třeba x1 nebo IN25 atd.)</a:t>
            </a:r>
            <a:endParaRPr lang="cs-CZ" sz="1800" dirty="0"/>
          </a:p>
          <a:p>
            <a:r>
              <a:rPr lang="cs-CZ" sz="1800" dirty="0"/>
              <a:t>Typ </a:t>
            </a:r>
            <a:r>
              <a:rPr lang="cs-CZ" sz="1800" dirty="0" smtClean="0"/>
              <a:t>součtu  (uvedeme pouze tři varianty)</a:t>
            </a:r>
            <a:endParaRPr lang="cs-CZ" sz="1800" dirty="0"/>
          </a:p>
          <a:p>
            <a:r>
              <a:rPr lang="cs-CZ" sz="1800" dirty="0" smtClean="0"/>
              <a:t>Účty = přímý účet, tedy ten na který se  .</a:t>
            </a:r>
            <a:endParaRPr lang="cs-CZ" sz="1800" dirty="0"/>
          </a:p>
          <a:p>
            <a:r>
              <a:rPr lang="cs-CZ" sz="1800" dirty="0" smtClean="0"/>
              <a:t>Součty = součet </a:t>
            </a:r>
            <a:r>
              <a:rPr lang="cs-CZ" sz="1800" dirty="0"/>
              <a:t>bude vypočítán z částek </a:t>
            </a:r>
            <a:r>
              <a:rPr lang="cs-CZ" sz="1800" dirty="0" smtClean="0"/>
              <a:t>na přímých účtech  v účetní osnově</a:t>
            </a:r>
            <a:endParaRPr lang="cs-CZ" sz="1800" dirty="0"/>
          </a:p>
          <a:p>
            <a:r>
              <a:rPr lang="cs-CZ" sz="1800" dirty="0" smtClean="0"/>
              <a:t>Vzorec= </a:t>
            </a:r>
            <a:r>
              <a:rPr lang="cs-CZ" sz="1800" dirty="0"/>
              <a:t>Celková částka se vypočte z částek v ostatních řádcích </a:t>
            </a:r>
            <a:r>
              <a:rPr lang="cs-CZ" sz="1800" dirty="0" smtClean="0"/>
              <a:t>účetního schématu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199287"/>
            <a:ext cx="1368152" cy="1456421"/>
          </a:xfrm>
          <a:prstGeom prst="rect">
            <a:avLst/>
          </a:prstGeom>
          <a:ln cap="sq">
            <a:solidFill>
              <a:schemeClr val="accent1"/>
            </a:solidFill>
          </a:ln>
        </p:spPr>
      </p:pic>
      <p:sp>
        <p:nvSpPr>
          <p:cNvPr id="6" name="Pravá složená závorka 5"/>
          <p:cNvSpPr/>
          <p:nvPr/>
        </p:nvSpPr>
        <p:spPr>
          <a:xfrm>
            <a:off x="5364088" y="5199287"/>
            <a:ext cx="144016" cy="1456421"/>
          </a:xfrm>
          <a:prstGeom prst="rightBrace">
            <a:avLst/>
          </a:prstGeom>
          <a:ln cap="sq">
            <a:solidFill>
              <a:schemeClr val="accent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508346" y="5773608"/>
            <a:ext cx="1638590" cy="307777"/>
          </a:xfrm>
          <a:prstGeom prst="rect">
            <a:avLst/>
          </a:prstGeom>
          <a:noFill/>
          <a:ln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Všechny typy účtů</a:t>
            </a:r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98" y="3613569"/>
            <a:ext cx="6011937" cy="1453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Pravá složená závorka 9"/>
          <p:cNvSpPr/>
          <p:nvPr/>
        </p:nvSpPr>
        <p:spPr>
          <a:xfrm>
            <a:off x="6516216" y="3747070"/>
            <a:ext cx="155448" cy="9144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804396" y="4032543"/>
            <a:ext cx="1040670" cy="307777"/>
          </a:xfrm>
          <a:prstGeom prst="rect">
            <a:avLst/>
          </a:prstGeom>
          <a:noFill/>
          <a:ln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Přímé účty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6711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nového účetního schématu 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7" y="1544734"/>
            <a:ext cx="2952328" cy="2049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027463" y="234888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cs-CZ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560656"/>
            <a:ext cx="4104762" cy="20571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336444" y="3044133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cs-CZ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06" y="3938140"/>
            <a:ext cx="7733808" cy="1837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Obdélník 12"/>
          <p:cNvSpPr/>
          <p:nvPr/>
        </p:nvSpPr>
        <p:spPr>
          <a:xfrm>
            <a:off x="5780041" y="4869303"/>
            <a:ext cx="41229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cs-CZ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21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Zdrojová data (účty, na kterých jsou zaúčtované částky)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01" y="1556792"/>
            <a:ext cx="7939164" cy="3195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00001" y="4911551"/>
            <a:ext cx="7558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 pohledu do účetní osnovy vidíme vždy jednu částku na každém účtu.</a:t>
            </a:r>
          </a:p>
          <a:p>
            <a:r>
              <a:rPr lang="cs-CZ" dirty="0" smtClean="0"/>
              <a:t>Jde kalkulované pole, kde zobrazená částka se skládá ze zaúčtovaných</a:t>
            </a:r>
          </a:p>
          <a:p>
            <a:r>
              <a:rPr lang="cs-CZ" dirty="0" smtClean="0"/>
              <a:t> částek v položkách hlavní knihy. </a:t>
            </a:r>
          </a:p>
          <a:p>
            <a:r>
              <a:rPr lang="cs-CZ" dirty="0" smtClean="0"/>
              <a:t>To, které z nich budou  figurovat ve finálním reportu určuje  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369523" y="5733256"/>
            <a:ext cx="25315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POHLED ANALÝZY</a:t>
            </a:r>
            <a:endParaRPr lang="cs-CZ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67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nového účetního schématu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7371955" cy="2414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48861" y="1502542"/>
            <a:ext cx="779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Vyhledáte dva DPH účtu na vstupu pro10 % a 25% a přepíšete čísla řad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565" y="4491734"/>
            <a:ext cx="3954926" cy="20677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6156176" y="3195967"/>
            <a:ext cx="0" cy="1385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8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nového účetního schématu </a:t>
            </a:r>
            <a:r>
              <a:rPr lang="cs-CZ" dirty="0" smtClean="0"/>
              <a:t>III.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85" y="2131447"/>
            <a:ext cx="7514286" cy="3647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428624" y="1556792"/>
            <a:ext cx="803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Vyhledáte dva DPH účtu na </a:t>
            </a:r>
            <a:r>
              <a:rPr lang="cs-CZ" dirty="0" smtClean="0"/>
              <a:t>výstupu </a:t>
            </a:r>
            <a:r>
              <a:rPr lang="cs-CZ" dirty="0"/>
              <a:t>pro10 % a 25% a přepíšete </a:t>
            </a:r>
            <a:r>
              <a:rPr lang="cs-CZ" dirty="0" smtClean="0"/>
              <a:t>čísla řad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625" y="5914146"/>
            <a:ext cx="6345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Vysvětlivka operátoru </a:t>
            </a:r>
            <a:r>
              <a:rPr lang="cs-CZ" sz="1200" b="1" dirty="0" smtClean="0"/>
              <a:t>|</a:t>
            </a:r>
            <a:r>
              <a:rPr lang="cs-CZ" sz="1200" dirty="0" smtClean="0"/>
              <a:t> v posledním vzorci. Jde o rozdíl s tím, že se bere do úvahy</a:t>
            </a:r>
          </a:p>
          <a:p>
            <a:r>
              <a:rPr lang="cs-CZ" sz="1200" dirty="0" smtClean="0"/>
              <a:t> syntax zápisů MD (+) a Dal(-). DPH na vstupu je na straně MD a u výstupu na straně Dal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7219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Náhled DPH reportu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7638"/>
            <a:ext cx="7504762" cy="4266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839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položek, které vstupují do analýz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17</a:t>
            </a:fld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4258612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5937"/>
            <a:ext cx="3416599" cy="2069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995936" y="42210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51520" y="4828510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Oprava : V tomto obrázku má být </a:t>
            </a:r>
            <a:r>
              <a:rPr lang="cs-CZ" sz="1200" dirty="0" smtClean="0">
                <a:solidFill>
                  <a:srgbClr val="FF0000"/>
                </a:solidFill>
              </a:rPr>
              <a:t>červeným </a:t>
            </a:r>
          </a:p>
          <a:p>
            <a:pPr algn="r"/>
            <a:r>
              <a:rPr lang="cs-CZ" sz="1200" dirty="0" smtClean="0">
                <a:solidFill>
                  <a:srgbClr val="FF0000"/>
                </a:solidFill>
              </a:rPr>
              <a:t>rámečkem</a:t>
            </a:r>
            <a:r>
              <a:rPr lang="cs-CZ" sz="1200" dirty="0" smtClean="0"/>
              <a:t> zatržený Název pohledu analýzy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4126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položek, které vstupují do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18</a:t>
            </a:fld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1417639"/>
            <a:ext cx="2541288" cy="179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24" y="3356992"/>
            <a:ext cx="6375684" cy="2714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035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položek, které vstupují do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19</a:t>
            </a:fld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129107" y="2240868"/>
            <a:ext cx="864096" cy="3600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3567262" cy="3654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47093" y="5206502"/>
            <a:ext cx="505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Pozor : mezi účty DPH jsou dvě tečky !!!</a:t>
            </a:r>
          </a:p>
          <a:p>
            <a:r>
              <a:rPr lang="cs-CZ" sz="1400" dirty="0" smtClean="0">
                <a:solidFill>
                  <a:srgbClr val="FF0000"/>
                </a:solidFill>
              </a:rPr>
              <a:t>V záložce Dimenze byly zvoleny dimenze Oblast a Středisko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15616" y="1772816"/>
            <a:ext cx="82162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95936" y="2708920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Po aktualizaci</a:t>
            </a:r>
            <a:endParaRPr lang="cs-CZ" sz="1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74" y="1463301"/>
            <a:ext cx="3607907" cy="372859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Ovál 9"/>
          <p:cNvSpPr/>
          <p:nvPr/>
        </p:nvSpPr>
        <p:spPr>
          <a:xfrm>
            <a:off x="7740352" y="2600908"/>
            <a:ext cx="993929" cy="9001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1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 smtClean="0"/>
              <a:t>Accounting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schedule</a:t>
            </a:r>
            <a:r>
              <a:rPr lang="cs-CZ" sz="3600" b="1" dirty="0" smtClean="0"/>
              <a:t> </a:t>
            </a:r>
            <a:r>
              <a:rPr lang="cs-CZ" sz="3600" b="1" dirty="0" smtClean="0"/>
              <a:t>(</a:t>
            </a:r>
            <a:r>
              <a:rPr lang="cs-CZ" sz="3600" b="1" dirty="0" err="1" smtClean="0"/>
              <a:t>home</a:t>
            </a:r>
            <a:r>
              <a:rPr lang="cs-CZ" sz="3600" b="1" dirty="0" smtClean="0"/>
              <a:t> </a:t>
            </a:r>
            <a:r>
              <a:rPr lang="cs-CZ" sz="3600" b="1" dirty="0" smtClean="0"/>
              <a:t>study)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</a:t>
            </a:r>
            <a:r>
              <a:rPr lang="cs-CZ" dirty="0" smtClean="0"/>
              <a:t>s</a:t>
            </a:r>
            <a:endParaRPr lang="en-US" dirty="0" smtClean="0"/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User defined templates </a:t>
            </a:r>
            <a:r>
              <a:rPr lang="en-GB" sz="2000" dirty="0" smtClean="0"/>
              <a:t>used to get reports</a:t>
            </a:r>
          </a:p>
          <a:p>
            <a:pPr lvl="1"/>
            <a:r>
              <a:rPr lang="en-GB" sz="2000" dirty="0" smtClean="0"/>
              <a:t>Programming services necessary to create required specific reports are not used – </a:t>
            </a:r>
            <a:r>
              <a:rPr lang="en-GB" sz="2000" b="1" dirty="0" smtClean="0">
                <a:solidFill>
                  <a:srgbClr val="FF0000"/>
                </a:solidFill>
              </a:rPr>
              <a:t>lower costs and faster access  to important data</a:t>
            </a:r>
          </a:p>
          <a:p>
            <a:pPr lvl="1"/>
            <a:r>
              <a:rPr lang="en-GB" sz="2000" dirty="0" smtClean="0"/>
              <a:t>You can use Account schedules to </a:t>
            </a:r>
            <a:r>
              <a:rPr lang="en-GB" sz="2000" dirty="0" err="1" smtClean="0"/>
              <a:t>analy</a:t>
            </a:r>
            <a:r>
              <a:rPr lang="cs-CZ" sz="2000" dirty="0" smtClean="0"/>
              <a:t>z</a:t>
            </a:r>
            <a:r>
              <a:rPr lang="en-GB" sz="2000" dirty="0" smtClean="0"/>
              <a:t>e </a:t>
            </a:r>
            <a:r>
              <a:rPr lang="en-GB" sz="2000" dirty="0" smtClean="0"/>
              <a:t>figures in G/L accounts or to compare G/L entries with G/L budget entries</a:t>
            </a:r>
          </a:p>
          <a:p>
            <a:pPr lvl="1"/>
            <a:r>
              <a:rPr lang="en-GB" sz="2000" dirty="0" smtClean="0"/>
              <a:t>By employing </a:t>
            </a:r>
            <a:r>
              <a:rPr lang="en-GB" sz="2000" b="1" dirty="0" smtClean="0">
                <a:solidFill>
                  <a:srgbClr val="FF0000"/>
                </a:solidFill>
              </a:rPr>
              <a:t>user-defined</a:t>
            </a:r>
            <a:r>
              <a:rPr lang="en-GB" sz="2000" dirty="0" smtClean="0"/>
              <a:t> rows and columns, you can decide </a:t>
            </a:r>
            <a:r>
              <a:rPr lang="en-GB" sz="2000" dirty="0" smtClean="0"/>
              <a:t>which </a:t>
            </a:r>
            <a:r>
              <a:rPr lang="en-GB" sz="2000" dirty="0" smtClean="0"/>
              <a:t>figures you wish to compare and how !!</a:t>
            </a:r>
          </a:p>
          <a:p>
            <a:pPr lvl="1"/>
            <a:r>
              <a:rPr lang="en-GB" sz="2000" dirty="0" smtClean="0"/>
              <a:t>This means that you can create as many customized financial statements as you want </a:t>
            </a:r>
            <a:r>
              <a:rPr lang="en-GB" sz="2000" b="1" dirty="0" smtClean="0">
                <a:solidFill>
                  <a:srgbClr val="FF0000"/>
                </a:solidFill>
              </a:rPr>
              <a:t>without using the Report Designer</a:t>
            </a:r>
            <a:r>
              <a:rPr lang="en-GB" sz="2000" dirty="0" smtClean="0"/>
              <a:t>. 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Accounting Schedules </a:t>
            </a:r>
            <a:r>
              <a:rPr lang="en-GB" sz="2000" dirty="0" smtClean="0">
                <a:solidFill>
                  <a:srgbClr val="00B050"/>
                </a:solidFill>
              </a:rPr>
              <a:t>are </a:t>
            </a:r>
            <a:r>
              <a:rPr lang="en-GB" sz="2000" dirty="0" smtClean="0">
                <a:solidFill>
                  <a:srgbClr val="00B050"/>
                </a:solidFill>
              </a:rPr>
              <a:t>use</a:t>
            </a:r>
            <a:r>
              <a:rPr lang="cs-CZ" sz="2000" dirty="0" smtClean="0">
                <a:solidFill>
                  <a:srgbClr val="00B050"/>
                </a:solidFill>
              </a:rPr>
              <a:t>d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to create basic re</a:t>
            </a:r>
            <a:r>
              <a:rPr lang="cs-CZ" sz="2000" dirty="0" smtClean="0">
                <a:solidFill>
                  <a:srgbClr val="00B050"/>
                </a:solidFill>
              </a:rPr>
              <a:t>p</a:t>
            </a:r>
            <a:r>
              <a:rPr lang="en-GB" sz="2000" dirty="0" smtClean="0">
                <a:solidFill>
                  <a:srgbClr val="00B050"/>
                </a:solidFill>
              </a:rPr>
              <a:t>orts such as </a:t>
            </a:r>
            <a:r>
              <a:rPr lang="en-GB" sz="2000" b="1" dirty="0" smtClean="0">
                <a:solidFill>
                  <a:srgbClr val="00B050"/>
                </a:solidFill>
              </a:rPr>
              <a:t>Profit and Loss Account</a:t>
            </a:r>
            <a:r>
              <a:rPr lang="en-GB" sz="2000" dirty="0" smtClean="0">
                <a:solidFill>
                  <a:srgbClr val="00B050"/>
                </a:solidFill>
              </a:rPr>
              <a:t> (Income Statements), </a:t>
            </a:r>
            <a:r>
              <a:rPr lang="en-GB" sz="2000" b="1" dirty="0" smtClean="0">
                <a:solidFill>
                  <a:srgbClr val="C00000"/>
                </a:solidFill>
              </a:rPr>
              <a:t>Balance Sheet</a:t>
            </a:r>
            <a:r>
              <a:rPr lang="en-GB" sz="2000" dirty="0" smtClean="0">
                <a:solidFill>
                  <a:srgbClr val="00B050"/>
                </a:solidFill>
              </a:rPr>
              <a:t>, </a:t>
            </a:r>
            <a:r>
              <a:rPr lang="en-GB" sz="2000" b="1" dirty="0" smtClean="0">
                <a:solidFill>
                  <a:srgbClr val="002060"/>
                </a:solidFill>
              </a:rPr>
              <a:t>Cash Flow</a:t>
            </a:r>
            <a:r>
              <a:rPr lang="en-GB" sz="2000" b="1" dirty="0" smtClean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and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VAT reporting system  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6516216" y="1052736"/>
            <a:ext cx="1728192" cy="1368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Filtrace reportu s použitím pohledu analýzy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4972916" cy="381642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603807"/>
            <a:ext cx="2095238" cy="302857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8"/>
          <p:cNvCxnSpPr/>
          <p:nvPr/>
        </p:nvCxnSpPr>
        <p:spPr>
          <a:xfrm flipH="1">
            <a:off x="1403648" y="3356992"/>
            <a:ext cx="4680520" cy="0"/>
          </a:xfrm>
          <a:prstGeom prst="line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084168" y="494116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Dimenze po oblast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74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7797" y="2967335"/>
            <a:ext cx="82884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 </a:t>
            </a:r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</a:t>
            </a:r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MPH_ROIP and BPH_PIS1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37044" y="4077072"/>
            <a:ext cx="71176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Following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used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during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BPH_PIS2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course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05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used for Accounting Schedule creation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G/L </a:t>
            </a:r>
            <a:r>
              <a:rPr lang="cs-CZ" dirty="0" err="1" smtClean="0"/>
              <a:t>Entries</a:t>
            </a:r>
            <a:endParaRPr lang="cs-CZ" dirty="0" smtClean="0"/>
          </a:p>
          <a:p>
            <a:r>
              <a:rPr lang="cs-CZ" dirty="0" smtClean="0"/>
              <a:t>Budget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22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0484"/>
            <a:ext cx="5191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5508104" y="2675384"/>
            <a:ext cx="936104" cy="32156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0" y="3140968"/>
            <a:ext cx="81803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4840" y="5157192"/>
            <a:ext cx="657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Above</a:t>
            </a:r>
            <a:r>
              <a:rPr lang="cs-CZ" dirty="0" smtClean="0"/>
              <a:t> </a:t>
            </a:r>
            <a:r>
              <a:rPr lang="en-GB" dirty="0" smtClean="0"/>
              <a:t>You can see above one of selected and pre-set  Column</a:t>
            </a:r>
          </a:p>
          <a:p>
            <a:r>
              <a:rPr lang="en-GB" dirty="0" smtClean="0"/>
              <a:t>used  in  our demo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a budget </a:t>
            </a:r>
            <a:r>
              <a:rPr lang="cs-CZ" dirty="0" err="1" smtClean="0"/>
              <a:t>entries</a:t>
            </a:r>
            <a:r>
              <a:rPr lang="cs-CZ" dirty="0" smtClean="0"/>
              <a:t>  are </a:t>
            </a:r>
            <a:r>
              <a:rPr lang="cs-CZ" dirty="0" err="1" smtClean="0"/>
              <a:t>created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23</a:t>
            </a:fld>
            <a:endParaRPr lang="cs-CZ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94880"/>
            <a:ext cx="2665115" cy="7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08920"/>
            <a:ext cx="83327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budget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smtClean="0"/>
              <a:t>are </a:t>
            </a:r>
            <a:r>
              <a:rPr lang="cs-CZ" dirty="0" err="1"/>
              <a:t>created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24</a:t>
            </a:fld>
            <a:endParaRPr lang="cs-CZ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33550"/>
            <a:ext cx="4903837" cy="21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0756" y="4006805"/>
            <a:ext cx="7310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Marked field are entered manually. When you lookup from this values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(chosen one) you will get  budget entry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2" y="4653136"/>
            <a:ext cx="79014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5004048" y="4437112"/>
            <a:ext cx="360040" cy="57606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29" y="2580130"/>
            <a:ext cx="1932065" cy="12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364088" y="3717032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Design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 smtClean="0"/>
              <a:t>Revenue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Accounting</a:t>
            </a:r>
            <a:r>
              <a:rPr lang="cs-CZ" sz="2400" b="1" dirty="0" smtClean="0"/>
              <a:t> Schedule (</a:t>
            </a:r>
            <a:r>
              <a:rPr lang="cs-CZ" sz="2400" b="1" dirty="0" err="1" smtClean="0"/>
              <a:t>Overview</a:t>
            </a:r>
            <a:r>
              <a:rPr lang="cs-CZ" sz="2400" b="1" dirty="0" smtClean="0"/>
              <a:t> -&gt; </a:t>
            </a:r>
            <a:r>
              <a:rPr lang="cs-CZ" sz="2400" b="1" dirty="0" err="1" smtClean="0"/>
              <a:t>next</a:t>
            </a:r>
            <a:r>
              <a:rPr lang="cs-CZ" sz="2400" b="1" dirty="0" smtClean="0"/>
              <a:t> </a:t>
            </a:r>
            <a:r>
              <a:rPr lang="cs-CZ" sz="2400" b="1" dirty="0" err="1"/>
              <a:t>slide</a:t>
            </a:r>
            <a:r>
              <a:rPr lang="cs-CZ" sz="2400" b="1" dirty="0"/>
              <a:t>)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25</a:t>
            </a:fld>
            <a:endParaRPr lang="cs-CZ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661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Dimension</a:t>
            </a:r>
            <a:r>
              <a:rPr lang="cs-CZ" dirty="0" smtClean="0"/>
              <a:t> AREA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26</a:t>
            </a:fld>
            <a:endParaRPr lang="cs-CZ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73" y="2708920"/>
            <a:ext cx="3590553" cy="299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84784"/>
            <a:ext cx="4714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567249" y="2348880"/>
            <a:ext cx="220775" cy="36004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5255468" y="1583574"/>
            <a:ext cx="3132956" cy="112534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/>
              <a:t>Lower</a:t>
            </a:r>
            <a:r>
              <a:rPr lang="cs-CZ" sz="1100" dirty="0" smtClean="0"/>
              <a:t> part </a:t>
            </a:r>
            <a:r>
              <a:rPr lang="cs-CZ" sz="1100" dirty="0" err="1" smtClean="0"/>
              <a:t>of</a:t>
            </a:r>
            <a:r>
              <a:rPr lang="cs-CZ" sz="1100" dirty="0" smtClean="0"/>
              <a:t> </a:t>
            </a:r>
            <a:r>
              <a:rPr lang="cs-CZ" sz="1100" b="1" dirty="0" err="1" smtClean="0">
                <a:solidFill>
                  <a:srgbClr val="0070C0"/>
                </a:solidFill>
              </a:rPr>
              <a:t>Revenue</a:t>
            </a:r>
            <a:r>
              <a:rPr lang="cs-CZ" sz="1100" dirty="0" smtClean="0"/>
              <a:t>  </a:t>
            </a:r>
            <a:r>
              <a:rPr lang="cs-CZ" sz="1100" dirty="0" err="1" smtClean="0"/>
              <a:t>Accounting</a:t>
            </a:r>
            <a:r>
              <a:rPr lang="cs-CZ" sz="1100" dirty="0" smtClean="0"/>
              <a:t> Schedule report </a:t>
            </a:r>
            <a:endParaRPr lang="cs-CZ" sz="1100" b="1" dirty="0">
              <a:solidFill>
                <a:srgbClr val="0070C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78" y="3235924"/>
            <a:ext cx="1046053" cy="9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6084168" y="4005064"/>
            <a:ext cx="0" cy="36004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endCxn id="53252" idx="1"/>
          </p:cNvCxnSpPr>
          <p:nvPr/>
        </p:nvCxnSpPr>
        <p:spPr>
          <a:xfrm flipV="1">
            <a:off x="6084168" y="3720790"/>
            <a:ext cx="1143610" cy="464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54971"/>
            <a:ext cx="894084" cy="168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/>
          <p:cNvCxnSpPr/>
          <p:nvPr/>
        </p:nvCxnSpPr>
        <p:spPr>
          <a:xfrm>
            <a:off x="3419872" y="5085184"/>
            <a:ext cx="0" cy="36004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53253" idx="3"/>
          </p:cNvCxnSpPr>
          <p:nvPr/>
        </p:nvCxnSpPr>
        <p:spPr>
          <a:xfrm flipH="1" flipV="1">
            <a:off x="2009700" y="4997608"/>
            <a:ext cx="1405410" cy="319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7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 smtClean="0"/>
              <a:t>Another setup and overview Accounting Schedule from selected demo version ones</a:t>
            </a:r>
            <a:r>
              <a:rPr lang="cs-CZ" sz="1800" b="1" dirty="0" smtClean="0"/>
              <a:t> I.</a:t>
            </a:r>
            <a:r>
              <a:rPr lang="en-GB" sz="1800" b="1" dirty="0" smtClean="0"/>
              <a:t> </a:t>
            </a:r>
            <a:endParaRPr lang="en-GB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27</a:t>
            </a:fld>
            <a:endParaRPr lang="cs-CZ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05990" cy="27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95736" y="4648201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Revenue</a:t>
            </a:r>
            <a:r>
              <a:rPr lang="cs-CZ" b="1" dirty="0" smtClean="0"/>
              <a:t> and Budget  </a:t>
            </a:r>
            <a:r>
              <a:rPr lang="cs-CZ" b="1" dirty="0"/>
              <a:t>Chart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6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8200"/>
            <a:ext cx="8472488" cy="579438"/>
          </a:xfrm>
        </p:spPr>
        <p:txBody>
          <a:bodyPr/>
          <a:lstStyle/>
          <a:p>
            <a:r>
              <a:rPr lang="cs-CZ" sz="2400" b="1" dirty="0" smtClean="0"/>
              <a:t>Design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Income</a:t>
            </a:r>
            <a:r>
              <a:rPr lang="cs-CZ" sz="2400" b="1" dirty="0" smtClean="0"/>
              <a:t> </a:t>
            </a:r>
            <a:r>
              <a:rPr lang="en-US" sz="2400" b="1" dirty="0" smtClean="0"/>
              <a:t>&amp;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Expense</a:t>
            </a:r>
            <a:r>
              <a:rPr lang="cs-CZ" sz="2400" b="1" dirty="0" smtClean="0"/>
              <a:t> Chart (</a:t>
            </a:r>
            <a:r>
              <a:rPr lang="cs-CZ" sz="2400" b="1" dirty="0" err="1" smtClean="0"/>
              <a:t>overview</a:t>
            </a:r>
            <a:r>
              <a:rPr lang="cs-CZ" sz="2400" b="1" dirty="0" smtClean="0"/>
              <a:t>-&gt;</a:t>
            </a:r>
            <a:r>
              <a:rPr lang="cs-CZ" sz="2400" b="1" dirty="0" err="1" smtClean="0"/>
              <a:t>next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slide</a:t>
            </a:r>
            <a:r>
              <a:rPr lang="cs-CZ" sz="2400" b="1" dirty="0" smtClean="0"/>
              <a:t>)  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28</a:t>
            </a:fld>
            <a:endParaRPr lang="cs-CZ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000250"/>
            <a:ext cx="69040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/>
              <a:t>Another setup and overview Accounting Schedule from selected demo version ones</a:t>
            </a:r>
            <a:r>
              <a:rPr lang="cs-CZ" sz="1800" b="1" dirty="0"/>
              <a:t> </a:t>
            </a:r>
            <a:r>
              <a:rPr lang="cs-CZ" sz="1800" b="1" dirty="0" smtClean="0"/>
              <a:t>II.</a:t>
            </a:r>
            <a:r>
              <a:rPr lang="en-GB" sz="1800" b="1" dirty="0" smtClean="0"/>
              <a:t>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29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52613"/>
            <a:ext cx="86280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87466" y="500538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Income</a:t>
            </a:r>
            <a:r>
              <a:rPr lang="cs-CZ" b="1" dirty="0"/>
              <a:t> </a:t>
            </a:r>
            <a:r>
              <a:rPr lang="en-US" b="1" dirty="0"/>
              <a:t>&amp;</a:t>
            </a:r>
            <a:r>
              <a:rPr lang="cs-CZ" b="1" dirty="0"/>
              <a:t> </a:t>
            </a:r>
            <a:r>
              <a:rPr lang="cs-CZ" b="1" dirty="0" err="1"/>
              <a:t>Expense</a:t>
            </a:r>
            <a:r>
              <a:rPr lang="cs-CZ" b="1" dirty="0"/>
              <a:t> Chart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4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Účetní </a:t>
            </a:r>
            <a:r>
              <a:rPr lang="cs-CZ" b="1" dirty="0" smtClean="0"/>
              <a:t>schéma- benefity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Uživatelem definované šablony používané k získání přehledů</a:t>
            </a:r>
          </a:p>
          <a:p>
            <a:r>
              <a:rPr lang="cs-CZ" sz="2000" dirty="0"/>
              <a:t>Nepoužívají se programové služby potřebné k vytvoření požadovaných specifických sestav - nižší náklady a rychlejší přístup k důležitým datům</a:t>
            </a:r>
          </a:p>
          <a:p>
            <a:r>
              <a:rPr lang="cs-CZ" sz="2000" dirty="0"/>
              <a:t>Pomocí </a:t>
            </a:r>
            <a:r>
              <a:rPr lang="cs-CZ" sz="2000" dirty="0" smtClean="0"/>
              <a:t>účetních schémat můžete </a:t>
            </a:r>
            <a:r>
              <a:rPr lang="cs-CZ" sz="2000" dirty="0"/>
              <a:t>analyzovat údaje </a:t>
            </a:r>
            <a:r>
              <a:rPr lang="cs-CZ" sz="2000" dirty="0" smtClean="0"/>
              <a:t>na </a:t>
            </a:r>
            <a:r>
              <a:rPr lang="cs-CZ" sz="2000" dirty="0"/>
              <a:t>účtech hlavní knihy nebo porovnávat položky hlavní knihy s položkami rozpočtu </a:t>
            </a:r>
          </a:p>
          <a:p>
            <a:r>
              <a:rPr lang="cs-CZ" sz="2000" dirty="0" smtClean="0"/>
              <a:t>Díky uživatelskému nastavení definovaných </a:t>
            </a:r>
            <a:r>
              <a:rPr lang="cs-CZ" sz="2000" dirty="0"/>
              <a:t>řádků a sloupců se můžete přesně rozhodnout, které čísla chcete porovnat a jak !!</a:t>
            </a:r>
          </a:p>
          <a:p>
            <a:r>
              <a:rPr lang="cs-CZ" sz="2000" dirty="0"/>
              <a:t>To znamená, že bez použití </a:t>
            </a:r>
            <a:r>
              <a:rPr lang="cs-CZ" sz="2000" dirty="0" smtClean="0"/>
              <a:t>vývojového prostředí můžete </a:t>
            </a:r>
            <a:r>
              <a:rPr lang="cs-CZ" sz="2000" dirty="0"/>
              <a:t>vytvořit libovolný počet přizpůsobených finančních výkazů.</a:t>
            </a:r>
          </a:p>
          <a:p>
            <a:r>
              <a:rPr lang="cs-CZ" sz="2000" dirty="0" smtClean="0"/>
              <a:t>Účetní schémata se používají </a:t>
            </a:r>
            <a:r>
              <a:rPr lang="cs-CZ" sz="2000" dirty="0"/>
              <a:t>k vytváření </a:t>
            </a:r>
            <a:r>
              <a:rPr lang="cs-CZ" sz="2000" dirty="0" smtClean="0"/>
              <a:t>všech základních </a:t>
            </a:r>
            <a:r>
              <a:rPr lang="cs-CZ" sz="2000" dirty="0"/>
              <a:t>výkazů, jako je výkaz zisků a </a:t>
            </a:r>
            <a:r>
              <a:rPr lang="cs-CZ" sz="2000" dirty="0" smtClean="0"/>
              <a:t>ztrát, </a:t>
            </a:r>
            <a:r>
              <a:rPr lang="cs-CZ" sz="2000" dirty="0"/>
              <a:t>rozvaha, cash </a:t>
            </a:r>
            <a:r>
              <a:rPr lang="cs-CZ" sz="2000" dirty="0" err="1"/>
              <a:t>flow</a:t>
            </a:r>
            <a:r>
              <a:rPr lang="cs-CZ" sz="2000" dirty="0"/>
              <a:t> a </a:t>
            </a:r>
            <a:r>
              <a:rPr lang="cs-CZ" sz="2000" dirty="0" smtClean="0"/>
              <a:t>systémy </a:t>
            </a:r>
            <a:r>
              <a:rPr lang="cs-CZ" sz="2000" dirty="0"/>
              <a:t>hlášení DPH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202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7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2060848"/>
            <a:ext cx="504056" cy="216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 Řádky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55776" y="1628800"/>
            <a:ext cx="352839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Sloupce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979712" y="620688"/>
            <a:ext cx="45365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H</a:t>
            </a:r>
            <a:r>
              <a:rPr lang="cs-CZ" sz="1400" dirty="0" smtClean="0">
                <a:solidFill>
                  <a:srgbClr val="FF0000"/>
                </a:solidFill>
              </a:rPr>
              <a:t>lavička)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2060848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555776" y="2492896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555776" y="2924944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555776" y="3356992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2555776" y="3789040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83569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26774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699792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131840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63888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99593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42798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799692" y="4490417"/>
            <a:ext cx="792088" cy="1728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 smtClean="0"/>
              <a:t>Řádky šablony</a:t>
            </a:r>
            <a:endParaRPr lang="en-GB" sz="1400" dirty="0"/>
          </a:p>
        </p:txBody>
      </p:sp>
      <p:sp>
        <p:nvSpPr>
          <p:cNvPr id="22" name="Obdélník 21"/>
          <p:cNvSpPr/>
          <p:nvPr/>
        </p:nvSpPr>
        <p:spPr>
          <a:xfrm>
            <a:off x="251520" y="1340768"/>
            <a:ext cx="151216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Šablona sloupců</a:t>
            </a:r>
            <a:endParaRPr lang="en-GB" sz="1200" dirty="0"/>
          </a:p>
        </p:txBody>
      </p:sp>
      <p:cxnSp>
        <p:nvCxnSpPr>
          <p:cNvPr id="24" name="Přímá spojovací šipka 23"/>
          <p:cNvCxnSpPr>
            <a:stCxn id="21" idx="0"/>
            <a:endCxn id="4" idx="2"/>
          </p:cNvCxnSpPr>
          <p:nvPr/>
        </p:nvCxnSpPr>
        <p:spPr>
          <a:xfrm flipV="1">
            <a:off x="2195736" y="4221088"/>
            <a:ext cx="108012" cy="26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2" idx="3"/>
            <a:endCxn id="5" idx="1"/>
          </p:cNvCxnSpPr>
          <p:nvPr/>
        </p:nvCxnSpPr>
        <p:spPr>
          <a:xfrm>
            <a:off x="1763688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684362" y="234808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7" y="2564904"/>
            <a:ext cx="144015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Analýzy rozpočtu</a:t>
            </a:r>
          </a:p>
          <a:p>
            <a:r>
              <a:rPr lang="cs-CZ" sz="1200" dirty="0" smtClean="0"/>
              <a:t>Cash </a:t>
            </a:r>
            <a:r>
              <a:rPr lang="cs-CZ" sz="1200" dirty="0" err="1" smtClean="0"/>
              <a:t>Flow</a:t>
            </a:r>
            <a:r>
              <a:rPr lang="cs-CZ" sz="1200" dirty="0" smtClean="0"/>
              <a:t>  </a:t>
            </a:r>
          </a:p>
          <a:p>
            <a:r>
              <a:rPr lang="cs-CZ" sz="1200" dirty="0" smtClean="0"/>
              <a:t>DP výkaz</a:t>
            </a:r>
            <a:endParaRPr lang="cs-CZ" sz="1200" dirty="0" smtClean="0"/>
          </a:p>
          <a:p>
            <a:r>
              <a:rPr lang="cs-CZ" sz="1200" dirty="0" smtClean="0"/>
              <a:t>……….</a:t>
            </a:r>
          </a:p>
          <a:p>
            <a:r>
              <a:rPr lang="cs-CZ" sz="1200" dirty="0" smtClean="0"/>
              <a:t>………..</a:t>
            </a:r>
          </a:p>
          <a:p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91880" y="4866265"/>
            <a:ext cx="316835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Vybrané účty z účetní  osnovy</a:t>
            </a:r>
            <a:endParaRPr lang="en-GB" sz="1400" dirty="0"/>
          </a:p>
        </p:txBody>
      </p:sp>
      <p:cxnSp>
        <p:nvCxnSpPr>
          <p:cNvPr id="32" name="Přímá spojovací šipka 31"/>
          <p:cNvCxnSpPr>
            <a:stCxn id="30" idx="1"/>
            <a:endCxn id="21" idx="3"/>
          </p:cNvCxnSpPr>
          <p:nvPr/>
        </p:nvCxnSpPr>
        <p:spPr>
          <a:xfrm flipH="1">
            <a:off x="2591780" y="5020154"/>
            <a:ext cx="900100" cy="33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627784" y="692696"/>
            <a:ext cx="648072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2627784" y="908720"/>
            <a:ext cx="648072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2627784" y="1124744"/>
            <a:ext cx="64807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Tvar 39"/>
          <p:cNvCxnSpPr/>
          <p:nvPr/>
        </p:nvCxnSpPr>
        <p:spPr>
          <a:xfrm rot="5400000">
            <a:off x="1943708" y="1376772"/>
            <a:ext cx="936104" cy="432048"/>
          </a:xfrm>
          <a:prstGeom prst="bentConnector3">
            <a:avLst>
              <a:gd name="adj1" fmla="val 49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1259632" y="9807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1080406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3347864" y="2564904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4" name="Přímá spojovací šipka 73"/>
          <p:cNvCxnSpPr/>
          <p:nvPr/>
        </p:nvCxnSpPr>
        <p:spPr>
          <a:xfrm rot="10800000">
            <a:off x="3275856" y="764704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7164288" y="548680"/>
            <a:ext cx="13580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Název účetního </a:t>
            </a:r>
          </a:p>
          <a:p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 schématu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5004048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Od data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5796136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Do data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80" name="Přímá spojovací čára 79"/>
          <p:cNvCxnSpPr>
            <a:stCxn id="77" idx="3"/>
            <a:endCxn id="78" idx="1"/>
          </p:cNvCxnSpPr>
          <p:nvPr/>
        </p:nvCxnSpPr>
        <p:spPr>
          <a:xfrm>
            <a:off x="5508104" y="10887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(najít přes vyhledávací </a:t>
            </a:r>
            <a:r>
              <a:rPr lang="cs-CZ" dirty="0" err="1" smtClean="0"/>
              <a:t>okono</a:t>
            </a:r>
            <a:r>
              <a:rPr lang="cs-CZ" dirty="0" smtClean="0"/>
              <a:t>)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508104" y="1709497"/>
            <a:ext cx="2736304" cy="24482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Nebo z menu 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9" y="1528984"/>
            <a:ext cx="4540349" cy="52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Účetní schémata – přístup z menu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56792"/>
            <a:ext cx="3245463" cy="381642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2483768" y="5085184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936533"/>
            <a:ext cx="3362558" cy="343668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829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(najít přes vyhledávací </a:t>
            </a:r>
            <a:r>
              <a:rPr lang="cs-CZ" dirty="0" err="1" smtClean="0"/>
              <a:t>okono</a:t>
            </a:r>
            <a:r>
              <a:rPr lang="cs-CZ" dirty="0" smtClean="0"/>
              <a:t>)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94" y="1451371"/>
            <a:ext cx="4445501" cy="45537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067944" y="3131399"/>
            <a:ext cx="651202" cy="2616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719146" y="3262205"/>
            <a:ext cx="5729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269504" y="3131400"/>
            <a:ext cx="1584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 smtClean="0">
                <a:solidFill>
                  <a:srgbClr val="FF0000"/>
                </a:solidFill>
              </a:rPr>
              <a:t>Výsledovka|Rozvaha</a:t>
            </a:r>
            <a:endParaRPr lang="cs-CZ" sz="11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78986" y="2753899"/>
            <a:ext cx="788958" cy="288032"/>
          </a:xfrm>
          <a:prstGeom prst="rect">
            <a:avLst/>
          </a:prstGeom>
          <a:noFill/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067944" y="2753899"/>
            <a:ext cx="2376264" cy="0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100072" y="2215326"/>
            <a:ext cx="3801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FF0000"/>
                </a:solidFill>
              </a:rPr>
              <a:t>Filtrace účtu, položek hlavní knihy, datového rozsahu </a:t>
            </a:r>
          </a:p>
          <a:p>
            <a:r>
              <a:rPr lang="cs-CZ" sz="1100" b="1" dirty="0" smtClean="0">
                <a:solidFill>
                  <a:srgbClr val="FF0000"/>
                </a:solidFill>
              </a:rPr>
              <a:t>a použitých dimenzí (bude </a:t>
            </a:r>
            <a:r>
              <a:rPr lang="cs-CZ" sz="1100" b="1" dirty="0" err="1" smtClean="0">
                <a:solidFill>
                  <a:srgbClr val="FF0000"/>
                </a:solidFill>
              </a:rPr>
              <a:t>vystětleno</a:t>
            </a:r>
            <a:r>
              <a:rPr lang="cs-CZ" sz="1100" b="1" dirty="0" smtClean="0">
                <a:solidFill>
                  <a:srgbClr val="FF0000"/>
                </a:solidFill>
              </a:rPr>
              <a:t> později)</a:t>
            </a:r>
            <a:endParaRPr lang="cs-CZ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účetního </a:t>
            </a:r>
            <a:r>
              <a:rPr lang="cs-CZ" dirty="0" smtClean="0"/>
              <a:t>schématu – již vytvořené účetní schéma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440183" y="2420888"/>
            <a:ext cx="24609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Účty v demo verzi</a:t>
            </a:r>
          </a:p>
          <a:p>
            <a:r>
              <a:rPr lang="cs-CZ" sz="1400" dirty="0" smtClean="0"/>
              <a:t>nutno přepsat s pomocí</a:t>
            </a:r>
          </a:p>
          <a:p>
            <a:r>
              <a:rPr lang="cs-CZ" sz="1400" dirty="0" smtClean="0"/>
              <a:t>ikony Vložit finanční účty</a:t>
            </a:r>
          </a:p>
          <a:p>
            <a:r>
              <a:rPr lang="cs-CZ" sz="1400" dirty="0" smtClean="0"/>
              <a:t>a následně upravit čísla řad,</a:t>
            </a:r>
          </a:p>
          <a:p>
            <a:r>
              <a:rPr lang="cs-CZ" sz="1400" dirty="0" smtClean="0"/>
              <a:t>které představují proměnné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56792"/>
            <a:ext cx="5788051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88" y="838199"/>
            <a:ext cx="5121584" cy="5581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6607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1489</TotalTime>
  <Words>981</Words>
  <Application>Microsoft Office PowerPoint</Application>
  <PresentationFormat>Předvádění na obrazovce (4:3)</PresentationFormat>
  <Paragraphs>173</Paragraphs>
  <Slides>32</Slides>
  <Notes>1</Notes>
  <HiddenSlides>2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Navertica3</vt:lpstr>
      <vt:lpstr>1_Navertica3</vt:lpstr>
      <vt:lpstr>2_Navertica3</vt:lpstr>
      <vt:lpstr>List aplikace Microsoft Excel 97–2003</vt:lpstr>
      <vt:lpstr>Prezentace aplikace PowerPoint</vt:lpstr>
      <vt:lpstr>Accounting schedule (home study)</vt:lpstr>
      <vt:lpstr>Účetní schéma- benefity</vt:lpstr>
      <vt:lpstr>Prezentace aplikace PowerPoint</vt:lpstr>
      <vt:lpstr>Nastavení (najít přes vyhledávací okono)  </vt:lpstr>
      <vt:lpstr>Účetní schémata – přístup z menu </vt:lpstr>
      <vt:lpstr>Nastavení (najít přes vyhledávací okono)  </vt:lpstr>
      <vt:lpstr>Editace účetního schématu – již vytvořené účetní schéma  </vt:lpstr>
      <vt:lpstr>Náhled</vt:lpstr>
      <vt:lpstr>Terminology I.(English version) – bude komentováno česky vyučujícím </vt:lpstr>
      <vt:lpstr>Terminologie používaná při vytváření účetního schématu</vt:lpstr>
      <vt:lpstr>Vytvoření nového účetního schématu I.</vt:lpstr>
      <vt:lpstr>Zdrojová data (účty, na kterých jsou zaúčtované částky)</vt:lpstr>
      <vt:lpstr>Vytvoření nového účetního schématu II.</vt:lpstr>
      <vt:lpstr>Vytvoření nového účetního schématu III.</vt:lpstr>
      <vt:lpstr>Náhled DPH reportu</vt:lpstr>
      <vt:lpstr>Aktualizace položek, které vstupují do analýz</vt:lpstr>
      <vt:lpstr>Aktualizace položek, které vstupují do analýz</vt:lpstr>
      <vt:lpstr>Aktualizace položek, které vstupují do analýz</vt:lpstr>
      <vt:lpstr>Filtrace reportu s použitím pohledu analýzy</vt:lpstr>
      <vt:lpstr>Prezentace aplikace PowerPoint</vt:lpstr>
      <vt:lpstr>Data used for Accounting Schedule creation</vt:lpstr>
      <vt:lpstr>How a budget entries  are created</vt:lpstr>
      <vt:lpstr>How a budget entries are created</vt:lpstr>
      <vt:lpstr>Design for Revenue Accounting Schedule (Overview -&gt; next slide) </vt:lpstr>
      <vt:lpstr>Dimension AREA</vt:lpstr>
      <vt:lpstr>Another setup and overview Accounting Schedule from selected demo version ones I. </vt:lpstr>
      <vt:lpstr>Design for Income &amp; Expense Chart (overview-&gt;next slide)  </vt:lpstr>
      <vt:lpstr>Another setup and overview Accounting Schedule from selected demo version ones II. 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Miki Skorkovský</cp:lastModifiedBy>
  <cp:revision>841</cp:revision>
  <dcterms:created xsi:type="dcterms:W3CDTF">2008-09-16T18:20:53Z</dcterms:created>
  <dcterms:modified xsi:type="dcterms:W3CDTF">2020-04-14T10:40:01Z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