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55ED3-B58A-421B-A863-19516952032B}" type="datetimeFigureOut">
              <a:rPr lang="cs-CZ" smtClean="0"/>
              <a:pPr/>
              <a:t>12.04.2021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D504-7EB9-4129-A875-0C82673BF54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55ED3-B58A-421B-A863-19516952032B}" type="datetimeFigureOut">
              <a:rPr lang="cs-CZ" smtClean="0"/>
              <a:pPr/>
              <a:t>12.04.2021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D504-7EB9-4129-A875-0C82673BF54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55ED3-B58A-421B-A863-19516952032B}" type="datetimeFigureOut">
              <a:rPr lang="cs-CZ" smtClean="0"/>
              <a:pPr/>
              <a:t>12.04.2021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D504-7EB9-4129-A875-0C82673BF54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55ED3-B58A-421B-A863-19516952032B}" type="datetimeFigureOut">
              <a:rPr lang="cs-CZ" smtClean="0"/>
              <a:pPr/>
              <a:t>12.04.2021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D504-7EB9-4129-A875-0C82673BF54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55ED3-B58A-421B-A863-19516952032B}" type="datetimeFigureOut">
              <a:rPr lang="cs-CZ" smtClean="0"/>
              <a:pPr/>
              <a:t>12.04.2021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D504-7EB9-4129-A875-0C82673BF54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55ED3-B58A-421B-A863-19516952032B}" type="datetimeFigureOut">
              <a:rPr lang="cs-CZ" smtClean="0"/>
              <a:pPr/>
              <a:t>12.04.2021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D504-7EB9-4129-A875-0C82673BF54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55ED3-B58A-421B-A863-19516952032B}" type="datetimeFigureOut">
              <a:rPr lang="cs-CZ" smtClean="0"/>
              <a:pPr/>
              <a:t>12.04.2021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D504-7EB9-4129-A875-0C82673BF54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55ED3-B58A-421B-A863-19516952032B}" type="datetimeFigureOut">
              <a:rPr lang="cs-CZ" smtClean="0"/>
              <a:pPr/>
              <a:t>12.04.2021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D504-7EB9-4129-A875-0C82673BF54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55ED3-B58A-421B-A863-19516952032B}" type="datetimeFigureOut">
              <a:rPr lang="cs-CZ" smtClean="0"/>
              <a:pPr/>
              <a:t>12.04.2021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D504-7EB9-4129-A875-0C82673BF54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55ED3-B58A-421B-A863-19516952032B}" type="datetimeFigureOut">
              <a:rPr lang="cs-CZ" smtClean="0"/>
              <a:pPr/>
              <a:t>12.04.2021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D504-7EB9-4129-A875-0C82673BF54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55ED3-B58A-421B-A863-19516952032B}" type="datetimeFigureOut">
              <a:rPr lang="cs-CZ" smtClean="0"/>
              <a:pPr/>
              <a:t>12.04.2021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D504-7EB9-4129-A875-0C82673BF54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55ED3-B58A-421B-A863-19516952032B}" type="datetimeFigureOut">
              <a:rPr lang="cs-CZ" smtClean="0"/>
              <a:pPr/>
              <a:t>12.04.2021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0D504-7EB9-4129-A875-0C82673BF54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II. Domácí úkol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Jiří </a:t>
            </a:r>
            <a:r>
              <a:rPr lang="cs-CZ" dirty="0" err="1" smtClean="0"/>
              <a:t>Menzel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dirty="0" smtClean="0"/>
              <a:t>Strategická mapa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683568" y="5301208"/>
            <a:ext cx="7488832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83568" y="3861048"/>
            <a:ext cx="7488832" cy="115212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611560" y="2492896"/>
            <a:ext cx="7488832" cy="1152128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683568" y="1124744"/>
            <a:ext cx="7488832" cy="115212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683568" y="1124744"/>
            <a:ext cx="1512168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Kvalita výuky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611560" y="2492896"/>
            <a:ext cx="1512168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Studenti</a:t>
            </a:r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683568" y="3861048"/>
            <a:ext cx="1944216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Způsob využívání</a:t>
            </a:r>
            <a:endParaRPr lang="cs-CZ" dirty="0"/>
          </a:p>
        </p:txBody>
      </p:sp>
      <p:sp>
        <p:nvSpPr>
          <p:cNvPr id="14" name="Obdélník 13"/>
          <p:cNvSpPr/>
          <p:nvPr/>
        </p:nvSpPr>
        <p:spPr>
          <a:xfrm>
            <a:off x="683568" y="5301208"/>
            <a:ext cx="2088232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Nástroje,metody…</a:t>
            </a:r>
            <a:endParaRPr lang="cs-CZ" dirty="0"/>
          </a:p>
        </p:txBody>
      </p:sp>
      <p:sp>
        <p:nvSpPr>
          <p:cNvPr id="15" name="Obdélník 14"/>
          <p:cNvSpPr/>
          <p:nvPr/>
        </p:nvSpPr>
        <p:spPr>
          <a:xfrm>
            <a:off x="755576" y="5805264"/>
            <a:ext cx="1152128" cy="43204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Internet</a:t>
            </a:r>
            <a:endParaRPr lang="cs-CZ" dirty="0"/>
          </a:p>
        </p:txBody>
      </p:sp>
      <p:sp>
        <p:nvSpPr>
          <p:cNvPr id="16" name="Obdélník 15"/>
          <p:cNvSpPr/>
          <p:nvPr/>
        </p:nvSpPr>
        <p:spPr>
          <a:xfrm>
            <a:off x="1979712" y="5805264"/>
            <a:ext cx="2592288" cy="43204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MS </a:t>
            </a:r>
            <a:r>
              <a:rPr lang="cs-CZ" dirty="0" err="1" smtClean="0"/>
              <a:t>Teams</a:t>
            </a:r>
            <a:r>
              <a:rPr lang="cs-CZ" dirty="0" smtClean="0"/>
              <a:t>,</a:t>
            </a:r>
            <a:r>
              <a:rPr lang="cs-CZ" dirty="0" err="1" smtClean="0"/>
              <a:t>Skype</a:t>
            </a:r>
            <a:r>
              <a:rPr lang="cs-CZ" dirty="0" smtClean="0"/>
              <a:t>,</a:t>
            </a:r>
            <a:r>
              <a:rPr lang="cs-CZ" dirty="0" err="1" smtClean="0"/>
              <a:t>Discord</a:t>
            </a:r>
            <a:endParaRPr lang="cs-CZ" dirty="0"/>
          </a:p>
        </p:txBody>
      </p:sp>
      <p:sp>
        <p:nvSpPr>
          <p:cNvPr id="17" name="Obdélník 16"/>
          <p:cNvSpPr/>
          <p:nvPr/>
        </p:nvSpPr>
        <p:spPr>
          <a:xfrm>
            <a:off x="4644008" y="5805264"/>
            <a:ext cx="1440160" cy="43204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Domácí úkoly</a:t>
            </a:r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6156176" y="5805264"/>
            <a:ext cx="1944216" cy="43204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Posílání materiálů</a:t>
            </a:r>
            <a:endParaRPr lang="cs-CZ" dirty="0"/>
          </a:p>
        </p:txBody>
      </p:sp>
      <p:sp>
        <p:nvSpPr>
          <p:cNvPr id="20" name="Obdélník 19"/>
          <p:cNvSpPr/>
          <p:nvPr/>
        </p:nvSpPr>
        <p:spPr>
          <a:xfrm>
            <a:off x="2123728" y="4221088"/>
            <a:ext cx="2016224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Online přednášky a semináře </a:t>
            </a:r>
            <a:endParaRPr lang="cs-CZ" dirty="0"/>
          </a:p>
        </p:txBody>
      </p:sp>
      <p:sp>
        <p:nvSpPr>
          <p:cNvPr id="21" name="Obdélník 20"/>
          <p:cNvSpPr/>
          <p:nvPr/>
        </p:nvSpPr>
        <p:spPr>
          <a:xfrm>
            <a:off x="755576" y="4221088"/>
            <a:ext cx="1296144" cy="5760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Online zkoušky</a:t>
            </a:r>
            <a:endParaRPr lang="cs-CZ" dirty="0"/>
          </a:p>
        </p:txBody>
      </p:sp>
      <p:sp>
        <p:nvSpPr>
          <p:cNvPr id="22" name="Obdélník 21"/>
          <p:cNvSpPr/>
          <p:nvPr/>
        </p:nvSpPr>
        <p:spPr>
          <a:xfrm>
            <a:off x="4211960" y="4221088"/>
            <a:ext cx="1656184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Tvorba úkolů v NAV,Word,Excel</a:t>
            </a:r>
            <a:endParaRPr lang="cs-CZ" dirty="0"/>
          </a:p>
        </p:txBody>
      </p:sp>
      <p:sp>
        <p:nvSpPr>
          <p:cNvPr id="23" name="Obdélník 22"/>
          <p:cNvSpPr/>
          <p:nvPr/>
        </p:nvSpPr>
        <p:spPr>
          <a:xfrm>
            <a:off x="6084168" y="4149080"/>
            <a:ext cx="1152128" cy="5760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Čtení emailů</a:t>
            </a:r>
            <a:endParaRPr lang="cs-CZ" dirty="0"/>
          </a:p>
        </p:txBody>
      </p:sp>
      <p:sp>
        <p:nvSpPr>
          <p:cNvPr id="24" name="Obdélník 23"/>
          <p:cNvSpPr/>
          <p:nvPr/>
        </p:nvSpPr>
        <p:spPr>
          <a:xfrm>
            <a:off x="4067944" y="2924944"/>
            <a:ext cx="1584176" cy="43204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Samostudium</a:t>
            </a:r>
            <a:endParaRPr lang="cs-CZ" dirty="0"/>
          </a:p>
        </p:txBody>
      </p:sp>
      <p:sp>
        <p:nvSpPr>
          <p:cNvPr id="25" name="Obdélník 24"/>
          <p:cNvSpPr/>
          <p:nvPr/>
        </p:nvSpPr>
        <p:spPr>
          <a:xfrm>
            <a:off x="5796136" y="2924944"/>
            <a:ext cx="1728192" cy="5760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Získávání informací</a:t>
            </a:r>
            <a:endParaRPr lang="cs-CZ" dirty="0"/>
          </a:p>
        </p:txBody>
      </p:sp>
      <p:sp>
        <p:nvSpPr>
          <p:cNvPr id="26" name="Obdélník 25"/>
          <p:cNvSpPr/>
          <p:nvPr/>
        </p:nvSpPr>
        <p:spPr>
          <a:xfrm>
            <a:off x="2627784" y="2924944"/>
            <a:ext cx="1152128" cy="5760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 pohodlí domova</a:t>
            </a:r>
            <a:endParaRPr lang="cs-CZ" dirty="0"/>
          </a:p>
        </p:txBody>
      </p:sp>
      <p:sp>
        <p:nvSpPr>
          <p:cNvPr id="27" name="Obdélník 26"/>
          <p:cNvSpPr/>
          <p:nvPr/>
        </p:nvSpPr>
        <p:spPr>
          <a:xfrm>
            <a:off x="1115616" y="2780928"/>
            <a:ext cx="1152128" cy="7920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Odpadá povinnost vstávat</a:t>
            </a:r>
            <a:endParaRPr lang="cs-CZ" dirty="0"/>
          </a:p>
        </p:txBody>
      </p:sp>
      <p:sp>
        <p:nvSpPr>
          <p:cNvPr id="28" name="Obdélník 27"/>
          <p:cNvSpPr/>
          <p:nvPr/>
        </p:nvSpPr>
        <p:spPr>
          <a:xfrm>
            <a:off x="1907704" y="1484784"/>
            <a:ext cx="1584176" cy="5760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Lepší výsledky zkoušek</a:t>
            </a:r>
            <a:endParaRPr lang="cs-CZ" dirty="0"/>
          </a:p>
        </p:txBody>
      </p:sp>
      <p:sp>
        <p:nvSpPr>
          <p:cNvPr id="29" name="Obdélník 28"/>
          <p:cNvSpPr/>
          <p:nvPr/>
        </p:nvSpPr>
        <p:spPr>
          <a:xfrm>
            <a:off x="4427984" y="1412776"/>
            <a:ext cx="1944216" cy="72008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Větší spokojenost studentů</a:t>
            </a:r>
            <a:endParaRPr lang="cs-CZ" dirty="0"/>
          </a:p>
        </p:txBody>
      </p:sp>
      <p:cxnSp>
        <p:nvCxnSpPr>
          <p:cNvPr id="31" name="Přímá spojovací šipka 30"/>
          <p:cNvCxnSpPr/>
          <p:nvPr/>
        </p:nvCxnSpPr>
        <p:spPr>
          <a:xfrm flipV="1">
            <a:off x="1331640" y="4725144"/>
            <a:ext cx="72008" cy="1152128"/>
          </a:xfrm>
          <a:prstGeom prst="straightConnector1">
            <a:avLst/>
          </a:prstGeom>
          <a:ln w="28575"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ovací šipka 34"/>
          <p:cNvCxnSpPr>
            <a:stCxn id="15" idx="0"/>
            <a:endCxn id="20" idx="2"/>
          </p:cNvCxnSpPr>
          <p:nvPr/>
        </p:nvCxnSpPr>
        <p:spPr>
          <a:xfrm flipV="1">
            <a:off x="1331640" y="4725144"/>
            <a:ext cx="1800200" cy="1080120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ovací šipka 39"/>
          <p:cNvCxnSpPr>
            <a:stCxn id="16" idx="0"/>
            <a:endCxn id="20" idx="2"/>
          </p:cNvCxnSpPr>
          <p:nvPr/>
        </p:nvCxnSpPr>
        <p:spPr>
          <a:xfrm flipH="1" flipV="1">
            <a:off x="3131840" y="4725144"/>
            <a:ext cx="144016" cy="1080120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ovací šipka 43"/>
          <p:cNvCxnSpPr>
            <a:stCxn id="17" idx="0"/>
          </p:cNvCxnSpPr>
          <p:nvPr/>
        </p:nvCxnSpPr>
        <p:spPr>
          <a:xfrm flipH="1" flipV="1">
            <a:off x="5076056" y="4725144"/>
            <a:ext cx="288032" cy="108012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ovací šipka 45"/>
          <p:cNvCxnSpPr>
            <a:stCxn id="17" idx="0"/>
            <a:endCxn id="23" idx="2"/>
          </p:cNvCxnSpPr>
          <p:nvPr/>
        </p:nvCxnSpPr>
        <p:spPr>
          <a:xfrm flipV="1">
            <a:off x="5364088" y="4725144"/>
            <a:ext cx="1296144" cy="108012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ovací šipka 47"/>
          <p:cNvCxnSpPr>
            <a:stCxn id="18" idx="0"/>
            <a:endCxn id="23" idx="2"/>
          </p:cNvCxnSpPr>
          <p:nvPr/>
        </p:nvCxnSpPr>
        <p:spPr>
          <a:xfrm flipH="1" flipV="1">
            <a:off x="6660232" y="4725144"/>
            <a:ext cx="468052" cy="108012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ovací šipka 53"/>
          <p:cNvCxnSpPr>
            <a:stCxn id="20" idx="0"/>
            <a:endCxn id="27" idx="2"/>
          </p:cNvCxnSpPr>
          <p:nvPr/>
        </p:nvCxnSpPr>
        <p:spPr>
          <a:xfrm flipH="1" flipV="1">
            <a:off x="1691680" y="3573016"/>
            <a:ext cx="1440160" cy="64807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ovací šipka 55"/>
          <p:cNvCxnSpPr>
            <a:stCxn id="20" idx="0"/>
            <a:endCxn id="26" idx="2"/>
          </p:cNvCxnSpPr>
          <p:nvPr/>
        </p:nvCxnSpPr>
        <p:spPr>
          <a:xfrm flipV="1">
            <a:off x="3131840" y="3501008"/>
            <a:ext cx="72008" cy="7200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ovací šipka 57"/>
          <p:cNvCxnSpPr>
            <a:stCxn id="20" idx="0"/>
            <a:endCxn id="24" idx="2"/>
          </p:cNvCxnSpPr>
          <p:nvPr/>
        </p:nvCxnSpPr>
        <p:spPr>
          <a:xfrm flipV="1">
            <a:off x="3131840" y="3356992"/>
            <a:ext cx="1728192" cy="86409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ovací šipka 59"/>
          <p:cNvCxnSpPr>
            <a:stCxn id="23" idx="0"/>
          </p:cNvCxnSpPr>
          <p:nvPr/>
        </p:nvCxnSpPr>
        <p:spPr>
          <a:xfrm flipH="1" flipV="1">
            <a:off x="4860032" y="3356992"/>
            <a:ext cx="1800200" cy="7920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Přímá spojovací šipka 61"/>
          <p:cNvCxnSpPr>
            <a:stCxn id="23" idx="0"/>
            <a:endCxn id="25" idx="2"/>
          </p:cNvCxnSpPr>
          <p:nvPr/>
        </p:nvCxnSpPr>
        <p:spPr>
          <a:xfrm flipV="1">
            <a:off x="6660232" y="3501008"/>
            <a:ext cx="0" cy="64807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Přímá spojovací šipka 63"/>
          <p:cNvCxnSpPr>
            <a:stCxn id="22" idx="0"/>
            <a:endCxn id="24" idx="2"/>
          </p:cNvCxnSpPr>
          <p:nvPr/>
        </p:nvCxnSpPr>
        <p:spPr>
          <a:xfrm flipH="1" flipV="1">
            <a:off x="4860032" y="3356992"/>
            <a:ext cx="180020" cy="86409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Přímá spojovací šipka 67"/>
          <p:cNvCxnSpPr>
            <a:stCxn id="20" idx="0"/>
            <a:endCxn id="25" idx="2"/>
          </p:cNvCxnSpPr>
          <p:nvPr/>
        </p:nvCxnSpPr>
        <p:spPr>
          <a:xfrm flipV="1">
            <a:off x="3131840" y="3501008"/>
            <a:ext cx="3528392" cy="7200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Přímá spojovací šipka 69"/>
          <p:cNvCxnSpPr>
            <a:stCxn id="26" idx="0"/>
            <a:endCxn id="29" idx="2"/>
          </p:cNvCxnSpPr>
          <p:nvPr/>
        </p:nvCxnSpPr>
        <p:spPr>
          <a:xfrm flipV="1">
            <a:off x="3203848" y="2132856"/>
            <a:ext cx="2196244" cy="7920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Přímá spojovací šipka 73"/>
          <p:cNvCxnSpPr>
            <a:stCxn id="27" idx="0"/>
            <a:endCxn id="29" idx="2"/>
          </p:cNvCxnSpPr>
          <p:nvPr/>
        </p:nvCxnSpPr>
        <p:spPr>
          <a:xfrm flipV="1">
            <a:off x="1691680" y="2132856"/>
            <a:ext cx="3708412" cy="64807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Přímá spojovací šipka 75"/>
          <p:cNvCxnSpPr>
            <a:stCxn id="24" idx="0"/>
            <a:endCxn id="29" idx="2"/>
          </p:cNvCxnSpPr>
          <p:nvPr/>
        </p:nvCxnSpPr>
        <p:spPr>
          <a:xfrm flipV="1">
            <a:off x="4860032" y="2132856"/>
            <a:ext cx="540060" cy="7920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Přímá spojovací šipka 78"/>
          <p:cNvCxnSpPr>
            <a:stCxn id="25" idx="0"/>
            <a:endCxn id="28" idx="2"/>
          </p:cNvCxnSpPr>
          <p:nvPr/>
        </p:nvCxnSpPr>
        <p:spPr>
          <a:xfrm flipH="1" flipV="1">
            <a:off x="2699792" y="2060848"/>
            <a:ext cx="3960440" cy="86409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Přímá spojovací šipka 80"/>
          <p:cNvCxnSpPr>
            <a:stCxn id="24" idx="0"/>
          </p:cNvCxnSpPr>
          <p:nvPr/>
        </p:nvCxnSpPr>
        <p:spPr>
          <a:xfrm flipH="1" flipV="1">
            <a:off x="2699792" y="2060848"/>
            <a:ext cx="2160240" cy="86409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ovací šipka 48"/>
          <p:cNvCxnSpPr>
            <a:stCxn id="21" idx="0"/>
            <a:endCxn id="26" idx="2"/>
          </p:cNvCxnSpPr>
          <p:nvPr/>
        </p:nvCxnSpPr>
        <p:spPr>
          <a:xfrm flipV="1">
            <a:off x="1403648" y="3501008"/>
            <a:ext cx="1800200" cy="7200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cs-CZ" dirty="0" smtClean="0"/>
              <a:t>CRT</a:t>
            </a:r>
            <a:endParaRPr lang="cs-CZ" dirty="0"/>
          </a:p>
        </p:txBody>
      </p:sp>
      <p:sp>
        <p:nvSpPr>
          <p:cNvPr id="4" name="Elipsa 3"/>
          <p:cNvSpPr/>
          <p:nvPr/>
        </p:nvSpPr>
        <p:spPr>
          <a:xfrm>
            <a:off x="0" y="2996952"/>
            <a:ext cx="1872208" cy="10081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Zkoušky online</a:t>
            </a:r>
            <a:endParaRPr lang="cs-CZ" dirty="0"/>
          </a:p>
        </p:txBody>
      </p:sp>
      <p:sp>
        <p:nvSpPr>
          <p:cNvPr id="5" name="Elipsa 4"/>
          <p:cNvSpPr/>
          <p:nvPr/>
        </p:nvSpPr>
        <p:spPr>
          <a:xfrm>
            <a:off x="2267744" y="1052736"/>
            <a:ext cx="2232248" cy="10081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Špatné technické vybavení</a:t>
            </a:r>
            <a:endParaRPr lang="cs-CZ" dirty="0"/>
          </a:p>
        </p:txBody>
      </p:sp>
      <p:sp>
        <p:nvSpPr>
          <p:cNvPr id="7" name="Elipsa 6"/>
          <p:cNvSpPr/>
          <p:nvPr/>
        </p:nvSpPr>
        <p:spPr>
          <a:xfrm>
            <a:off x="2627784" y="2780928"/>
            <a:ext cx="1872208" cy="10081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Podvádění</a:t>
            </a:r>
          </a:p>
        </p:txBody>
      </p:sp>
      <p:sp>
        <p:nvSpPr>
          <p:cNvPr id="8" name="Elipsa 7"/>
          <p:cNvSpPr/>
          <p:nvPr/>
        </p:nvSpPr>
        <p:spPr>
          <a:xfrm>
            <a:off x="2123728" y="4365104"/>
            <a:ext cx="2232248" cy="10081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Student neví, co od toho očekávat</a:t>
            </a:r>
            <a:endParaRPr lang="cs-CZ" dirty="0"/>
          </a:p>
        </p:txBody>
      </p:sp>
      <p:cxnSp>
        <p:nvCxnSpPr>
          <p:cNvPr id="12" name="Přímá spojovací šipka 11"/>
          <p:cNvCxnSpPr>
            <a:stCxn id="4" idx="6"/>
            <a:endCxn id="5" idx="2"/>
          </p:cNvCxnSpPr>
          <p:nvPr/>
        </p:nvCxnSpPr>
        <p:spPr>
          <a:xfrm flipV="1">
            <a:off x="1872208" y="1556792"/>
            <a:ext cx="395536" cy="194421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šipka 13"/>
          <p:cNvCxnSpPr>
            <a:stCxn id="4" idx="6"/>
            <a:endCxn id="7" idx="2"/>
          </p:cNvCxnSpPr>
          <p:nvPr/>
        </p:nvCxnSpPr>
        <p:spPr>
          <a:xfrm flipV="1">
            <a:off x="1872208" y="3284984"/>
            <a:ext cx="755576" cy="21602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šipka 15"/>
          <p:cNvCxnSpPr>
            <a:stCxn id="4" idx="6"/>
            <a:endCxn id="8" idx="2"/>
          </p:cNvCxnSpPr>
          <p:nvPr/>
        </p:nvCxnSpPr>
        <p:spPr>
          <a:xfrm>
            <a:off x="1872208" y="3501008"/>
            <a:ext cx="251520" cy="136815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ipsa 17"/>
          <p:cNvSpPr/>
          <p:nvPr/>
        </p:nvSpPr>
        <p:spPr>
          <a:xfrm>
            <a:off x="5364088" y="908720"/>
            <a:ext cx="2376264" cy="86409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 smtClean="0"/>
          </a:p>
          <a:p>
            <a:pPr algn="ctr"/>
            <a:r>
              <a:rPr lang="cs-CZ" dirty="0" smtClean="0"/>
              <a:t>Nervozita/Stres</a:t>
            </a:r>
          </a:p>
          <a:p>
            <a:pPr algn="ctr"/>
            <a:endParaRPr lang="cs-CZ" dirty="0"/>
          </a:p>
        </p:txBody>
      </p:sp>
      <p:cxnSp>
        <p:nvCxnSpPr>
          <p:cNvPr id="26" name="Přímá spojovací šipka 25"/>
          <p:cNvCxnSpPr>
            <a:stCxn id="5" idx="6"/>
            <a:endCxn id="18" idx="2"/>
          </p:cNvCxnSpPr>
          <p:nvPr/>
        </p:nvCxnSpPr>
        <p:spPr>
          <a:xfrm flipV="1">
            <a:off x="4499992" y="1340768"/>
            <a:ext cx="864096" cy="21602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ovací šipka 27"/>
          <p:cNvCxnSpPr>
            <a:stCxn id="8" idx="6"/>
            <a:endCxn id="18" idx="2"/>
          </p:cNvCxnSpPr>
          <p:nvPr/>
        </p:nvCxnSpPr>
        <p:spPr>
          <a:xfrm flipV="1">
            <a:off x="4355976" y="1340768"/>
            <a:ext cx="1008112" cy="352839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Elipsa 28"/>
          <p:cNvSpPr/>
          <p:nvPr/>
        </p:nvSpPr>
        <p:spPr>
          <a:xfrm>
            <a:off x="5220072" y="4797152"/>
            <a:ext cx="2232248" cy="12241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Špatné/Nulové znalosti</a:t>
            </a:r>
            <a:endParaRPr lang="cs-CZ" dirty="0"/>
          </a:p>
        </p:txBody>
      </p:sp>
      <p:cxnSp>
        <p:nvCxnSpPr>
          <p:cNvPr id="31" name="Přímá spojovací šipka 30"/>
          <p:cNvCxnSpPr>
            <a:stCxn id="7" idx="6"/>
            <a:endCxn id="29" idx="2"/>
          </p:cNvCxnSpPr>
          <p:nvPr/>
        </p:nvCxnSpPr>
        <p:spPr>
          <a:xfrm>
            <a:off x="4499992" y="3284984"/>
            <a:ext cx="720080" cy="212423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Elipsa 32"/>
          <p:cNvSpPr/>
          <p:nvPr/>
        </p:nvSpPr>
        <p:spPr>
          <a:xfrm>
            <a:off x="6660232" y="2348880"/>
            <a:ext cx="2376264" cy="172819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chemeClr val="tx1"/>
                </a:solidFill>
              </a:rPr>
              <a:t>Neúpěch</a:t>
            </a:r>
            <a:r>
              <a:rPr lang="cs-CZ" sz="2800" b="1" dirty="0" smtClean="0">
                <a:solidFill>
                  <a:schemeClr val="tx1"/>
                </a:solidFill>
              </a:rPr>
              <a:t> u zkoušky</a:t>
            </a:r>
            <a:endParaRPr lang="cs-CZ" sz="2800" b="1" dirty="0">
              <a:solidFill>
                <a:schemeClr val="tx1"/>
              </a:solidFill>
            </a:endParaRPr>
          </a:p>
        </p:txBody>
      </p:sp>
      <p:cxnSp>
        <p:nvCxnSpPr>
          <p:cNvPr id="40" name="Přímá spojovací šipka 39"/>
          <p:cNvCxnSpPr>
            <a:stCxn id="29" idx="0"/>
            <a:endCxn id="33" idx="2"/>
          </p:cNvCxnSpPr>
          <p:nvPr/>
        </p:nvCxnSpPr>
        <p:spPr>
          <a:xfrm flipV="1">
            <a:off x="6336196" y="3212976"/>
            <a:ext cx="324036" cy="158417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ovací šipka 41"/>
          <p:cNvCxnSpPr>
            <a:stCxn id="18" idx="4"/>
            <a:endCxn id="33" idx="2"/>
          </p:cNvCxnSpPr>
          <p:nvPr/>
        </p:nvCxnSpPr>
        <p:spPr>
          <a:xfrm>
            <a:off x="6552220" y="1772816"/>
            <a:ext cx="108012" cy="144016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dirty="0" smtClean="0"/>
              <a:t>EC</a:t>
            </a:r>
            <a:endParaRPr lang="cs-CZ" dirty="0"/>
          </a:p>
        </p:txBody>
      </p:sp>
      <p:sp>
        <p:nvSpPr>
          <p:cNvPr id="3" name="Elipsa 2"/>
          <p:cNvSpPr/>
          <p:nvPr/>
        </p:nvSpPr>
        <p:spPr>
          <a:xfrm>
            <a:off x="0" y="2564904"/>
            <a:ext cx="2304256" cy="10081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 smtClean="0"/>
              <a:t>Úspěšné složení zkoušky online</a:t>
            </a:r>
            <a:endParaRPr lang="cs-CZ" dirty="0"/>
          </a:p>
        </p:txBody>
      </p:sp>
      <p:sp>
        <p:nvSpPr>
          <p:cNvPr id="5" name="Elipsa 4"/>
          <p:cNvSpPr/>
          <p:nvPr/>
        </p:nvSpPr>
        <p:spPr>
          <a:xfrm>
            <a:off x="3059832" y="1268760"/>
            <a:ext cx="1872208" cy="10081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 smtClean="0"/>
              <a:t>Všechno opsat</a:t>
            </a:r>
            <a:endParaRPr lang="cs-CZ" dirty="0"/>
          </a:p>
        </p:txBody>
      </p:sp>
      <p:sp>
        <p:nvSpPr>
          <p:cNvPr id="6" name="Elipsa 5"/>
          <p:cNvSpPr/>
          <p:nvPr/>
        </p:nvSpPr>
        <p:spPr>
          <a:xfrm>
            <a:off x="5940152" y="1268760"/>
            <a:ext cx="1872208" cy="10081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 smtClean="0"/>
              <a:t>Neučit se vůbec</a:t>
            </a:r>
            <a:endParaRPr lang="cs-CZ" dirty="0"/>
          </a:p>
        </p:txBody>
      </p:sp>
      <p:cxnSp>
        <p:nvCxnSpPr>
          <p:cNvPr id="8" name="Přímá spojovací šipka 7"/>
          <p:cNvCxnSpPr>
            <a:stCxn id="5" idx="2"/>
            <a:endCxn id="3" idx="6"/>
          </p:cNvCxnSpPr>
          <p:nvPr/>
        </p:nvCxnSpPr>
        <p:spPr>
          <a:xfrm flipH="1">
            <a:off x="2304256" y="1772816"/>
            <a:ext cx="755576" cy="129614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šipka 11"/>
          <p:cNvCxnSpPr>
            <a:stCxn id="6" idx="2"/>
            <a:endCxn id="5" idx="6"/>
          </p:cNvCxnSpPr>
          <p:nvPr/>
        </p:nvCxnSpPr>
        <p:spPr>
          <a:xfrm flipH="1">
            <a:off x="4932040" y="1772816"/>
            <a:ext cx="100811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5940152" y="4365104"/>
            <a:ext cx="1872208" cy="10081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 smtClean="0"/>
              <a:t>Pořádně se naučit</a:t>
            </a:r>
            <a:endParaRPr lang="cs-CZ" dirty="0"/>
          </a:p>
        </p:txBody>
      </p:sp>
      <p:sp>
        <p:nvSpPr>
          <p:cNvPr id="16" name="Elipsa 15"/>
          <p:cNvSpPr/>
          <p:nvPr/>
        </p:nvSpPr>
        <p:spPr>
          <a:xfrm>
            <a:off x="3059832" y="4365104"/>
            <a:ext cx="1872208" cy="10081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 smtClean="0"/>
              <a:t>Nespoléhat na podvádění</a:t>
            </a:r>
            <a:endParaRPr lang="cs-CZ" dirty="0"/>
          </a:p>
        </p:txBody>
      </p:sp>
      <p:cxnSp>
        <p:nvCxnSpPr>
          <p:cNvPr id="18" name="Přímá spojovací šipka 17"/>
          <p:cNvCxnSpPr>
            <a:stCxn id="16" idx="2"/>
            <a:endCxn id="3" idx="6"/>
          </p:cNvCxnSpPr>
          <p:nvPr/>
        </p:nvCxnSpPr>
        <p:spPr>
          <a:xfrm flipH="1" flipV="1">
            <a:off x="2304256" y="3068960"/>
            <a:ext cx="755576" cy="1800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šipka 19"/>
          <p:cNvCxnSpPr>
            <a:stCxn id="14" idx="2"/>
            <a:endCxn id="16" idx="6"/>
          </p:cNvCxnSpPr>
          <p:nvPr/>
        </p:nvCxnSpPr>
        <p:spPr>
          <a:xfrm flipH="1">
            <a:off x="4932040" y="4869160"/>
            <a:ext cx="100811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šipka 22"/>
          <p:cNvCxnSpPr>
            <a:stCxn id="6" idx="3"/>
            <a:endCxn id="14" idx="1"/>
          </p:cNvCxnSpPr>
          <p:nvPr/>
        </p:nvCxnSpPr>
        <p:spPr>
          <a:xfrm>
            <a:off x="6214331" y="2129238"/>
            <a:ext cx="0" cy="23835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šipka 24"/>
          <p:cNvCxnSpPr>
            <a:stCxn id="14" idx="7"/>
            <a:endCxn id="6" idx="5"/>
          </p:cNvCxnSpPr>
          <p:nvPr/>
        </p:nvCxnSpPr>
        <p:spPr>
          <a:xfrm flipV="1">
            <a:off x="7538181" y="2129238"/>
            <a:ext cx="0" cy="23835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 FRT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4" name="Elipsa 3"/>
          <p:cNvSpPr/>
          <p:nvPr/>
        </p:nvSpPr>
        <p:spPr>
          <a:xfrm>
            <a:off x="2339752" y="1196752"/>
            <a:ext cx="2304256" cy="7920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 smtClean="0"/>
              <a:t>Motivace se něco naučit</a:t>
            </a:r>
            <a:endParaRPr lang="cs-CZ" dirty="0"/>
          </a:p>
        </p:txBody>
      </p:sp>
      <p:sp>
        <p:nvSpPr>
          <p:cNvPr id="5" name="Elipsa 4"/>
          <p:cNvSpPr/>
          <p:nvPr/>
        </p:nvSpPr>
        <p:spPr>
          <a:xfrm>
            <a:off x="0" y="5301208"/>
            <a:ext cx="2304256" cy="10081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 smtClean="0"/>
              <a:t>Přiměřené množství úkolů</a:t>
            </a:r>
            <a:endParaRPr lang="cs-CZ" dirty="0"/>
          </a:p>
        </p:txBody>
      </p:sp>
      <p:sp>
        <p:nvSpPr>
          <p:cNvPr id="6" name="Elipsa 5"/>
          <p:cNvSpPr/>
          <p:nvPr/>
        </p:nvSpPr>
        <p:spPr>
          <a:xfrm>
            <a:off x="0" y="3645024"/>
            <a:ext cx="2304256" cy="10081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 smtClean="0"/>
              <a:t>Dostatek času na úkoly</a:t>
            </a:r>
            <a:endParaRPr lang="cs-CZ" dirty="0"/>
          </a:p>
        </p:txBody>
      </p:sp>
      <p:sp>
        <p:nvSpPr>
          <p:cNvPr id="7" name="Elipsa 6"/>
          <p:cNvSpPr/>
          <p:nvPr/>
        </p:nvSpPr>
        <p:spPr>
          <a:xfrm>
            <a:off x="0" y="2060848"/>
            <a:ext cx="2304256" cy="10081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 smtClean="0"/>
              <a:t>Včasné zaslání informací ke zkoušce</a:t>
            </a:r>
            <a:endParaRPr lang="cs-CZ" dirty="0"/>
          </a:p>
        </p:txBody>
      </p:sp>
      <p:sp>
        <p:nvSpPr>
          <p:cNvPr id="8" name="Elipsa 7"/>
          <p:cNvSpPr/>
          <p:nvPr/>
        </p:nvSpPr>
        <p:spPr>
          <a:xfrm>
            <a:off x="0" y="548680"/>
            <a:ext cx="2304256" cy="10081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 smtClean="0"/>
              <a:t> Vhodné domácí úkoly</a:t>
            </a:r>
            <a:endParaRPr lang="cs-CZ" dirty="0"/>
          </a:p>
        </p:txBody>
      </p:sp>
      <p:sp>
        <p:nvSpPr>
          <p:cNvPr id="10" name="Elipsa 9"/>
          <p:cNvSpPr/>
          <p:nvPr/>
        </p:nvSpPr>
        <p:spPr>
          <a:xfrm>
            <a:off x="2411760" y="2636912"/>
            <a:ext cx="2304256" cy="10081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 smtClean="0"/>
              <a:t>Méně stresu</a:t>
            </a:r>
            <a:endParaRPr lang="cs-CZ" dirty="0"/>
          </a:p>
        </p:txBody>
      </p:sp>
      <p:sp>
        <p:nvSpPr>
          <p:cNvPr id="11" name="Elipsa 10"/>
          <p:cNvSpPr/>
          <p:nvPr/>
        </p:nvSpPr>
        <p:spPr>
          <a:xfrm>
            <a:off x="2555776" y="4581128"/>
            <a:ext cx="2304256" cy="10081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 smtClean="0"/>
              <a:t>Více času na další aktivity</a:t>
            </a:r>
            <a:endParaRPr lang="cs-CZ" dirty="0"/>
          </a:p>
        </p:txBody>
      </p:sp>
      <p:sp>
        <p:nvSpPr>
          <p:cNvPr id="12" name="Elipsa 11"/>
          <p:cNvSpPr/>
          <p:nvPr/>
        </p:nvSpPr>
        <p:spPr>
          <a:xfrm>
            <a:off x="4644008" y="1772816"/>
            <a:ext cx="2304256" cy="10081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 smtClean="0"/>
              <a:t>Více času stráveného studiem</a:t>
            </a:r>
            <a:endParaRPr lang="cs-CZ" dirty="0"/>
          </a:p>
        </p:txBody>
      </p:sp>
      <p:sp>
        <p:nvSpPr>
          <p:cNvPr id="13" name="Elipsa 12"/>
          <p:cNvSpPr/>
          <p:nvPr/>
        </p:nvSpPr>
        <p:spPr>
          <a:xfrm>
            <a:off x="4788024" y="3717032"/>
            <a:ext cx="2304256" cy="10081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 smtClean="0"/>
              <a:t>Větší důvěra v sebe sama</a:t>
            </a:r>
            <a:endParaRPr lang="cs-CZ" dirty="0"/>
          </a:p>
        </p:txBody>
      </p:sp>
      <p:sp>
        <p:nvSpPr>
          <p:cNvPr id="14" name="Elipsa 13"/>
          <p:cNvSpPr/>
          <p:nvPr/>
        </p:nvSpPr>
        <p:spPr>
          <a:xfrm>
            <a:off x="6839744" y="2708920"/>
            <a:ext cx="2304256" cy="10081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 smtClean="0"/>
              <a:t>Úspěšné složení zkoušky online </a:t>
            </a:r>
            <a:endParaRPr lang="cs-CZ" dirty="0"/>
          </a:p>
        </p:txBody>
      </p:sp>
      <p:cxnSp>
        <p:nvCxnSpPr>
          <p:cNvPr id="20" name="Přímá spojovací šipka 19"/>
          <p:cNvCxnSpPr>
            <a:stCxn id="8" idx="6"/>
            <a:endCxn id="4" idx="1"/>
          </p:cNvCxnSpPr>
          <p:nvPr/>
        </p:nvCxnSpPr>
        <p:spPr>
          <a:xfrm>
            <a:off x="2304256" y="1052736"/>
            <a:ext cx="372947" cy="26001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šipka 21"/>
          <p:cNvCxnSpPr>
            <a:stCxn id="7" idx="6"/>
            <a:endCxn id="10" idx="1"/>
          </p:cNvCxnSpPr>
          <p:nvPr/>
        </p:nvCxnSpPr>
        <p:spPr>
          <a:xfrm>
            <a:off x="2304256" y="2564904"/>
            <a:ext cx="444955" cy="21964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ovací šipka 31"/>
          <p:cNvCxnSpPr>
            <a:stCxn id="5" idx="6"/>
            <a:endCxn id="11" idx="2"/>
          </p:cNvCxnSpPr>
          <p:nvPr/>
        </p:nvCxnSpPr>
        <p:spPr>
          <a:xfrm flipV="1">
            <a:off x="2304256" y="5085184"/>
            <a:ext cx="251520" cy="7200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šipka 38"/>
          <p:cNvCxnSpPr>
            <a:stCxn id="7" idx="6"/>
            <a:endCxn id="4" idx="3"/>
          </p:cNvCxnSpPr>
          <p:nvPr/>
        </p:nvCxnSpPr>
        <p:spPr>
          <a:xfrm flipV="1">
            <a:off x="2304256" y="1872841"/>
            <a:ext cx="372947" cy="69206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ovací šipka 40"/>
          <p:cNvCxnSpPr>
            <a:stCxn id="6" idx="6"/>
            <a:endCxn id="10" idx="3"/>
          </p:cNvCxnSpPr>
          <p:nvPr/>
        </p:nvCxnSpPr>
        <p:spPr>
          <a:xfrm flipV="1">
            <a:off x="2304256" y="3497390"/>
            <a:ext cx="444955" cy="65169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ovací šipka 43"/>
          <p:cNvCxnSpPr>
            <a:stCxn id="4" idx="5"/>
            <a:endCxn id="12" idx="2"/>
          </p:cNvCxnSpPr>
          <p:nvPr/>
        </p:nvCxnSpPr>
        <p:spPr>
          <a:xfrm>
            <a:off x="4306557" y="1872841"/>
            <a:ext cx="337451" cy="40403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ovací šipka 45"/>
          <p:cNvCxnSpPr>
            <a:stCxn id="12" idx="5"/>
            <a:endCxn id="14" idx="1"/>
          </p:cNvCxnSpPr>
          <p:nvPr/>
        </p:nvCxnSpPr>
        <p:spPr>
          <a:xfrm>
            <a:off x="6610813" y="2633294"/>
            <a:ext cx="566382" cy="22326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ovací šipka 47"/>
          <p:cNvCxnSpPr>
            <a:stCxn id="5" idx="7"/>
            <a:endCxn id="10" idx="2"/>
          </p:cNvCxnSpPr>
          <p:nvPr/>
        </p:nvCxnSpPr>
        <p:spPr>
          <a:xfrm flipV="1">
            <a:off x="1966805" y="3140968"/>
            <a:ext cx="444955" cy="230787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ovací šipka 49"/>
          <p:cNvCxnSpPr>
            <a:stCxn id="10" idx="5"/>
            <a:endCxn id="13" idx="1"/>
          </p:cNvCxnSpPr>
          <p:nvPr/>
        </p:nvCxnSpPr>
        <p:spPr>
          <a:xfrm>
            <a:off x="4378565" y="3497390"/>
            <a:ext cx="746910" cy="36727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ovací šipka 51"/>
          <p:cNvCxnSpPr>
            <a:stCxn id="13" idx="7"/>
            <a:endCxn id="14" idx="3"/>
          </p:cNvCxnSpPr>
          <p:nvPr/>
        </p:nvCxnSpPr>
        <p:spPr>
          <a:xfrm flipV="1">
            <a:off x="6754829" y="3569398"/>
            <a:ext cx="422366" cy="29526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ovací šipka 55"/>
          <p:cNvCxnSpPr>
            <a:stCxn id="11" idx="7"/>
            <a:endCxn id="13" idx="3"/>
          </p:cNvCxnSpPr>
          <p:nvPr/>
        </p:nvCxnSpPr>
        <p:spPr>
          <a:xfrm flipV="1">
            <a:off x="4522581" y="4577510"/>
            <a:ext cx="602894" cy="15125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ovací šipka 59"/>
          <p:cNvCxnSpPr>
            <a:stCxn id="11" idx="7"/>
            <a:endCxn id="12" idx="3"/>
          </p:cNvCxnSpPr>
          <p:nvPr/>
        </p:nvCxnSpPr>
        <p:spPr>
          <a:xfrm flipV="1">
            <a:off x="4522581" y="2633294"/>
            <a:ext cx="458878" cy="209546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128</Words>
  <Application>Microsoft Office PowerPoint</Application>
  <PresentationFormat>Předvádění na obrazovce (4:3)</PresentationFormat>
  <Paragraphs>47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8" baseType="lpstr">
      <vt:lpstr>Arial</vt:lpstr>
      <vt:lpstr>Calibri</vt:lpstr>
      <vt:lpstr>Motiv sady Office</vt:lpstr>
      <vt:lpstr>II. Domácí úkol</vt:lpstr>
      <vt:lpstr>Strategická mapa</vt:lpstr>
      <vt:lpstr>CRT</vt:lpstr>
      <vt:lpstr>EC</vt:lpstr>
      <vt:lpstr> FRT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MSI</dc:creator>
  <cp:lastModifiedBy>Miki Skorkovský</cp:lastModifiedBy>
  <cp:revision>24</cp:revision>
  <dcterms:created xsi:type="dcterms:W3CDTF">2020-04-12T18:33:45Z</dcterms:created>
  <dcterms:modified xsi:type="dcterms:W3CDTF">2021-04-12T05:55:43Z</dcterms:modified>
</cp:coreProperties>
</file>