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62" r:id="rId4"/>
    <p:sldId id="265" r:id="rId5"/>
    <p:sldId id="263" r:id="rId6"/>
    <p:sldId id="264" r:id="rId7"/>
    <p:sldId id="273" r:id="rId8"/>
    <p:sldId id="258" r:id="rId9"/>
    <p:sldId id="259" r:id="rId10"/>
    <p:sldId id="260" r:id="rId11"/>
    <p:sldId id="261" r:id="rId12"/>
    <p:sldId id="327" r:id="rId13"/>
    <p:sldId id="328" r:id="rId14"/>
    <p:sldId id="329" r:id="rId15"/>
    <p:sldId id="330" r:id="rId16"/>
    <p:sldId id="331" r:id="rId17"/>
    <p:sldId id="332" r:id="rId18"/>
    <p:sldId id="266" r:id="rId19"/>
    <p:sldId id="333" r:id="rId20"/>
    <p:sldId id="276" r:id="rId21"/>
    <p:sldId id="267" r:id="rId22"/>
    <p:sldId id="274" r:id="rId23"/>
    <p:sldId id="268" r:id="rId24"/>
    <p:sldId id="269" r:id="rId25"/>
    <p:sldId id="270" r:id="rId26"/>
    <p:sldId id="271" r:id="rId27"/>
    <p:sldId id="272" r:id="rId28"/>
    <p:sldId id="278" r:id="rId29"/>
    <p:sldId id="279" r:id="rId30"/>
    <p:sldId id="303" r:id="rId31"/>
    <p:sldId id="304" r:id="rId32"/>
    <p:sldId id="305" r:id="rId33"/>
    <p:sldId id="306" r:id="rId34"/>
    <p:sldId id="307" r:id="rId35"/>
    <p:sldId id="282" r:id="rId36"/>
    <p:sldId id="283" r:id="rId37"/>
    <p:sldId id="308" r:id="rId38"/>
    <p:sldId id="296" r:id="rId39"/>
    <p:sldId id="297" r:id="rId40"/>
    <p:sldId id="277" r:id="rId41"/>
    <p:sldId id="309" r:id="rId42"/>
    <p:sldId id="320" r:id="rId43"/>
    <p:sldId id="321" r:id="rId44"/>
    <p:sldId id="314" r:id="rId45"/>
    <p:sldId id="315" r:id="rId46"/>
    <p:sldId id="316" r:id="rId47"/>
    <p:sldId id="285" r:id="rId48"/>
    <p:sldId id="317" r:id="rId49"/>
    <p:sldId id="318" r:id="rId50"/>
    <p:sldId id="319" r:id="rId51"/>
    <p:sldId id="310" r:id="rId52"/>
    <p:sldId id="311" r:id="rId53"/>
    <p:sldId id="312" r:id="rId54"/>
    <p:sldId id="313" r:id="rId55"/>
    <p:sldId id="322" r:id="rId56"/>
    <p:sldId id="323" r:id="rId57"/>
    <p:sldId id="324" r:id="rId58"/>
    <p:sldId id="325" r:id="rId59"/>
    <p:sldId id="326" r:id="rId60"/>
    <p:sldId id="334" r:id="rId6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69696"/>
    <a:srgbClr val="B9006E"/>
    <a:srgbClr val="4BC8FF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6754" autoAdjust="0"/>
  </p:normalViewPr>
  <p:slideViewPr>
    <p:cSldViewPr snapToGrid="0">
      <p:cViewPr varScale="1">
        <p:scale>
          <a:sx n="63" d="100"/>
          <a:sy n="63" d="100"/>
        </p:scale>
        <p:origin x="692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.cz/cs/menova-politika/mp-nastroj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b.cz/cs/financni-trhy/penezni-trh/pribo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home/html/index.en.html" TargetMode="External"/><Relationship Id="rId2" Type="http://schemas.openxmlformats.org/officeDocument/2006/relationships/hyperlink" Target="https://www.consilium.europa.eu/cs/policies/banking-un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nb.cz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7888E5-C18F-49A5-BA6C-D04F437CF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C46AD9-CDB2-4732-B85E-37FE027C0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BAD369-0F8E-41F7-B3D2-9DBA5D43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900365"/>
            <a:ext cx="11402293" cy="1171580"/>
          </a:xfrm>
        </p:spPr>
        <p:txBody>
          <a:bodyPr/>
          <a:lstStyle/>
          <a:p>
            <a:pPr algn="ctr"/>
            <a:r>
              <a:rPr lang="cs-CZ" altLang="cs-CZ" sz="6600" dirty="0"/>
              <a:t>Banky a bankovní systém</a:t>
            </a:r>
            <a:endParaRPr lang="en-US" sz="66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4F2A57C-4FA5-4881-A05B-D77B6220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0322507" cy="698497"/>
          </a:xfrm>
        </p:spPr>
        <p:txBody>
          <a:bodyPr/>
          <a:lstStyle/>
          <a:p>
            <a:pPr algn="r"/>
            <a:endParaRPr lang="cs-CZ" altLang="cs-CZ" sz="3200" dirty="0"/>
          </a:p>
          <a:p>
            <a:pPr algn="r"/>
            <a:endParaRPr lang="cs-CZ" altLang="cs-CZ" sz="3200" dirty="0"/>
          </a:p>
          <a:p>
            <a:pPr algn="r"/>
            <a:r>
              <a:rPr lang="cs-CZ" altLang="cs-CZ" sz="3200" dirty="0"/>
              <a:t>Martina </a:t>
            </a:r>
            <a:r>
              <a:rPr lang="cs-CZ" altLang="cs-CZ" sz="3200" dirty="0" err="1"/>
              <a:t>Sponerová</a:t>
            </a:r>
            <a:endParaRPr lang="cs-CZ" altLang="cs-CZ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0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Bankovní soustava v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r>
              <a:rPr lang="cs-CZ" altLang="cs-CZ" sz="2000" b="1" dirty="0"/>
              <a:t>Dvoustupňová</a:t>
            </a:r>
          </a:p>
          <a:p>
            <a:pPr lvl="1"/>
            <a:r>
              <a:rPr lang="cs-CZ" altLang="cs-CZ" dirty="0" err="1"/>
              <a:t>CB</a:t>
            </a:r>
            <a:endParaRPr lang="cs-CZ" altLang="cs-CZ" dirty="0"/>
          </a:p>
          <a:p>
            <a:pPr lvl="1"/>
            <a:r>
              <a:rPr lang="cs-CZ" altLang="cs-CZ" dirty="0"/>
              <a:t>Ostatní banky – obchodní, investiční, hypoteční, spořitelny,…</a:t>
            </a:r>
          </a:p>
          <a:p>
            <a:r>
              <a:rPr lang="cs-CZ" altLang="cs-CZ" sz="2000" b="1" dirty="0"/>
              <a:t>Univerzální model</a:t>
            </a:r>
          </a:p>
          <a:p>
            <a:r>
              <a:rPr lang="cs-CZ" altLang="cs-CZ" sz="2000" b="1" dirty="0"/>
              <a:t>Pobočkový model</a:t>
            </a:r>
          </a:p>
          <a:p>
            <a:r>
              <a:rPr lang="cs-CZ" altLang="cs-CZ" sz="2000" b="1" dirty="0"/>
              <a:t>Otevřený model</a:t>
            </a:r>
          </a:p>
          <a:p>
            <a:pPr lvl="1"/>
            <a:r>
              <a:rPr lang="cs-CZ" altLang="cs-CZ" dirty="0"/>
              <a:t>Celkem 49 bank a poboček (včetně stavebních spořitelen)</a:t>
            </a:r>
          </a:p>
          <a:p>
            <a:pPr lvl="2"/>
            <a:endParaRPr lang="cs-CZ" altLang="cs-CZ" sz="1800" dirty="0"/>
          </a:p>
          <a:p>
            <a:pPr lvl="2"/>
            <a:r>
              <a:rPr lang="cs-CZ" altLang="cs-CZ" sz="1800" dirty="0"/>
              <a:t>Podle záznamů ČNB (údaje platné k 19.10.2020):</a:t>
            </a:r>
          </a:p>
          <a:p>
            <a:pPr lvl="3"/>
            <a:r>
              <a:rPr lang="cs-CZ" altLang="cs-CZ" sz="1600" dirty="0"/>
              <a:t>10 bank s rozhodující českou účastí,</a:t>
            </a:r>
          </a:p>
          <a:p>
            <a:pPr lvl="3"/>
            <a:r>
              <a:rPr lang="cs-CZ" altLang="cs-CZ" sz="1600" dirty="0"/>
              <a:t> - z toho 2 banky se státní účastí, 8 s rozhodující českou účastí</a:t>
            </a:r>
          </a:p>
          <a:p>
            <a:pPr lvl="3"/>
            <a:r>
              <a:rPr lang="cs-CZ" altLang="cs-CZ" sz="1600" dirty="0"/>
              <a:t>14 bank s rozhodující zahraniční účastí, </a:t>
            </a:r>
          </a:p>
          <a:p>
            <a:pPr lvl="3"/>
            <a:r>
              <a:rPr lang="cs-CZ" altLang="cs-CZ" sz="1600" dirty="0"/>
              <a:t>25 poboček zahraničních bank</a:t>
            </a:r>
          </a:p>
          <a:p>
            <a:pPr lvl="3"/>
            <a:endParaRPr lang="cs-CZ" altLang="cs-CZ" sz="1400" dirty="0"/>
          </a:p>
          <a:p>
            <a:pPr lvl="1"/>
            <a:r>
              <a:rPr lang="cs-CZ" altLang="cs-CZ" dirty="0"/>
              <a:t>Zajímavost - Slovensko s polovičním trhem má  31 bank a poboček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06735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Zajímavost	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000" dirty="0"/>
              <a:t>10 „českých“ bank:</a:t>
            </a:r>
          </a:p>
          <a:p>
            <a:pPr lvl="1" algn="just"/>
            <a:r>
              <a:rPr lang="cs-CZ" altLang="cs-CZ" sz="1800" b="1" dirty="0"/>
              <a:t>Pouze 4 z nich ryze české </a:t>
            </a:r>
          </a:p>
          <a:p>
            <a:pPr lvl="2" algn="just"/>
            <a:r>
              <a:rPr lang="cs-CZ" altLang="cs-CZ" sz="1700" dirty="0" err="1"/>
              <a:t>ČEB</a:t>
            </a:r>
            <a:r>
              <a:rPr lang="cs-CZ" altLang="cs-CZ" sz="1700" dirty="0"/>
              <a:t>, </a:t>
            </a:r>
            <a:r>
              <a:rPr lang="cs-CZ" altLang="cs-CZ" sz="1700" dirty="0" err="1"/>
              <a:t>ČMZRB</a:t>
            </a:r>
            <a:r>
              <a:rPr lang="cs-CZ" altLang="cs-CZ" sz="1700" dirty="0"/>
              <a:t> – vlastněné z majoritní většiny státem</a:t>
            </a:r>
          </a:p>
          <a:p>
            <a:pPr lvl="2" algn="just"/>
            <a:r>
              <a:rPr lang="cs-CZ" altLang="cs-CZ" sz="1700" dirty="0"/>
              <a:t>Fio banka – soukromá</a:t>
            </a:r>
          </a:p>
          <a:p>
            <a:pPr lvl="2" algn="just"/>
            <a:r>
              <a:rPr lang="cs-CZ" altLang="cs-CZ" sz="1700" dirty="0"/>
              <a:t>Banka </a:t>
            </a:r>
            <a:r>
              <a:rPr lang="cs-CZ" altLang="cs-CZ" sz="1700" dirty="0" err="1"/>
              <a:t>Creditas</a:t>
            </a:r>
            <a:r>
              <a:rPr lang="cs-CZ" altLang="cs-CZ" sz="1700" dirty="0"/>
              <a:t> – soukromá</a:t>
            </a:r>
          </a:p>
          <a:p>
            <a:pPr lvl="1" algn="just"/>
            <a:r>
              <a:rPr lang="cs-CZ" altLang="cs-CZ" dirty="0"/>
              <a:t>U dalších je problém – víte jaký?</a:t>
            </a:r>
          </a:p>
          <a:p>
            <a:pPr lvl="2" algn="just"/>
            <a:r>
              <a:rPr lang="cs-CZ" altLang="cs-CZ" sz="1700" dirty="0"/>
              <a:t>Je u nich uváděn jako rozhodující vlastník český subjekt, tzn., že </a:t>
            </a:r>
            <a:r>
              <a:rPr lang="cs-CZ" altLang="cs-CZ" sz="1800" dirty="0"/>
              <a:t>podíl domácího vlastníka</a:t>
            </a:r>
            <a:br>
              <a:rPr lang="cs-CZ" altLang="cs-CZ" sz="1800" dirty="0"/>
            </a:br>
            <a:r>
              <a:rPr lang="cs-CZ" altLang="cs-CZ" sz="1800" dirty="0"/>
              <a:t>na základním kapitálu je vyšší než 50%, </a:t>
            </a:r>
            <a:r>
              <a:rPr lang="cs-CZ" altLang="cs-CZ" sz="1800" b="1" dirty="0"/>
              <a:t>jenže</a:t>
            </a:r>
            <a:r>
              <a:rPr lang="cs-CZ" altLang="cs-CZ" sz="1800" dirty="0"/>
              <a:t>:</a:t>
            </a:r>
          </a:p>
          <a:p>
            <a:pPr lvl="3" algn="just"/>
            <a:r>
              <a:rPr lang="cs-CZ" altLang="cs-CZ" sz="1400" u="sng" dirty="0"/>
              <a:t>J&amp;T Banka</a:t>
            </a:r>
            <a:r>
              <a:rPr lang="cs-CZ" altLang="cs-CZ" sz="1400" dirty="0"/>
              <a:t> – jediným akcionářem je J&amp;T FINANCE GROUP SE, která skutečně je  zapsaná v českém obchodním rejstříku, jenže dále spadá do </a:t>
            </a:r>
            <a:r>
              <a:rPr lang="cs-CZ" altLang="cs-CZ" sz="1400" b="1" dirty="0"/>
              <a:t>slovenské</a:t>
            </a:r>
            <a:r>
              <a:rPr lang="cs-CZ" altLang="cs-CZ" sz="1400" dirty="0"/>
              <a:t> skupiny J&amp;T podnikatele Tkáče</a:t>
            </a:r>
          </a:p>
          <a:p>
            <a:pPr lvl="3" algn="just"/>
            <a:r>
              <a:rPr lang="cs-CZ" altLang="cs-CZ" sz="1400" u="sng" dirty="0"/>
              <a:t>Stavební spořitelna České spořitelny </a:t>
            </a:r>
            <a:r>
              <a:rPr lang="cs-CZ" altLang="cs-CZ" sz="1400" dirty="0"/>
              <a:t>– z 95% vlastněna Českou spořitelnou, jenže ta je součástí </a:t>
            </a:r>
            <a:r>
              <a:rPr lang="cs-CZ" altLang="cs-CZ" sz="1400" b="1" dirty="0"/>
              <a:t>rakouské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Erste</a:t>
            </a:r>
            <a:r>
              <a:rPr lang="cs-CZ" altLang="cs-CZ" sz="1400" dirty="0"/>
              <a:t> Group</a:t>
            </a:r>
          </a:p>
          <a:p>
            <a:pPr lvl="3" algn="just"/>
            <a:r>
              <a:rPr lang="cs-CZ" altLang="cs-CZ" sz="1400" u="sng" dirty="0"/>
              <a:t>Modrá pyramida stavební spořitelna</a:t>
            </a:r>
            <a:r>
              <a:rPr lang="cs-CZ" altLang="cs-CZ" sz="1400" dirty="0"/>
              <a:t> – jediným vlastníkem je KB, v té ale nadpoloviční většinu ovládá </a:t>
            </a:r>
            <a:r>
              <a:rPr lang="cs-CZ" altLang="cs-CZ" sz="1400" b="1" dirty="0"/>
              <a:t>francouzská</a:t>
            </a:r>
            <a:r>
              <a:rPr lang="cs-CZ" altLang="cs-CZ" sz="1400" dirty="0"/>
              <a:t> skupina </a:t>
            </a:r>
            <a:r>
              <a:rPr lang="cs-CZ" altLang="cs-CZ" sz="1400" dirty="0" err="1"/>
              <a:t>Société</a:t>
            </a:r>
            <a:r>
              <a:rPr lang="cs-CZ" altLang="cs-CZ" sz="1400" dirty="0"/>
              <a:t> </a:t>
            </a:r>
            <a:r>
              <a:rPr lang="cs-CZ" altLang="cs-CZ" sz="1400" dirty="0" err="1"/>
              <a:t>Générale</a:t>
            </a:r>
            <a:endParaRPr lang="cs-CZ" altLang="cs-CZ" sz="1400" dirty="0"/>
          </a:p>
          <a:p>
            <a:pPr lvl="3" algn="just"/>
            <a:r>
              <a:rPr lang="cs-CZ" altLang="cs-CZ" sz="1400" u="sng" dirty="0"/>
              <a:t>Českomoravská stavební spořitelna </a:t>
            </a:r>
            <a:r>
              <a:rPr lang="cs-CZ" altLang="cs-CZ" sz="1400" dirty="0"/>
              <a:t>– 55% vlastní ČSOB, což je ale stoprocentní dcera </a:t>
            </a:r>
            <a:r>
              <a:rPr lang="cs-CZ" altLang="cs-CZ" sz="1400" b="1" dirty="0"/>
              <a:t>belgické</a:t>
            </a:r>
            <a:r>
              <a:rPr lang="cs-CZ" altLang="cs-CZ" sz="1400" dirty="0"/>
              <a:t> KBC Bank</a:t>
            </a:r>
          </a:p>
          <a:p>
            <a:pPr lvl="3" algn="just"/>
            <a:r>
              <a:rPr lang="cs-CZ" altLang="cs-CZ" sz="1400" u="sng" dirty="0"/>
              <a:t>Hypoteční banka </a:t>
            </a:r>
            <a:r>
              <a:rPr lang="cs-CZ" altLang="cs-CZ" sz="1400" dirty="0"/>
              <a:t>– stoprocentně vlastněná ČSOB – stejný problém jako v předchozím případě</a:t>
            </a:r>
          </a:p>
          <a:p>
            <a:pPr lvl="3" algn="just"/>
            <a:r>
              <a:rPr lang="cs-CZ" altLang="cs-CZ" sz="1400" u="sng" dirty="0"/>
              <a:t>AirBank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Home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Credit</a:t>
            </a:r>
            <a:r>
              <a:rPr lang="cs-CZ" altLang="cs-CZ" sz="1400" dirty="0"/>
              <a:t> sídlí v Nizozemsku, nicméně většina zisků končí v českých kapsách – Petr Kellner vlastní 98,92% akcií.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5144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FEC3D-6E6E-4B0A-8C05-A5D08759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BFECB-6DCA-4274-8892-A41E3D3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a struktura obchodních bank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028C9-2BC1-4380-82F0-E7F2FB5C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Funkční a průhledný systém řízení a správy finančních společností.</a:t>
            </a:r>
          </a:p>
          <a:p>
            <a:r>
              <a:rPr lang="cs-CZ" sz="2000" b="1" dirty="0"/>
              <a:t>Základní cíle:</a:t>
            </a:r>
          </a:p>
          <a:p>
            <a:pPr lvl="1"/>
            <a:r>
              <a:rPr lang="cs-CZ" dirty="0"/>
              <a:t>Maximalizace zisku</a:t>
            </a:r>
          </a:p>
          <a:p>
            <a:pPr lvl="1"/>
            <a:r>
              <a:rPr lang="cs-CZ" dirty="0"/>
              <a:t>Zvýšení tržní hodnoty kapitálu (zvýšení kurzů akcií)</a:t>
            </a:r>
          </a:p>
          <a:p>
            <a:pPr lvl="1"/>
            <a:r>
              <a:rPr lang="cs-CZ" dirty="0"/>
              <a:t>Optimální vztah mezi likviditou a rentabilitou</a:t>
            </a:r>
          </a:p>
          <a:p>
            <a:r>
              <a:rPr lang="cs-CZ" sz="2000" b="1" dirty="0"/>
              <a:t>Statutární orgány</a:t>
            </a:r>
          </a:p>
          <a:p>
            <a:pPr lvl="1"/>
            <a:r>
              <a:rPr lang="cs-CZ" dirty="0"/>
              <a:t>Valná hromada</a:t>
            </a:r>
          </a:p>
          <a:p>
            <a:pPr lvl="1"/>
            <a:r>
              <a:rPr lang="cs-CZ" dirty="0"/>
              <a:t>Představenstvo</a:t>
            </a:r>
          </a:p>
          <a:p>
            <a:pPr lvl="1"/>
            <a:r>
              <a:rPr lang="cs-CZ" dirty="0"/>
              <a:t>Dozorčí rada</a:t>
            </a:r>
          </a:p>
          <a:p>
            <a:pPr lvl="1"/>
            <a:r>
              <a:rPr lang="cs-CZ" dirty="0"/>
              <a:t>Výbor pro audit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16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FEC3D-6E6E-4B0A-8C05-A5D08759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BFECB-6DCA-4274-8892-A41E3D3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a struktura obchodních bank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028C9-2BC1-4380-82F0-E7F2FB5C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Valná hromada</a:t>
            </a:r>
          </a:p>
          <a:p>
            <a:pPr lvl="1"/>
            <a:r>
              <a:rPr lang="cs-CZ" dirty="0"/>
              <a:t>Nejvyšší orgán řízení každé akciové společnosti</a:t>
            </a:r>
          </a:p>
          <a:p>
            <a:pPr lvl="1"/>
            <a:r>
              <a:rPr lang="cs-CZ" dirty="0"/>
              <a:t>Pravomoc volit i odvolávat členy představenstva a dozorčí rady</a:t>
            </a:r>
          </a:p>
          <a:p>
            <a:r>
              <a:rPr lang="cs-CZ" sz="2000" b="1" dirty="0"/>
              <a:t>Představenstvo</a:t>
            </a:r>
          </a:p>
          <a:p>
            <a:pPr lvl="1"/>
            <a:r>
              <a:rPr lang="cs-CZ" dirty="0"/>
              <a:t>Rozhoduje o všech záležitostech banky kromě těch, které jsou vymezené k rozhodování valné hromadě</a:t>
            </a:r>
          </a:p>
          <a:p>
            <a:pPr lvl="1"/>
            <a:r>
              <a:rPr lang="cs-CZ" dirty="0"/>
              <a:t>Řídící orgán banky</a:t>
            </a:r>
          </a:p>
          <a:p>
            <a:r>
              <a:rPr lang="cs-CZ" sz="2000" b="1" dirty="0"/>
              <a:t>Dozorčí rada</a:t>
            </a:r>
          </a:p>
          <a:p>
            <a:pPr lvl="1"/>
            <a:r>
              <a:rPr lang="cs-CZ" dirty="0"/>
              <a:t>Kontrolní orgán, dohlíží na výkon působnosti představenstva</a:t>
            </a:r>
          </a:p>
          <a:p>
            <a:r>
              <a:rPr lang="cs-CZ" sz="2000" b="1" dirty="0"/>
              <a:t>Výbor pro audit, úvěrový, kontrolní a investiční výbor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25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FEC3D-6E6E-4B0A-8C05-A5D08759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BFECB-6DCA-4274-8892-A41E3D3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Hospodaření bank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028C9-2BC1-4380-82F0-E7F2FB5C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Likvidita</a:t>
            </a:r>
          </a:p>
          <a:p>
            <a:pPr lvl="1"/>
            <a:r>
              <a:rPr lang="cs-CZ" dirty="0"/>
              <a:t>Schopnost banky dostát svým závazkům</a:t>
            </a:r>
          </a:p>
          <a:p>
            <a:pPr lvl="1"/>
            <a:r>
              <a:rPr lang="cs-CZ" dirty="0"/>
              <a:t>Primární rezervy – hotovost, prostředky na běžných účtech u jiného peněžního ústavu</a:t>
            </a:r>
          </a:p>
          <a:p>
            <a:pPr lvl="1"/>
            <a:r>
              <a:rPr lang="cs-CZ" dirty="0"/>
              <a:t>Sekundární rezervy – vysoce výnosová aktiva s vysokým stupněm likvidity (PMR, dobrovolné rezervy u CB a otevřené úvěrové linky u ostatních komerčních bank)</a:t>
            </a:r>
          </a:p>
          <a:p>
            <a:r>
              <a:rPr lang="cs-CZ" sz="2000" b="1" dirty="0"/>
              <a:t>Rentabilita </a:t>
            </a:r>
          </a:p>
          <a:p>
            <a:pPr lvl="1"/>
            <a:r>
              <a:rPr lang="cs-CZ" dirty="0"/>
              <a:t>Schopnost banky dosahovat zisku</a:t>
            </a:r>
          </a:p>
          <a:p>
            <a:r>
              <a:rPr lang="cs-CZ" sz="2000" b="1" dirty="0"/>
              <a:t>Solventnost</a:t>
            </a:r>
          </a:p>
          <a:p>
            <a:pPr lvl="1"/>
            <a:r>
              <a:rPr lang="cs-CZ" dirty="0"/>
              <a:t>Schopnost banky hradit ze svých běžných příjmů běžné výdaje i v případech, kdy v jejím hospodaření došlo ke ztrátě.</a:t>
            </a:r>
          </a:p>
          <a:p>
            <a:pPr lvl="1"/>
            <a:r>
              <a:rPr lang="cs-CZ" dirty="0"/>
              <a:t>Solventní banka může pokračovat ve své činnosti a nepřenáší špatné výsledky hospodaření na vkladatele.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10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FEC3D-6E6E-4B0A-8C05-A5D08759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BFECB-6DCA-4274-8892-A41E3D3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Rozvaha obchodní banky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DA6E3AA-6435-4738-828F-E5115B2E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2" t="26142" r="11569" b="21849"/>
          <a:stretch/>
        </p:blipFill>
        <p:spPr>
          <a:xfrm>
            <a:off x="1382201" y="1471448"/>
            <a:ext cx="8878799" cy="50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FEC3D-6E6E-4B0A-8C05-A5D08759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BFECB-6DCA-4274-8892-A41E3D3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Podrozvaha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7028C9-2BC1-4380-82F0-E7F2FB5C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Poskytnuté a přijaté přísliby a záruky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Poskytnuté a přijaté zástavy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Pohledávky a závazky ze spotových operací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Pohledávky a závazky z pevných termínových operací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Pohledávky a závazky z opcí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Odepsané pohledávky a závazky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Hodnoty předané a převzaté do úschovy, správy a k uložení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Hodnoty předané a převzaté do obhospodařování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01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9FEC3D-6E6E-4B0A-8C05-A5D08759A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BBFECB-6DCA-4274-8892-A41E3D3FB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 zisku a ztráty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A31C54B-ACB8-450D-8D7B-F4BD28BEF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4" t="31464" r="11947" b="27656"/>
          <a:stretch/>
        </p:blipFill>
        <p:spPr>
          <a:xfrm>
            <a:off x="1246151" y="1381760"/>
            <a:ext cx="9139698" cy="5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ukazatele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Základem hodnocení finanční situace každého podniku a také banky jsou poměrové finanční ukazatele.</a:t>
            </a:r>
          </a:p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Mezi nejpoužívanější patří</a:t>
            </a:r>
          </a:p>
          <a:p>
            <a:r>
              <a:rPr lang="cs-CZ" sz="2000" b="1" dirty="0"/>
              <a:t>Rentabilita celkového kapitálu – ROA (Return On </a:t>
            </a:r>
            <a:r>
              <a:rPr lang="cs-CZ" sz="2000" b="1" dirty="0" err="1"/>
              <a:t>Assets</a:t>
            </a:r>
            <a:r>
              <a:rPr lang="cs-CZ" sz="2000" b="1" dirty="0"/>
              <a:t>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b="1" dirty="0"/>
              <a:t>ZISK/AKTIVA * 100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Celková efektivita podniku tzv. produkční síla, uvádí se v %</a:t>
            </a:r>
          </a:p>
          <a:p>
            <a:r>
              <a:rPr lang="cs-CZ" sz="2000" b="1" dirty="0"/>
              <a:t>Rentabilita vlastního kapitálu – ROE (Return On </a:t>
            </a:r>
            <a:r>
              <a:rPr lang="cs-CZ" sz="2000" b="1" dirty="0" err="1"/>
              <a:t>Equity</a:t>
            </a:r>
            <a:r>
              <a:rPr lang="cs-CZ" sz="2000" b="1" dirty="0"/>
              <a:t>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b="1" dirty="0"/>
              <a:t>ZISK/VLASTNÍ KAPITÁL * 100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Výnosnost kapitálu, uvádí se v %</a:t>
            </a:r>
          </a:p>
          <a:p>
            <a:r>
              <a:rPr lang="cs-CZ" altLang="cs-CZ" sz="2000" b="1" dirty="0"/>
              <a:t>Ziskové rozpětí – PM (Profit </a:t>
            </a:r>
            <a:r>
              <a:rPr lang="cs-CZ" altLang="cs-CZ" sz="2000" b="1" dirty="0" err="1"/>
              <a:t>Margin</a:t>
            </a:r>
            <a:r>
              <a:rPr lang="cs-CZ" altLang="cs-CZ" sz="2000" b="1" dirty="0"/>
              <a:t>)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altLang="cs-CZ" sz="2000" b="1" dirty="0"/>
              <a:t>	ZISK/VÝNOSY </a:t>
            </a:r>
            <a:r>
              <a:rPr lang="cs-CZ" sz="2000" b="1" dirty="0"/>
              <a:t>* 100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5113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Centrální banka (obecně)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Banka, která se nějakým způsobem odlišuje od ostatních bank v dané zemi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Zpravidla má nějakou „extra“ funkci, </a:t>
            </a:r>
          </a:p>
          <a:p>
            <a:pPr marL="1200150" lvl="2" indent="-285750">
              <a:lnSpc>
                <a:spcPts val="31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provádí opatření a činnosti, která žádná jiná banka v zemi provádět nesmí (nemůže)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Definiční znaky </a:t>
            </a:r>
            <a:r>
              <a:rPr lang="cs-CZ" altLang="cs-CZ" dirty="0" err="1"/>
              <a:t>CB</a:t>
            </a:r>
            <a:endParaRPr lang="cs-CZ" altLang="cs-CZ" dirty="0"/>
          </a:p>
          <a:p>
            <a:pPr marL="1200150" lvl="2" indent="-285750">
              <a:lnSpc>
                <a:spcPts val="31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Emisní monopol</a:t>
            </a:r>
          </a:p>
          <a:p>
            <a:pPr marL="1200150" lvl="2" indent="-285750">
              <a:lnSpc>
                <a:spcPts val="31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Provádění měnové politiky</a:t>
            </a:r>
          </a:p>
          <a:p>
            <a:pPr marL="1200150" lvl="2" indent="-285750">
              <a:lnSpc>
                <a:spcPts val="31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/>
              <a:t>Regulace bankovního systému</a:t>
            </a:r>
          </a:p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Důvody vzniku centrální banky?</a:t>
            </a:r>
          </a:p>
        </p:txBody>
      </p:sp>
    </p:spTree>
    <p:extLst>
      <p:ext uri="{BB962C8B-B14F-4D97-AF65-F5344CB8AC3E}">
        <p14:creationId xmlns:p14="http://schemas.microsoft.com/office/powerpoint/2010/main" val="41042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r>
              <a:rPr lang="cs-CZ" altLang="cs-CZ" sz="2000" dirty="0"/>
              <a:t>Co je to banka</a:t>
            </a:r>
          </a:p>
          <a:p>
            <a:r>
              <a:rPr lang="cs-CZ" altLang="cs-CZ" sz="2000" dirty="0"/>
              <a:t>Co je to bankovní systém</a:t>
            </a:r>
          </a:p>
          <a:p>
            <a:r>
              <a:rPr lang="cs-CZ" altLang="cs-CZ" sz="2000" dirty="0"/>
              <a:t>Různé podoby bankovního systému</a:t>
            </a:r>
          </a:p>
          <a:p>
            <a:r>
              <a:rPr lang="cs-CZ" altLang="cs-CZ" sz="2000" dirty="0"/>
              <a:t>Řízení a struktura obchodních bank</a:t>
            </a:r>
          </a:p>
          <a:p>
            <a:r>
              <a:rPr lang="cs-CZ" altLang="cs-CZ" sz="2000" dirty="0"/>
              <a:t>Co je to centrální banka</a:t>
            </a:r>
          </a:p>
          <a:p>
            <a:pPr lvl="1"/>
            <a:r>
              <a:rPr lang="cs-CZ" altLang="cs-CZ" dirty="0"/>
              <a:t>ČNB</a:t>
            </a:r>
          </a:p>
          <a:p>
            <a:pPr lvl="1"/>
            <a:r>
              <a:rPr lang="cs-CZ" altLang="cs-CZ" dirty="0"/>
              <a:t>Její vlastnosti, funkce</a:t>
            </a:r>
          </a:p>
          <a:p>
            <a:pPr lvl="1"/>
            <a:r>
              <a:rPr lang="cs-CZ" altLang="cs-CZ" dirty="0"/>
              <a:t>Nástroje centrální banky</a:t>
            </a:r>
          </a:p>
          <a:p>
            <a:r>
              <a:rPr lang="cs-CZ" altLang="cs-CZ" sz="2000" dirty="0"/>
              <a:t>Regulace a dohled</a:t>
            </a:r>
          </a:p>
          <a:p>
            <a:r>
              <a:rPr lang="cs-CZ" altLang="cs-CZ" sz="2000" dirty="0"/>
              <a:t>Rizika v bankovnictví</a:t>
            </a:r>
          </a:p>
          <a:p>
            <a:r>
              <a:rPr lang="cs-CZ" altLang="cs-CZ" sz="2000" dirty="0"/>
              <a:t>Co je to Evropská centrální banka</a:t>
            </a:r>
          </a:p>
          <a:p>
            <a:r>
              <a:rPr lang="cs-CZ" altLang="cs-CZ" sz="2000" dirty="0"/>
              <a:t>Co je to Bankovní unie</a:t>
            </a:r>
            <a:endParaRPr lang="en-US" sz="24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Co se dozvíte, resp. co budete umět vysvětlit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524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Samostatnost a nezávislost CB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Základní faktor determinující úspěšnost regulace, nebo-</a:t>
            </a:r>
            <a:r>
              <a:rPr lang="cs-CZ" altLang="cs-CZ" sz="2000" dirty="0" err="1"/>
              <a:t>li</a:t>
            </a:r>
            <a:r>
              <a:rPr lang="cs-CZ" altLang="cs-CZ" sz="2000" dirty="0"/>
              <a:t> měnové politiky.</a:t>
            </a:r>
          </a:p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Samostatnost je chápána ve smyslu nezávislosti na vládě a jejím rozhodování.</a:t>
            </a:r>
          </a:p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Znaky samostatnosti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Personální nezávislost (bankovní radu jmenuje prezident a odvolat člena je možné pouze na základě zákonných podmínek)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Institucionální nezávislost (bankovní rada nesmí při rozhodování přijímat žádné pokyny od kohokoliv)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Funkční nezávislost (autonomie při realizování inflačních cílů a nástrojů)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Finanční nezávislost (zákaz financování veřejného sektoru)</a:t>
            </a:r>
          </a:p>
          <a:p>
            <a:pPr lvl="1">
              <a:lnSpc>
                <a:spcPts val="3100"/>
              </a:lnSpc>
              <a:spcAft>
                <a:spcPts val="600"/>
              </a:spcAft>
            </a:pPr>
            <a:r>
              <a:rPr lang="cs-CZ" altLang="cs-CZ" dirty="0"/>
              <a:t>Transparentnost (veřejné informace, které jsou pravidelně zveřejňovány)</a:t>
            </a:r>
          </a:p>
          <a:p>
            <a:pPr>
              <a:lnSpc>
                <a:spcPts val="3100"/>
              </a:lnSpc>
              <a:spcAft>
                <a:spcPts val="600"/>
              </a:spcAft>
            </a:pPr>
            <a:r>
              <a:rPr lang="cs-CZ" altLang="cs-CZ" sz="2000" dirty="0"/>
              <a:t>Absolutní samostatnost však neexistuje! CB musí respektovat existující ekonomickou situaci a celkovou hospodářskou politiku.</a:t>
            </a:r>
          </a:p>
        </p:txBody>
      </p:sp>
    </p:spTree>
    <p:extLst>
      <p:ext uri="{BB962C8B-B14F-4D97-AF65-F5344CB8AC3E}">
        <p14:creationId xmlns:p14="http://schemas.microsoft.com/office/powerpoint/2010/main" val="194975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ČNB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000" b="1" dirty="0"/>
              <a:t>Řídící orgán ČNB: bankovní rada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/>
              <a:t>Členové bankovní rady: 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2000" dirty="0"/>
              <a:t>guvernér (Jiří Rusnok), 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2000" dirty="0"/>
              <a:t>dva </a:t>
            </a:r>
            <a:r>
              <a:rPr lang="cs-CZ" altLang="cs-CZ" sz="2000" dirty="0" err="1"/>
              <a:t>víceguvernéři</a:t>
            </a:r>
            <a:r>
              <a:rPr lang="cs-CZ" altLang="cs-CZ" sz="2000" dirty="0"/>
              <a:t> (Marek Mora a Tomáš </a:t>
            </a:r>
            <a:r>
              <a:rPr lang="cs-CZ" altLang="cs-CZ" sz="2000" dirty="0" err="1"/>
              <a:t>Nidetzký</a:t>
            </a:r>
            <a:r>
              <a:rPr lang="cs-CZ" altLang="cs-CZ" sz="2000" dirty="0"/>
              <a:t>) 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2000" dirty="0"/>
              <a:t>a další čtyři členové (Vojtěch Benda, Oldřich Dědek, Tomáš Holub, Aleš Michl)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/>
              <a:t>Všichni jmenování prezidentem ČR na šestileté období</a:t>
            </a:r>
          </a:p>
          <a:p>
            <a:pPr algn="just"/>
            <a:r>
              <a:rPr lang="cs-CZ" altLang="cs-CZ" sz="2000" b="1" dirty="0"/>
              <a:t>Cíle ČNB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/>
              <a:t>Primární cíl: </a:t>
            </a:r>
            <a:r>
              <a:rPr lang="cs-CZ" altLang="cs-CZ" b="1" dirty="0"/>
              <a:t>péče o cenovou stabilitu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/>
              <a:t>Sekundární cíl: 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2000" dirty="0"/>
              <a:t>podporovat obecnou hospodářskou politiku vlády vedoucí k udržitelnému hospodářskému růstu (růst HDP, nízká nezaměstnanost,…)</a:t>
            </a:r>
          </a:p>
        </p:txBody>
      </p:sp>
    </p:spTree>
    <p:extLst>
      <p:ext uri="{BB962C8B-B14F-4D97-AF65-F5344CB8AC3E}">
        <p14:creationId xmlns:p14="http://schemas.microsoft.com/office/powerpoint/2010/main" val="2701022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ČNB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1800" dirty="0"/>
              <a:t>V souladu se svým hlavním cílem ČNB: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Emituje hotovostní peníze (bankovky a mince)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Určuje a provádí měnovou politiku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Zajišťuje regulaci a dohled nad finančním trhem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Provádí analýzy vývoje finančního systému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Poskytuje bankovní služby státu a veřejnému sektoru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Zpracovává a vytváří statistické informace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Provádí operace spojené s emisemi státních dluhopisů a investicemi na finančních trzích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Povoluje činnost nově vznikajícím bankám na našem území</a:t>
            </a:r>
          </a:p>
          <a:p>
            <a:pPr marL="324000" lvl="1" indent="0" algn="just">
              <a:lnSpc>
                <a:spcPct val="150000"/>
              </a:lnSpc>
              <a:buNone/>
            </a:pPr>
            <a:endParaRPr lang="cs-CZ" altLang="cs-CZ" dirty="0"/>
          </a:p>
          <a:p>
            <a:pPr marL="72000" indent="0"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72884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centrální banky (ČNB)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cs-CZ" sz="2000" b="1" u="sng" dirty="0"/>
              <a:t>Makroekonomické funkce</a:t>
            </a:r>
          </a:p>
          <a:p>
            <a:pPr>
              <a:defRPr/>
            </a:pPr>
            <a:r>
              <a:rPr lang="cs-CZ" sz="1700" b="1" dirty="0"/>
              <a:t>Provádění měnové politiky</a:t>
            </a:r>
          </a:p>
          <a:p>
            <a:pPr lvl="1">
              <a:defRPr/>
            </a:pPr>
            <a:r>
              <a:rPr lang="cs-CZ" sz="1700" dirty="0"/>
              <a:t>Expanzivní vs. restriktivní – implikace pro reálnou ekonomiku ??</a:t>
            </a:r>
          </a:p>
          <a:p>
            <a:pPr lvl="1">
              <a:defRPr/>
            </a:pPr>
            <a:r>
              <a:rPr lang="cs-CZ" sz="1700" dirty="0"/>
              <a:t>Nástroje: přímé vs. nepřímé (více později)</a:t>
            </a:r>
          </a:p>
          <a:p>
            <a:pPr>
              <a:defRPr/>
            </a:pPr>
            <a:r>
              <a:rPr lang="cs-CZ" sz="1700" b="1" dirty="0"/>
              <a:t>Emise hotovostních peněz</a:t>
            </a:r>
          </a:p>
          <a:p>
            <a:pPr lvl="1">
              <a:defRPr/>
            </a:pPr>
            <a:r>
              <a:rPr lang="cs-CZ" sz="1700" dirty="0"/>
              <a:t>Emisní monopol – ČNB má výhradní právo na vydávání bankovek a mincí</a:t>
            </a:r>
          </a:p>
          <a:p>
            <a:pPr lvl="1">
              <a:defRPr/>
            </a:pPr>
            <a:r>
              <a:rPr lang="cs-CZ" sz="1700" dirty="0"/>
              <a:t>ČNB stanovuje nominální hodnotu, rozměry hmotnost, materiál a vzhled</a:t>
            </a:r>
          </a:p>
          <a:p>
            <a:pPr lvl="1">
              <a:defRPr/>
            </a:pPr>
            <a:r>
              <a:rPr lang="cs-CZ" sz="1700" dirty="0"/>
              <a:t>Dozoruje ochranu, bezpečnost ale i ničení vyřazených peněz</a:t>
            </a:r>
          </a:p>
          <a:p>
            <a:pPr lvl="1">
              <a:defRPr/>
            </a:pPr>
            <a:r>
              <a:rPr lang="cs-CZ" sz="1700" dirty="0"/>
              <a:t>Vývoj nových ochranných prvků</a:t>
            </a:r>
          </a:p>
          <a:p>
            <a:pPr>
              <a:defRPr/>
            </a:pPr>
            <a:r>
              <a:rPr lang="cs-CZ" sz="1700" b="1" dirty="0"/>
              <a:t>Devizová politika</a:t>
            </a:r>
          </a:p>
          <a:p>
            <a:pPr lvl="1">
              <a:defRPr/>
            </a:pPr>
            <a:r>
              <a:rPr lang="cs-CZ" sz="1700" dirty="0"/>
              <a:t>ČNB spravuje devizové rezervy státu</a:t>
            </a:r>
          </a:p>
          <a:p>
            <a:pPr lvl="2">
              <a:defRPr/>
            </a:pPr>
            <a:r>
              <a:rPr lang="cs-CZ" sz="1700" dirty="0"/>
              <a:t>Udržuje hodnoty devizových rezerv</a:t>
            </a:r>
          </a:p>
          <a:p>
            <a:pPr lvl="2">
              <a:defRPr/>
            </a:pPr>
            <a:r>
              <a:rPr lang="cs-CZ" sz="1700" dirty="0"/>
              <a:t>Ovlivňuje úroveň a pohyb měnového kurzu domácí měny</a:t>
            </a:r>
          </a:p>
          <a:p>
            <a:pPr lvl="1">
              <a:defRPr/>
            </a:pPr>
            <a:r>
              <a:rPr lang="cs-CZ" sz="1700" dirty="0"/>
              <a:t>ČNB obchoduje se zlatem a dalšími devizovými prostředky</a:t>
            </a:r>
          </a:p>
          <a:p>
            <a:pPr lvl="1">
              <a:defRPr/>
            </a:pPr>
            <a:r>
              <a:rPr lang="cs-CZ" sz="1700" dirty="0"/>
              <a:t>Povoluje výkon směnárenské činnosti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14306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centrální banky (ČNB)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cs-CZ" sz="2000" b="1" u="sng" dirty="0"/>
              <a:t>Mikroekonomické funkce</a:t>
            </a:r>
          </a:p>
          <a:p>
            <a:pPr algn="just">
              <a:defRPr/>
            </a:pPr>
            <a:r>
              <a:rPr lang="cs-CZ" sz="1700" b="1" dirty="0"/>
              <a:t>Banka bank </a:t>
            </a:r>
            <a:r>
              <a:rPr lang="cs-CZ" sz="1700" dirty="0"/>
              <a:t>– ČNB vystupuje vůči ostatním bankám jako jejich bankéř</a:t>
            </a:r>
          </a:p>
          <a:p>
            <a:pPr lvl="1" algn="just">
              <a:defRPr/>
            </a:pPr>
            <a:r>
              <a:rPr lang="cs-CZ" sz="1700" dirty="0"/>
              <a:t>Přijímá vklady od bank a poskytuje jim úvěry (více později v rámci nástrojů </a:t>
            </a:r>
            <a:r>
              <a:rPr lang="cs-CZ" sz="1700" dirty="0" err="1"/>
              <a:t>CB</a:t>
            </a:r>
            <a:r>
              <a:rPr lang="cs-CZ" sz="1700" dirty="0"/>
              <a:t>)</a:t>
            </a:r>
          </a:p>
          <a:p>
            <a:pPr lvl="1" algn="just">
              <a:defRPr/>
            </a:pPr>
            <a:r>
              <a:rPr lang="cs-CZ" sz="1700" dirty="0"/>
              <a:t>Vede bankám účty a provádí zúčtování mezi nimi (clearingové centrum)</a:t>
            </a:r>
          </a:p>
          <a:p>
            <a:pPr lvl="1" algn="just">
              <a:defRPr/>
            </a:pPr>
            <a:r>
              <a:rPr lang="cs-CZ" sz="1700" dirty="0"/>
              <a:t>Povinnost bank ukládat u </a:t>
            </a:r>
            <a:r>
              <a:rPr lang="cs-CZ" sz="1700" dirty="0" err="1"/>
              <a:t>CB</a:t>
            </a:r>
            <a:r>
              <a:rPr lang="cs-CZ" sz="1700" dirty="0"/>
              <a:t> </a:t>
            </a:r>
            <a:r>
              <a:rPr lang="cs-CZ" sz="1700" dirty="0" err="1"/>
              <a:t>PMR</a:t>
            </a:r>
            <a:r>
              <a:rPr lang="cs-CZ" sz="1700" dirty="0"/>
              <a:t> (regulace množství disponibilních vkladů) – více viz </a:t>
            </a:r>
            <a:r>
              <a:rPr lang="cs-CZ" sz="1700" dirty="0" err="1"/>
              <a:t>Mankiw</a:t>
            </a:r>
            <a:r>
              <a:rPr lang="cs-CZ" sz="1700" dirty="0"/>
              <a:t>: multiplikátor depozit</a:t>
            </a:r>
          </a:p>
          <a:p>
            <a:pPr lvl="1" algn="just">
              <a:defRPr/>
            </a:pPr>
            <a:r>
              <a:rPr lang="cs-CZ" sz="1700" dirty="0"/>
              <a:t>Úvěry od ČNB jsou formou bezhotovostních peněz – proč je KB poptávají ??</a:t>
            </a:r>
          </a:p>
          <a:p>
            <a:pPr lvl="2" algn="just">
              <a:defRPr/>
            </a:pPr>
            <a:r>
              <a:rPr lang="cs-CZ" sz="1700" dirty="0"/>
              <a:t>Úroková sazba je relativně nízká</a:t>
            </a:r>
          </a:p>
          <a:p>
            <a:pPr lvl="2" algn="just">
              <a:defRPr/>
            </a:pPr>
            <a:r>
              <a:rPr lang="cs-CZ" sz="1700" dirty="0"/>
              <a:t>Úvěr od ČNB je levnější než úvěr z mezibankovního trhu (sazba </a:t>
            </a:r>
            <a:r>
              <a:rPr lang="cs-CZ" sz="1700" dirty="0" err="1"/>
              <a:t>PRIBOR</a:t>
            </a:r>
            <a:r>
              <a:rPr lang="cs-CZ" sz="1700" dirty="0"/>
              <a:t>)</a:t>
            </a:r>
          </a:p>
          <a:p>
            <a:pPr algn="just">
              <a:defRPr/>
            </a:pPr>
            <a:r>
              <a:rPr lang="cs-CZ" sz="1700" b="1" dirty="0"/>
              <a:t>Banka státu (vlády)</a:t>
            </a:r>
          </a:p>
          <a:p>
            <a:pPr lvl="1" algn="just">
              <a:defRPr/>
            </a:pPr>
            <a:r>
              <a:rPr lang="cs-CZ" sz="1700" dirty="0"/>
              <a:t>ČNB vede účty státního rozpočtu</a:t>
            </a:r>
          </a:p>
          <a:p>
            <a:pPr lvl="1" algn="just">
              <a:defRPr/>
            </a:pPr>
            <a:r>
              <a:rPr lang="cs-CZ" sz="1700" dirty="0"/>
              <a:t>Spravuje státní dluh (poskytuje a splácí úvěry státu, platí úroky, emituje pokladniční poukázky </a:t>
            </a:r>
            <a:br>
              <a:rPr lang="cs-CZ" sz="1700" dirty="0"/>
            </a:br>
            <a:r>
              <a:rPr lang="cs-CZ" sz="1700" dirty="0"/>
              <a:t>a dluhopisy)</a:t>
            </a:r>
          </a:p>
          <a:p>
            <a:pPr lvl="1" algn="just">
              <a:defRPr/>
            </a:pPr>
            <a:r>
              <a:rPr lang="cs-CZ" sz="1700" dirty="0"/>
              <a:t>Poskytuje úvěry státnímu rozpočtu (pozn. porovnat s monetizací dluhu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68947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centrální banky (ČNB)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Regulace a dohled nad bankovním sektorem</a:t>
            </a:r>
          </a:p>
          <a:p>
            <a:pPr lvl="1">
              <a:defRPr/>
            </a:pPr>
            <a:r>
              <a:rPr lang="cs-CZ" dirty="0"/>
              <a:t>Dohled na činností bank a nad bezpečným fungováním bankovního systému</a:t>
            </a:r>
          </a:p>
          <a:p>
            <a:pPr lvl="1">
              <a:defRPr/>
            </a:pPr>
            <a:r>
              <a:rPr lang="cs-CZ" dirty="0"/>
              <a:t>Uděluje bankám povolení k podnikání</a:t>
            </a:r>
          </a:p>
          <a:p>
            <a:pPr lvl="1">
              <a:defRPr/>
            </a:pPr>
            <a:r>
              <a:rPr lang="cs-CZ" dirty="0"/>
              <a:t>Kontroluje dodržování předpisů, při dlouhodobém nedodržování může bankám pozastavit činnost či zrušit oprávnění</a:t>
            </a:r>
            <a:endParaRPr lang="cs-CZ" altLang="cs-CZ" dirty="0"/>
          </a:p>
          <a:p>
            <a:pPr algn="just"/>
            <a:r>
              <a:rPr lang="cs-CZ" altLang="cs-CZ" sz="2000" b="1" dirty="0"/>
              <a:t>Reprezentace státu v měnové oblasti</a:t>
            </a:r>
          </a:p>
          <a:p>
            <a:pPr lvl="1" algn="just"/>
            <a:r>
              <a:rPr lang="cs-CZ" altLang="cs-CZ" dirty="0"/>
              <a:t>Reprezentace státu v otázkách měnové politiky (</a:t>
            </a:r>
            <a:r>
              <a:rPr lang="cs-CZ" altLang="cs-CZ" dirty="0" err="1"/>
              <a:t>IMF</a:t>
            </a:r>
            <a:r>
              <a:rPr lang="cs-CZ" altLang="cs-CZ" dirty="0"/>
              <a:t>, </a:t>
            </a:r>
            <a:r>
              <a:rPr lang="cs-CZ" altLang="cs-CZ" dirty="0" err="1"/>
              <a:t>WB</a:t>
            </a:r>
            <a:r>
              <a:rPr lang="cs-CZ" altLang="cs-CZ" dirty="0"/>
              <a:t>,…)</a:t>
            </a:r>
          </a:p>
          <a:p>
            <a:pPr lvl="1" algn="just"/>
            <a:r>
              <a:rPr lang="cs-CZ" altLang="cs-CZ" dirty="0"/>
              <a:t>Informuje veřejnost o měnovém vývoji, o hlavních problémech </a:t>
            </a:r>
            <a:br>
              <a:rPr lang="cs-CZ" altLang="cs-CZ" dirty="0"/>
            </a:br>
            <a:r>
              <a:rPr lang="cs-CZ" altLang="cs-CZ" dirty="0"/>
              <a:t>a způsobech řešení</a:t>
            </a:r>
          </a:p>
        </p:txBody>
      </p:sp>
    </p:spTree>
    <p:extLst>
      <p:ext uri="{BB962C8B-B14F-4D97-AF65-F5344CB8AC3E}">
        <p14:creationId xmlns:p14="http://schemas.microsoft.com/office/powerpoint/2010/main" val="2569266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Nástroje CB v oblasti měnové politiky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400" dirty="0"/>
              <a:t>Zajímavost</a:t>
            </a:r>
          </a:p>
          <a:p>
            <a:pPr lvl="1" algn="just"/>
            <a:r>
              <a:rPr lang="cs-CZ" altLang="cs-CZ" dirty="0"/>
              <a:t>Často se setkáte s názorem, že (česká) monetární politika je chápána jako protiinflační – tzn., že je orientována na cíl v podobě stabilní cenové hladiny</a:t>
            </a:r>
          </a:p>
          <a:p>
            <a:pPr lvl="1" algn="just"/>
            <a:r>
              <a:rPr lang="cs-CZ" altLang="cs-CZ" dirty="0"/>
              <a:t>Jestlipak víte, jaká je definice cenové stability dle ČNB ???</a:t>
            </a:r>
            <a:endParaRPr lang="cs-CZ" altLang="cs-CZ" sz="2400" dirty="0"/>
          </a:p>
          <a:p>
            <a:pPr algn="just"/>
            <a:r>
              <a:rPr lang="cs-CZ" altLang="cs-CZ" sz="2400" dirty="0"/>
              <a:t>Dělení nástrojů ČNB:</a:t>
            </a:r>
          </a:p>
          <a:p>
            <a:pPr lvl="1" algn="just"/>
            <a:r>
              <a:rPr lang="cs-CZ" altLang="cs-CZ" b="1" dirty="0"/>
              <a:t>Přímé (administrativní)</a:t>
            </a:r>
            <a:r>
              <a:rPr lang="cs-CZ" altLang="cs-CZ" dirty="0"/>
              <a:t> – silné regulační zásahy do fungování ekonomiky, tržně nekonformní a zřídka používané</a:t>
            </a:r>
          </a:p>
          <a:p>
            <a:pPr lvl="2" algn="just"/>
            <a:endParaRPr lang="cs-CZ" altLang="cs-CZ" sz="1600" dirty="0"/>
          </a:p>
          <a:p>
            <a:pPr lvl="2" algn="just">
              <a:lnSpc>
                <a:spcPct val="150000"/>
              </a:lnSpc>
            </a:pPr>
            <a:r>
              <a:rPr lang="cs-CZ" altLang="cs-CZ" sz="1800" b="1" dirty="0"/>
              <a:t>Pravidla likvidity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800" b="1" dirty="0"/>
              <a:t>Úvěrové stropy (kontingenty) – absolutní vs. relativní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800" b="1" dirty="0"/>
              <a:t>Limity úrokových sazeb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800" b="1" dirty="0"/>
              <a:t>Povinné vklady (cíl: získat kontrolu nad pohybem peněžních prostředků bank)</a:t>
            </a:r>
          </a:p>
        </p:txBody>
      </p:sp>
    </p:spTree>
    <p:extLst>
      <p:ext uri="{BB962C8B-B14F-4D97-AF65-F5344CB8AC3E}">
        <p14:creationId xmlns:p14="http://schemas.microsoft.com/office/powerpoint/2010/main" val="340481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Nástroje CB v oblasti měnové politiky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r>
              <a:rPr lang="cs-CZ" altLang="cs-CZ" sz="2000" b="1" dirty="0"/>
              <a:t>Nepřímé nástroje – tržně konformní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 err="1"/>
              <a:t>PMR</a:t>
            </a:r>
            <a:r>
              <a:rPr lang="cs-CZ" altLang="cs-CZ" dirty="0"/>
              <a:t> – každá banka musí držet určité procento z vkladů jako rezervu </a:t>
            </a:r>
            <a:br>
              <a:rPr lang="cs-CZ" altLang="cs-CZ" dirty="0"/>
            </a:br>
            <a:r>
              <a:rPr lang="cs-CZ" altLang="cs-CZ" dirty="0"/>
              <a:t>na účtech </a:t>
            </a:r>
            <a:r>
              <a:rPr lang="cs-CZ" altLang="cs-CZ" dirty="0" err="1"/>
              <a:t>CB</a:t>
            </a:r>
            <a:r>
              <a:rPr lang="cs-CZ" altLang="cs-CZ" dirty="0"/>
              <a:t> (v ČR 2%) s cílem ovlivnit peněžní multiplikátory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Povinné pro domácí i  zahraniční banky a jejich pobočky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Diskontní nástroje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Diskontní sazba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2T </a:t>
            </a:r>
            <a:r>
              <a:rPr lang="cs-CZ" altLang="cs-CZ" sz="2000" dirty="0" err="1"/>
              <a:t>repo</a:t>
            </a:r>
            <a:r>
              <a:rPr lang="cs-CZ" altLang="cs-CZ" sz="2000" dirty="0"/>
              <a:t> sazba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Lombardní sazba 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Operace na volném trhu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Nákup  a prodej vládních </a:t>
            </a:r>
            <a:r>
              <a:rPr lang="cs-CZ" altLang="cs-CZ" sz="2000" dirty="0" err="1"/>
              <a:t>CP</a:t>
            </a:r>
            <a:r>
              <a:rPr lang="cs-CZ" altLang="cs-CZ" sz="2000" dirty="0"/>
              <a:t> (klasicky dluhopisy) od soukromých subjektů 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Devizové intervence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Dohody, výzvy, doporučení</a:t>
            </a:r>
          </a:p>
        </p:txBody>
      </p:sp>
    </p:spTree>
    <p:extLst>
      <p:ext uri="{BB962C8B-B14F-4D97-AF65-F5344CB8AC3E}">
        <p14:creationId xmlns:p14="http://schemas.microsoft.com/office/powerpoint/2010/main" val="195049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DISKONTNÍ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Úrokové míry patří k důležitým ekonomickým ukazatelům.</a:t>
            </a:r>
          </a:p>
          <a:p>
            <a:pPr>
              <a:spcAft>
                <a:spcPts val="1200"/>
              </a:spcAft>
            </a:pPr>
            <a:r>
              <a:rPr lang="cs-CZ" sz="2000" dirty="0"/>
              <a:t>CB zpravidla vyhlašují tři oficiální sazby.</a:t>
            </a:r>
          </a:p>
          <a:p>
            <a:r>
              <a:rPr lang="cs-CZ" sz="2000" b="1" dirty="0"/>
              <a:t>ČR – základní sazby ČNB</a:t>
            </a:r>
          </a:p>
          <a:p>
            <a:pPr lvl="1"/>
            <a:r>
              <a:rPr lang="cs-CZ" dirty="0"/>
              <a:t>diskontní sazba 0,05 % (od 27.3.2020)</a:t>
            </a:r>
          </a:p>
          <a:p>
            <a:pPr lvl="1"/>
            <a:r>
              <a:rPr lang="cs-CZ" dirty="0"/>
              <a:t>2T </a:t>
            </a:r>
            <a:r>
              <a:rPr lang="cs-CZ" dirty="0" err="1"/>
              <a:t>Repo</a:t>
            </a:r>
            <a:r>
              <a:rPr lang="cs-CZ" dirty="0"/>
              <a:t> sazba 0,25 % (od 11.5.2020)</a:t>
            </a:r>
          </a:p>
          <a:p>
            <a:pPr lvl="1"/>
            <a:r>
              <a:rPr lang="cs-CZ" dirty="0"/>
              <a:t>lombardní sazba 1,00 % (od 11.5.2020)</a:t>
            </a:r>
          </a:p>
          <a:p>
            <a:pPr marL="365760" lvl="1" indent="0">
              <a:buNone/>
            </a:pPr>
            <a:endParaRPr lang="cs-CZ" dirty="0"/>
          </a:p>
          <a:p>
            <a:pPr lvl="1"/>
            <a:r>
              <a:rPr lang="cs-CZ" dirty="0">
                <a:hlinkClick r:id="rId2"/>
              </a:rPr>
              <a:t>https://www.cnb.cz/cs/menova-politika/mp-nastroje/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38555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Diskontní sazba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/>
              <a:t>Depozitní facilita poskytuje bankám možnost uložit přes noc u ČNB bez zajištění svou přebytečnou likviditu.</a:t>
            </a:r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algn="just">
              <a:lnSpc>
                <a:spcPct val="90000"/>
              </a:lnSpc>
            </a:pPr>
            <a:r>
              <a:rPr lang="cs-CZ" sz="2400" dirty="0"/>
              <a:t>Diskontní sazba proto zpravidla představuje dolní mez pro pohyb krátkodobých úrokových sazeb na peněžním trhu.</a:t>
            </a:r>
          </a:p>
          <a:p>
            <a:pPr algn="just">
              <a:lnSpc>
                <a:spcPct val="90000"/>
              </a:lnSpc>
            </a:pPr>
            <a:endParaRPr lang="cs-CZ" altLang="cs-CZ" sz="2400" dirty="0"/>
          </a:p>
          <a:p>
            <a:pPr algn="just">
              <a:lnSpc>
                <a:spcPct val="90000"/>
              </a:lnSpc>
            </a:pPr>
            <a:r>
              <a:rPr lang="cs-CZ" altLang="cs-CZ" sz="2400" dirty="0"/>
              <a:t>Problém při změně diskontní úrokové sazby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Snaha o regulaci množství peněz v oběhu</a:t>
            </a:r>
          </a:p>
          <a:p>
            <a:pPr lvl="2" algn="just">
              <a:lnSpc>
                <a:spcPct val="90000"/>
              </a:lnSpc>
            </a:pPr>
            <a:r>
              <a:rPr lang="cs-CZ" altLang="cs-CZ" sz="1800" dirty="0"/>
              <a:t>↑ diskontní sazby → záměr snížit množství peněz v oběhu → ↑ úrokových sazeb KB → ↑ přílivu kapitálu do země → růst množství peněz v oběhu → v rozporu s původním záměrem CB</a:t>
            </a:r>
          </a:p>
          <a:p>
            <a:pPr lvl="1" algn="just">
              <a:lnSpc>
                <a:spcPct val="90000"/>
              </a:lnSpc>
            </a:pPr>
            <a:endParaRPr lang="cs-CZ" altLang="cs-CZ" dirty="0"/>
          </a:p>
          <a:p>
            <a:pPr lvl="1" algn="just">
              <a:lnSpc>
                <a:spcPct val="90000"/>
              </a:lnSpc>
            </a:pPr>
            <a:r>
              <a:rPr lang="cs-CZ" altLang="cs-CZ" dirty="0"/>
              <a:t>Diskontní sazba v dlouhodobém horizontu nepředstavuje operativní nástroj měnové politiky.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9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Banka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000" b="1" dirty="0"/>
              <a:t>Definice</a:t>
            </a:r>
          </a:p>
          <a:p>
            <a:pPr lvl="1" algn="just"/>
            <a:r>
              <a:rPr lang="cs-CZ" altLang="cs-CZ" dirty="0"/>
              <a:t>Právnická osoba se sídlem v České republice, založená jako akciová společnosti, která přijímá vklady od veřejnosti a poskytuje úvěry a která má k výkonu činnosti bankovní licenci.</a:t>
            </a:r>
          </a:p>
          <a:p>
            <a:pPr marL="324000" lvl="1" indent="0" algn="just">
              <a:buNone/>
            </a:pPr>
            <a:endParaRPr lang="cs-CZ" altLang="cs-CZ" dirty="0"/>
          </a:p>
          <a:p>
            <a:pPr algn="just"/>
            <a:r>
              <a:rPr lang="cs-CZ" altLang="cs-CZ" sz="2000" dirty="0"/>
              <a:t>Co je hlavním cílem bank ???</a:t>
            </a:r>
          </a:p>
          <a:p>
            <a:pPr lvl="1" algn="just"/>
            <a:r>
              <a:rPr lang="cs-CZ" altLang="cs-CZ" b="1" dirty="0"/>
              <a:t>Finanční zprostředkování </a:t>
            </a:r>
            <a:r>
              <a:rPr lang="cs-CZ" altLang="cs-CZ" dirty="0"/>
              <a:t>– pohyb kapitálu od přebytkových subjektů k deficitním</a:t>
            </a:r>
          </a:p>
          <a:p>
            <a:pPr lvl="1" algn="just"/>
            <a:r>
              <a:rPr lang="cs-CZ" altLang="cs-CZ" b="1" dirty="0"/>
              <a:t>Provádění platebního styku</a:t>
            </a:r>
          </a:p>
          <a:p>
            <a:pPr lvl="1" algn="just"/>
            <a:r>
              <a:rPr lang="cs-CZ" altLang="cs-CZ" b="1" dirty="0"/>
              <a:t>Emise bezhotovostních peněz – zajímavost: peněžní multiplikátor</a:t>
            </a:r>
          </a:p>
          <a:p>
            <a:pPr lvl="1" algn="just"/>
            <a:r>
              <a:rPr lang="cs-CZ" altLang="cs-CZ" b="1" dirty="0"/>
              <a:t>Finanční investování </a:t>
            </a:r>
            <a:r>
              <a:rPr lang="cs-CZ" altLang="cs-CZ" dirty="0"/>
              <a:t>– klientské obchody s CP, úschova a správa aktiv</a:t>
            </a:r>
            <a:endParaRPr lang="cs-CZ" altLang="cs-CZ" sz="2400" dirty="0"/>
          </a:p>
          <a:p>
            <a:endParaRPr lang="cs-CZ" altLang="cs-CZ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11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A4FA5F-D3FC-4AE2-9274-77592B2B7D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30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9458DE-B24E-4221-BDF2-61D40DC8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74" y="692150"/>
            <a:ext cx="9954651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02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Repo</a:t>
            </a:r>
            <a:r>
              <a:rPr lang="cs-CZ" altLang="cs-CZ" dirty="0"/>
              <a:t> sazba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Hlavní měnový nástroj</a:t>
            </a:r>
            <a:r>
              <a:rPr lang="cs-CZ" sz="2000" i="1" dirty="0"/>
              <a:t> </a:t>
            </a:r>
            <a:r>
              <a:rPr lang="cs-CZ" sz="2000" dirty="0"/>
              <a:t>má podobu </a:t>
            </a:r>
            <a:r>
              <a:rPr lang="cs-CZ" sz="2000" dirty="0" err="1"/>
              <a:t>repo</a:t>
            </a:r>
            <a:r>
              <a:rPr lang="cs-CZ" sz="2000" dirty="0"/>
              <a:t> operací prováděných formou tendrů. Při </a:t>
            </a:r>
            <a:r>
              <a:rPr lang="cs-CZ" sz="2000" dirty="0" err="1"/>
              <a:t>repo</a:t>
            </a:r>
            <a:r>
              <a:rPr lang="cs-CZ" sz="2000" dirty="0"/>
              <a:t> operacích ČNB přijímá od bank přebytečnou likviditu a bankám předává jako kolaterál dohodnuté cenné papíry. Obě strany se zároveň zavazují, že po uplynutí doby splatnosti proběhne reverzní transakce, v níž ČNB jako dlužník vrátí věřitelské bance zapůjčenou jistinu zvýšenou o dohodnutý úrok a věřitelská banka vrátí ČNB poskytnutý kolaterál. Základní doba trvání těchto operací je stanovena na 14 dní, proto je z hlediska měnové politiky chápána jako klíčová dvoutýdenní </a:t>
            </a:r>
            <a:r>
              <a:rPr lang="cs-CZ" sz="2000" dirty="0" err="1"/>
              <a:t>repo</a:t>
            </a:r>
            <a:r>
              <a:rPr lang="cs-CZ" sz="2000" dirty="0"/>
              <a:t> sazba (2T </a:t>
            </a:r>
            <a:r>
              <a:rPr lang="cs-CZ" sz="2000" dirty="0" err="1"/>
              <a:t>repo</a:t>
            </a:r>
            <a:r>
              <a:rPr lang="cs-CZ" sz="2000" dirty="0"/>
              <a:t> sazba). </a:t>
            </a:r>
            <a:r>
              <a:rPr lang="cs-CZ" altLang="cs-CZ" sz="2000" dirty="0"/>
              <a:t>Slouží k odčerpání přebytečné likvidity na finančním trhu!</a:t>
            </a:r>
            <a:endParaRPr lang="en-US" altLang="cs-CZ" sz="2000" dirty="0"/>
          </a:p>
          <a:p>
            <a:r>
              <a:rPr lang="cs-CZ" sz="2000" dirty="0"/>
              <a:t>Vzhledem k systémovému přebytku likvidity v bankovním sektoru slouží </a:t>
            </a:r>
            <a:r>
              <a:rPr lang="cs-CZ" sz="2000" dirty="0" err="1"/>
              <a:t>repo</a:t>
            </a:r>
            <a:r>
              <a:rPr lang="cs-CZ" sz="2000" dirty="0"/>
              <a:t> tendry především k odčerpávání likvidity. </a:t>
            </a:r>
          </a:p>
        </p:txBody>
      </p:sp>
    </p:spTree>
    <p:extLst>
      <p:ext uri="{BB962C8B-B14F-4D97-AF65-F5344CB8AC3E}">
        <p14:creationId xmlns:p14="http://schemas.microsoft.com/office/powerpoint/2010/main" val="2626293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67A264-FAC3-499F-A19A-7DE26351E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32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5132D5-C739-402C-9802-F3A977DFE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41" y="692150"/>
            <a:ext cx="10177917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96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Lombardní sazba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Marginální zápůjční facilita </a:t>
            </a:r>
            <a:r>
              <a:rPr lang="cs-CZ" sz="2000" dirty="0"/>
              <a:t>poskytuje bankám, které mají s ČNB uzavřenou rámcovou </a:t>
            </a:r>
            <a:r>
              <a:rPr lang="cs-CZ" sz="2000" dirty="0" err="1"/>
              <a:t>repo</a:t>
            </a:r>
            <a:r>
              <a:rPr lang="cs-CZ" sz="2000" dirty="0"/>
              <a:t> smlouvu, možnost vypůjčit si přes noc od ČNB formou </a:t>
            </a:r>
            <a:r>
              <a:rPr lang="cs-CZ" sz="2000" dirty="0" err="1"/>
              <a:t>repo</a:t>
            </a:r>
            <a:r>
              <a:rPr lang="cs-CZ" sz="2000" dirty="0"/>
              <a:t> operace likviditu. </a:t>
            </a:r>
          </a:p>
          <a:p>
            <a:pPr algn="just">
              <a:lnSpc>
                <a:spcPct val="100000"/>
              </a:lnSpc>
            </a:pPr>
            <a:endParaRPr lang="cs-CZ" altLang="cs-CZ" sz="2000" dirty="0"/>
          </a:p>
          <a:p>
            <a:pPr algn="just">
              <a:lnSpc>
                <a:spcPct val="100000"/>
              </a:lnSpc>
            </a:pPr>
            <a:r>
              <a:rPr lang="cs-CZ" altLang="cs-CZ" sz="2000" dirty="0"/>
              <a:t>Minimální objem lombardního úvěru 10 mil. Kč</a:t>
            </a:r>
          </a:p>
          <a:p>
            <a:pPr algn="just">
              <a:lnSpc>
                <a:spcPct val="100000"/>
              </a:lnSpc>
            </a:pPr>
            <a:endParaRPr lang="cs-CZ" altLang="cs-CZ" sz="24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Vzhledem k trvalému přebytku likvidity je tato facilita bankami využívána minimálně. </a:t>
            </a: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Lombardní sazba představuje horní mez pro pohyb krátkodobých úrokových sazeb na peněžním trhu. </a:t>
            </a: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ČNB je kdykoliv oprávněna z mimořádných měnově politických důvodů dočasně omezit nebo zcela pozastavit poskytování lombardních úvěrů.</a:t>
            </a:r>
          </a:p>
        </p:txBody>
      </p:sp>
    </p:spTree>
    <p:extLst>
      <p:ext uri="{BB962C8B-B14F-4D97-AF65-F5344CB8AC3E}">
        <p14:creationId xmlns:p14="http://schemas.microsoft.com/office/powerpoint/2010/main" val="2837546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109B95-901D-498D-95A2-BDDB7BCC03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34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26577B-59AB-4B7F-B425-8165DAE6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89" y="692150"/>
            <a:ext cx="8815022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046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MEZIBANKOVNÍ ÚROKOVÉ SAZBY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Úrokové sazby jsou sjednávány individuálně mezi jednotlivými komerčními bankami. </a:t>
            </a:r>
          </a:p>
          <a:p>
            <a:pPr algn="just">
              <a:spcAft>
                <a:spcPts val="1200"/>
              </a:spcAft>
            </a:pPr>
            <a:r>
              <a:rPr lang="cs-CZ" sz="2000" dirty="0"/>
              <a:t>Referenční banky kotují sazby </a:t>
            </a:r>
            <a:r>
              <a:rPr lang="cs-CZ" sz="2000" b="1" dirty="0"/>
              <a:t>„</a:t>
            </a:r>
            <a:r>
              <a:rPr lang="cs-CZ" sz="2000" b="1" dirty="0" err="1"/>
              <a:t>bid</a:t>
            </a:r>
            <a:r>
              <a:rPr lang="cs-CZ" sz="2000" b="1" dirty="0"/>
              <a:t>“ </a:t>
            </a:r>
            <a:r>
              <a:rPr lang="cs-CZ" sz="2000" dirty="0"/>
              <a:t>a </a:t>
            </a:r>
            <a:r>
              <a:rPr lang="cs-CZ" sz="2000" b="1" dirty="0"/>
              <a:t>„</a:t>
            </a:r>
            <a:r>
              <a:rPr lang="cs-CZ" sz="2000" b="1" dirty="0" err="1"/>
              <a:t>offer</a:t>
            </a:r>
            <a:r>
              <a:rPr lang="cs-CZ" sz="2000" b="1" dirty="0"/>
              <a:t>“ </a:t>
            </a:r>
            <a:r>
              <a:rPr lang="cs-CZ" sz="2000" dirty="0"/>
              <a:t>– jejich vývoj ovlivňuje v konečném důsledku do jisté míry vývoj sazeb klientských (depozit, úvěrů).</a:t>
            </a:r>
          </a:p>
          <a:p>
            <a:pPr algn="just"/>
            <a:r>
              <a:rPr lang="cs-CZ" sz="2000" b="1" dirty="0"/>
              <a:t>Sazba „</a:t>
            </a:r>
            <a:r>
              <a:rPr lang="cs-CZ" sz="2000" b="1" dirty="0" err="1"/>
              <a:t>bid</a:t>
            </a:r>
            <a:r>
              <a:rPr lang="cs-CZ" sz="2000" b="1" dirty="0"/>
              <a:t>“ </a:t>
            </a:r>
            <a:r>
              <a:rPr lang="cs-CZ" sz="2000" dirty="0"/>
              <a:t>– referenční banky jsou za ni ochotny přijímat od jiných referenčních bank mezibankovní depozita.</a:t>
            </a:r>
          </a:p>
          <a:p>
            <a:pPr algn="just"/>
            <a:r>
              <a:rPr lang="cs-CZ" sz="2000" b="1" dirty="0"/>
              <a:t>Sazba „</a:t>
            </a:r>
            <a:r>
              <a:rPr lang="cs-CZ" sz="2000" b="1" dirty="0" err="1"/>
              <a:t>offer</a:t>
            </a:r>
            <a:r>
              <a:rPr lang="cs-CZ" sz="2000" b="1" dirty="0"/>
              <a:t>“ </a:t>
            </a:r>
            <a:r>
              <a:rPr lang="cs-CZ" sz="2000" dirty="0"/>
              <a:t>– referenční banky jsou za ni ochotny prodat mezibankovní depozitum.</a:t>
            </a:r>
          </a:p>
          <a:p>
            <a:pPr algn="just"/>
            <a:r>
              <a:rPr lang="cs-CZ" sz="2000" dirty="0"/>
              <a:t>Ve skutečnosti by se obě sazby měly rovnat, protože realizovaný mezibankovní úvěr a depozitum je jedno a totéž, rozdíl je pouze v opačném pohledu obou stran obchodu.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8554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MEZIBANKOVNÍ ÚROKOVÉ SAZBY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PRIBOR – Prague Interbank </a:t>
            </a:r>
            <a:r>
              <a:rPr lang="cs-CZ" b="1" dirty="0" err="1"/>
              <a:t>Offered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pPr lvl="1" algn="just"/>
            <a:r>
              <a:rPr lang="cs-CZ" dirty="0"/>
              <a:t>průměrná sazba, za kterou banky nabízí českém mezibankovním trhu peníze (likviditu)</a:t>
            </a:r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PRIBOR se používá často jako referenční sazba, tj. úrokové sazby u některých úvěrů komerčních bank jsou buď úplně, a nebo z části na sazbu PRIBOR vázané a odvíjí se od ní </a:t>
            </a:r>
          </a:p>
          <a:p>
            <a:pPr lvl="1" algn="just"/>
            <a:endParaRPr lang="cs-CZ" sz="1800" b="1" dirty="0"/>
          </a:p>
          <a:p>
            <a:r>
              <a:rPr lang="cs-CZ" b="1" dirty="0"/>
              <a:t>EURIBOR</a:t>
            </a:r>
          </a:p>
          <a:p>
            <a:r>
              <a:rPr lang="cs-CZ" b="1" dirty="0"/>
              <a:t> LIBOR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https://www.cnb.cz/cs/financni-trhy/penezni-trh/pribor/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33684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EACDC5-4969-46F4-B7B9-0FE69DDE41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37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1CA8B4-4A2F-42F3-BC7B-EA91088E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73" y="692150"/>
            <a:ext cx="8551253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944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úrokových sazeb na trhu mezibankovních depozit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r>
              <a:rPr lang="cs-CZ" sz="2400" dirty="0"/>
              <a:t>Citlivě reagují na měnově politická opatření centrální banky a jiné vlivy.</a:t>
            </a:r>
          </a:p>
          <a:p>
            <a:pPr algn="just"/>
            <a:r>
              <a:rPr lang="cs-CZ" sz="2400" dirty="0"/>
              <a:t>Význam pro určování úrokových sazeb bankovních produktů.</a:t>
            </a:r>
          </a:p>
          <a:p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797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úrokové sazby, za které banky poskytují úvěry a přijímají vklady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BC668137-04DA-42E8-A0F6-688410CBC075}"/>
              </a:ext>
            </a:extLst>
          </p:cNvPr>
          <p:cNvSpPr txBox="1">
            <a:spLocks/>
          </p:cNvSpPr>
          <p:nvPr/>
        </p:nvSpPr>
        <p:spPr>
          <a:xfrm>
            <a:off x="1980183" y="2564904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800" kern="0" dirty="0"/>
              <a:t>Náklady banky</a:t>
            </a:r>
          </a:p>
          <a:p>
            <a:pPr>
              <a:lnSpc>
                <a:spcPct val="150000"/>
              </a:lnSpc>
            </a:pPr>
            <a:r>
              <a:rPr lang="cs-CZ" sz="1800" kern="0" dirty="0"/>
              <a:t>Charakter a druh úvěrového obchodu</a:t>
            </a:r>
          </a:p>
          <a:p>
            <a:pPr lvl="1">
              <a:lnSpc>
                <a:spcPct val="150000"/>
              </a:lnSpc>
            </a:pPr>
            <a:r>
              <a:rPr lang="cs-CZ" sz="1800" kern="0" dirty="0"/>
              <a:t>Objem zapůjčeného kapitálu</a:t>
            </a:r>
          </a:p>
          <a:p>
            <a:pPr lvl="1">
              <a:lnSpc>
                <a:spcPct val="150000"/>
              </a:lnSpc>
            </a:pPr>
            <a:r>
              <a:rPr lang="cs-CZ" sz="1800" kern="0" dirty="0"/>
              <a:t>Doba splatnosti půjčky</a:t>
            </a:r>
          </a:p>
          <a:p>
            <a:pPr>
              <a:lnSpc>
                <a:spcPct val="150000"/>
              </a:lnSpc>
            </a:pPr>
            <a:r>
              <a:rPr lang="cs-CZ" sz="1800" kern="0" dirty="0"/>
              <a:t>Charakter klienta</a:t>
            </a:r>
          </a:p>
          <a:p>
            <a:pPr lvl="1">
              <a:lnSpc>
                <a:spcPct val="150000"/>
              </a:lnSpc>
            </a:pPr>
            <a:r>
              <a:rPr lang="cs-CZ" sz="1800" kern="0" dirty="0"/>
              <a:t>Riziko půjčky</a:t>
            </a:r>
          </a:p>
          <a:p>
            <a:pPr>
              <a:lnSpc>
                <a:spcPct val="150000"/>
              </a:lnSpc>
            </a:pPr>
            <a:r>
              <a:rPr lang="cs-CZ" sz="1800" kern="0" dirty="0"/>
              <a:t>Strategie banky </a:t>
            </a:r>
            <a:br>
              <a:rPr lang="cs-CZ" kern="0" dirty="0"/>
            </a:br>
            <a:endParaRPr lang="cs-CZ" kern="0" dirty="0"/>
          </a:p>
          <a:p>
            <a:endParaRPr lang="cs-CZ" kern="0" dirty="0"/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103DCBB8-9676-4B0B-B43F-6D3F3F073648}"/>
              </a:ext>
            </a:extLst>
          </p:cNvPr>
          <p:cNvSpPr txBox="1">
            <a:spLocks/>
          </p:cNvSpPr>
          <p:nvPr/>
        </p:nvSpPr>
        <p:spPr>
          <a:xfrm>
            <a:off x="1980183" y="1925143"/>
            <a:ext cx="4040188" cy="525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b="1" kern="0" dirty="0"/>
              <a:t>Faktory vnitřní</a:t>
            </a:r>
          </a:p>
        </p:txBody>
      </p:sp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0A22DA3F-8212-4772-8C17-128F1FC45340}"/>
              </a:ext>
            </a:extLst>
          </p:cNvPr>
          <p:cNvSpPr txBox="1">
            <a:spLocks/>
          </p:cNvSpPr>
          <p:nvPr/>
        </p:nvSpPr>
        <p:spPr>
          <a:xfrm>
            <a:off x="6168009" y="1925143"/>
            <a:ext cx="4041775" cy="52573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/>
              <a:t>Faktory vnější</a:t>
            </a:r>
          </a:p>
        </p:txBody>
      </p:sp>
      <p:sp>
        <p:nvSpPr>
          <p:cNvPr id="9" name="Zástupný symbol pro obsah 5">
            <a:extLst>
              <a:ext uri="{FF2B5EF4-FFF2-40B4-BE49-F238E27FC236}">
                <a16:creationId xmlns:a16="http://schemas.microsoft.com/office/drawing/2014/main" id="{A7BBCF31-3777-4F16-9F4C-5824294E4AED}"/>
              </a:ext>
            </a:extLst>
          </p:cNvPr>
          <p:cNvSpPr txBox="1">
            <a:spLocks/>
          </p:cNvSpPr>
          <p:nvPr/>
        </p:nvSpPr>
        <p:spPr>
          <a:xfrm>
            <a:off x="6168009" y="2564904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60000"/>
              </a:lnSpc>
            </a:pPr>
            <a:r>
              <a:rPr lang="cs-CZ" sz="1800" kern="0" dirty="0"/>
              <a:t>Úrokové míry CB</a:t>
            </a:r>
          </a:p>
          <a:p>
            <a:pPr>
              <a:lnSpc>
                <a:spcPct val="160000"/>
              </a:lnSpc>
            </a:pPr>
            <a:r>
              <a:rPr lang="cs-CZ" sz="1800" kern="0" dirty="0"/>
              <a:t>Mezibankovní úroková míra</a:t>
            </a:r>
          </a:p>
          <a:p>
            <a:pPr>
              <a:lnSpc>
                <a:spcPct val="160000"/>
              </a:lnSpc>
            </a:pPr>
            <a:r>
              <a:rPr lang="cs-CZ" sz="1800" kern="0" dirty="0"/>
              <a:t>Právní prostředí</a:t>
            </a:r>
          </a:p>
          <a:p>
            <a:pPr>
              <a:lnSpc>
                <a:spcPct val="160000"/>
              </a:lnSpc>
            </a:pPr>
            <a:r>
              <a:rPr lang="cs-CZ" sz="1800" kern="0" dirty="0"/>
              <a:t>Makroekonomické podmínky</a:t>
            </a:r>
          </a:p>
          <a:p>
            <a:pPr>
              <a:lnSpc>
                <a:spcPct val="160000"/>
              </a:lnSpc>
            </a:pPr>
            <a:r>
              <a:rPr lang="cs-CZ" sz="1800" kern="0" dirty="0"/>
              <a:t>Daňová politika státu</a:t>
            </a:r>
          </a:p>
          <a:p>
            <a:pPr>
              <a:lnSpc>
                <a:spcPct val="160000"/>
              </a:lnSpc>
            </a:pPr>
            <a:r>
              <a:rPr lang="cs-CZ" sz="1800" kern="0" dirty="0"/>
              <a:t>Výnos bezrizikových cenných papírů</a:t>
            </a:r>
          </a:p>
          <a:p>
            <a:pPr>
              <a:lnSpc>
                <a:spcPct val="160000"/>
              </a:lnSpc>
            </a:pPr>
            <a:r>
              <a:rPr lang="cs-CZ" sz="1800" kern="0" dirty="0"/>
              <a:t>Konkurenční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34004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Právní úprava bankovnictví v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000" dirty="0"/>
              <a:t>Zákon č. 21/1992 Sb., o bankách – zde je zakotvena právní definice banky</a:t>
            </a:r>
          </a:p>
          <a:p>
            <a:pPr algn="just"/>
            <a:r>
              <a:rPr lang="cs-CZ" altLang="cs-CZ" sz="2000" dirty="0"/>
              <a:t>Zákon č. 6/1993 Sb., o České národní bance – úprava postavení, činností a organizační struktury ČNB</a:t>
            </a:r>
          </a:p>
          <a:p>
            <a:pPr algn="just"/>
            <a:r>
              <a:rPr lang="cs-CZ" altLang="cs-CZ" sz="2000" dirty="0"/>
              <a:t>ČR je členem EU </a:t>
            </a:r>
          </a:p>
          <a:p>
            <a:pPr lvl="1" algn="just"/>
            <a:r>
              <a:rPr lang="cs-CZ" altLang="cs-CZ" sz="1800" dirty="0"/>
              <a:t>Proto v ČR platí i právní normy EU – zejména nařízení EP a Rady EU</a:t>
            </a:r>
          </a:p>
          <a:p>
            <a:pPr lvl="1" algn="just"/>
            <a:r>
              <a:rPr lang="cs-CZ" altLang="cs-CZ" sz="1800" dirty="0"/>
              <a:t>Ostatní právní normy (směrnice a doporučení) je ČR povinna zapracovat do svého právního řádu</a:t>
            </a:r>
          </a:p>
          <a:p>
            <a:pPr algn="just"/>
            <a:r>
              <a:rPr lang="cs-CZ" altLang="cs-CZ" sz="2000" dirty="0"/>
              <a:t>Pozn. Princip jednotné bankovní licence</a:t>
            </a:r>
          </a:p>
          <a:p>
            <a:pPr lvl="1" algn="just"/>
            <a:r>
              <a:rPr lang="cs-CZ" altLang="cs-CZ" sz="1800" dirty="0"/>
              <a:t>„cizí“ banka z členských zemí EU má vůči ČNB pouze informační povinnost</a:t>
            </a:r>
          </a:p>
          <a:p>
            <a:pPr lvl="1" algn="just"/>
            <a:r>
              <a:rPr lang="cs-CZ" altLang="cs-CZ" sz="1800" dirty="0"/>
              <a:t>banka mimo EU musí předložit ČNB žádost o udělení licence</a:t>
            </a:r>
          </a:p>
        </p:txBody>
      </p:sp>
    </p:spTree>
    <p:extLst>
      <p:ext uri="{BB962C8B-B14F-4D97-AF65-F5344CB8AC3E}">
        <p14:creationId xmlns:p14="http://schemas.microsoft.com/office/powerpoint/2010/main" val="2101492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A3A0EF-AA48-49FC-A3E5-7B94F65B68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dohled v bankovním sektoru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Jedna z nejdůležitějších činností centrálních bank</a:t>
            </a:r>
          </a:p>
          <a:p>
            <a:r>
              <a:rPr lang="cs-CZ" sz="2000" dirty="0"/>
              <a:t>Koncipování pravidel a sledování jejich dodržování</a:t>
            </a:r>
          </a:p>
          <a:p>
            <a:r>
              <a:rPr lang="cs-CZ" sz="2000" dirty="0"/>
              <a:t>Oblasti</a:t>
            </a:r>
          </a:p>
          <a:p>
            <a:pPr lvl="1"/>
            <a:r>
              <a:rPr lang="cs-CZ" dirty="0"/>
              <a:t>Podmínky vstupu do bankovnictví</a:t>
            </a:r>
          </a:p>
          <a:p>
            <a:pPr lvl="1"/>
            <a:r>
              <a:rPr lang="cs-CZ" dirty="0"/>
              <a:t>Plnění základních povinností bank (přiměřenost kapitálu, likvidita, úvěrová angažovanost, poskytování informací a transparentnost, ochrana před nelegálními praktikami),</a:t>
            </a:r>
          </a:p>
          <a:p>
            <a:pPr lvl="1"/>
            <a:r>
              <a:rPr lang="cs-CZ" dirty="0"/>
              <a:t>Povinné pojištění vkladů bank</a:t>
            </a:r>
          </a:p>
          <a:p>
            <a:pPr lvl="1"/>
            <a:r>
              <a:rPr lang="cs-CZ" dirty="0"/>
              <a:t>Banka poslední instance (kdy může CB pomoci bance v případě problémů s financemi)</a:t>
            </a:r>
          </a:p>
          <a:p>
            <a:r>
              <a:rPr lang="cs-CZ" sz="2000" dirty="0"/>
              <a:t>Dohled na místě vs. dohled na dálku</a:t>
            </a:r>
          </a:p>
        </p:txBody>
      </p:sp>
    </p:spTree>
    <p:extLst>
      <p:ext uri="{BB962C8B-B14F-4D97-AF65-F5344CB8AC3E}">
        <p14:creationId xmlns:p14="http://schemas.microsoft.com/office/powerpoint/2010/main" val="2794184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A3A0EF-AA48-49FC-A3E5-7B94F65B68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dohled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Od roku 2006 vykonává dohled nad finančním trhem ČNB podle zákona č. 6/1993 Sb., o České národní bance, ve znění pozdějších předpisů.</a:t>
            </a:r>
          </a:p>
          <a:p>
            <a:r>
              <a:rPr lang="cs-CZ" sz="2000" dirty="0"/>
              <a:t>Provádí tedy dohled nad:</a:t>
            </a:r>
          </a:p>
          <a:p>
            <a:pPr lvl="1"/>
            <a:r>
              <a:rPr lang="cs-CZ" dirty="0"/>
              <a:t>Bankovním sektorem</a:t>
            </a:r>
          </a:p>
          <a:p>
            <a:pPr lvl="1"/>
            <a:r>
              <a:rPr lang="cs-CZ" dirty="0"/>
              <a:t>Družstevními záložnami, </a:t>
            </a:r>
          </a:p>
          <a:p>
            <a:pPr lvl="1"/>
            <a:r>
              <a:rPr lang="cs-CZ" dirty="0"/>
              <a:t>Kapitálovým trhem</a:t>
            </a:r>
          </a:p>
          <a:p>
            <a:pPr lvl="1"/>
            <a:r>
              <a:rPr lang="cs-CZ" dirty="0"/>
              <a:t>Pojišťovnictvím</a:t>
            </a:r>
          </a:p>
          <a:p>
            <a:pPr lvl="1"/>
            <a:r>
              <a:rPr lang="cs-CZ" dirty="0"/>
              <a:t>Penzijními společnostmi a fondy penzijních společností,</a:t>
            </a:r>
          </a:p>
          <a:p>
            <a:pPr lvl="1"/>
            <a:r>
              <a:rPr lang="cs-CZ" dirty="0"/>
              <a:t>Směnárnami</a:t>
            </a:r>
          </a:p>
          <a:p>
            <a:pPr lvl="1"/>
            <a:r>
              <a:rPr lang="cs-CZ" dirty="0"/>
              <a:t>A institucemi v oblasti platebního styku.</a:t>
            </a:r>
          </a:p>
          <a:p>
            <a:r>
              <a:rPr lang="cs-CZ" sz="2000" dirty="0"/>
              <a:t>Každoročně uveřejňuje „Zprávu o výkonu dohledu nad finančním trhem“ a „Zprávu o finanční stabilitě“</a:t>
            </a:r>
          </a:p>
        </p:txBody>
      </p:sp>
    </p:spTree>
    <p:extLst>
      <p:ext uri="{BB962C8B-B14F-4D97-AF65-F5344CB8AC3E}">
        <p14:creationId xmlns:p14="http://schemas.microsoft.com/office/powerpoint/2010/main" val="3831886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Bankovní rizika a základní principy jejich řízení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Systém řízení rizik - hlavní složka finančního řízení bank.</a:t>
            </a:r>
          </a:p>
          <a:p>
            <a:r>
              <a:rPr lang="cs-CZ" altLang="cs-CZ" sz="2400" dirty="0"/>
              <a:t>Pro řízení bankovních rizik je nezbytné splnit dvě podmínky:</a:t>
            </a:r>
          </a:p>
          <a:p>
            <a:pPr lvl="1"/>
            <a:r>
              <a:rPr lang="cs-CZ" altLang="cs-CZ" sz="2400" dirty="0"/>
              <a:t>Identifikovat rizika.</a:t>
            </a:r>
          </a:p>
          <a:p>
            <a:pPr lvl="1"/>
            <a:r>
              <a:rPr lang="cs-CZ" altLang="cs-CZ" sz="2400" dirty="0"/>
              <a:t>Změřit rizika.</a:t>
            </a:r>
          </a:p>
          <a:p>
            <a:pPr algn="just"/>
            <a:r>
              <a:rPr lang="cs-CZ" sz="2400" dirty="0"/>
              <a:t>Správná identifikace, měření a řízení rizik patří k základním podmínkám efektivní činnosti banky.</a:t>
            </a:r>
          </a:p>
          <a:p>
            <a:pPr algn="just"/>
            <a:r>
              <a:rPr lang="cs-CZ" altLang="cs-CZ" sz="2400" dirty="0"/>
              <a:t>Maximalizace zisku = nutnost přebírat určitá rizika</a:t>
            </a:r>
          </a:p>
          <a:p>
            <a:pPr marL="457200" lvl="1" indent="0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druhy bankovních rizik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úvěrové riziko, </a:t>
            </a:r>
          </a:p>
          <a:p>
            <a:r>
              <a:rPr lang="cs-CZ" dirty="0"/>
              <a:t>tržní riziko, </a:t>
            </a:r>
          </a:p>
          <a:p>
            <a:r>
              <a:rPr lang="cs-CZ" dirty="0"/>
              <a:t>likviditní riziko, </a:t>
            </a:r>
          </a:p>
          <a:p>
            <a:r>
              <a:rPr lang="cs-CZ" dirty="0"/>
              <a:t>kapitálové riziko,</a:t>
            </a:r>
          </a:p>
          <a:p>
            <a:r>
              <a:rPr lang="cs-CZ" dirty="0"/>
              <a:t>operační riziko.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43</a:t>
            </a:fld>
            <a:endParaRPr lang="cs-CZ" alt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Úvěrové riziko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Úvěrové riziko spočívá v tom, že klient banky nedodrží sjednané podmínky finanční transakce a bance tím vznikne finanční ztráta. </a:t>
            </a:r>
          </a:p>
          <a:p>
            <a:pPr algn="just"/>
            <a:r>
              <a:rPr lang="cs-CZ" sz="2000" dirty="0"/>
              <a:t>Příčiny úvěrového rizika můžeme rozdělit na dvě skupiny: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interní příčiny, které jsou bezprostředně závislé na vlastních rozhodnutích banky, vyplývají ze špatných rozhodnutí banky o alokaci aktiv; 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externí příčiny, které jsou naopak v zásadě nezávislé na rozhodnutích banky a jsou dány celkovým vývojem ekonomiky, politickou situací apod.</a:t>
            </a:r>
          </a:p>
          <a:p>
            <a:pPr algn="just"/>
            <a:r>
              <a:rPr lang="cs-CZ" sz="2000" dirty="0"/>
              <a:t>Úvěrové riziko ovlivňuje ziskovost banky, likviditu a úrokové riziko.</a:t>
            </a:r>
          </a:p>
          <a:p>
            <a:pPr algn="just"/>
            <a:r>
              <a:rPr lang="cs-CZ" sz="2000" dirty="0"/>
              <a:t>Řízení úvěrového rizika – prověřování bonity klientů, využívání zajišťovacích instrumentů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09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Jedná se o riziko ztráty ze změn tržních cen v důsledku nepříznivých změn tržních podmínek, tj. nepříznivého vývoje úrokových měr (úrokové riziko), cen akcií (akciové riziko), cen komodit (komoditní riziko) či měnového kurzu (měnové riziko).</a:t>
            </a:r>
          </a:p>
          <a:p>
            <a:r>
              <a:rPr lang="cs-CZ" sz="2000" dirty="0"/>
              <a:t>Tržní riziko můžeme rozdělit na: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Úrokové riziko,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Akciové riziko,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Komoditní riziko,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Měnové riziko.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00202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Úrokové riziko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Riziko změn tržních úrokových sazeb a jejich dopadu na zisk banky.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Řízení </a:t>
            </a:r>
          </a:p>
          <a:p>
            <a:pPr marL="1257300" lvl="2" indent="-342900">
              <a:buFontTx/>
              <a:buChar char="-"/>
            </a:pPr>
            <a:r>
              <a:rPr lang="cs-CZ" sz="2000" dirty="0"/>
              <a:t>přizpůsobení struktury aktiv a pasiv z hlediska jejich citlivosti,</a:t>
            </a:r>
          </a:p>
          <a:p>
            <a:pPr marL="1257300" lvl="2" indent="-342900">
              <a:buFontTx/>
              <a:buChar char="-"/>
            </a:pPr>
            <a:r>
              <a:rPr lang="cs-CZ" sz="2000" dirty="0"/>
              <a:t>pomocí termínových operací.</a:t>
            </a:r>
          </a:p>
          <a:p>
            <a:pPr marL="0" indent="0">
              <a:buNone/>
            </a:pPr>
            <a:r>
              <a:rPr lang="cs-CZ" sz="2000" b="1" dirty="0"/>
              <a:t>Akciové riziko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Riziko ztráty ze změn cen nástrojů citlivých na ceny akcií.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Řízení – diverzifikace.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9932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dirty="0"/>
              <a:t>Komoditní riziko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Riziko ztráty ze změn cen nástrojů citlivých na ceny komodit.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Řízení – pomocí termínových operací.</a:t>
            </a:r>
          </a:p>
          <a:p>
            <a:pPr marL="57150" indent="0">
              <a:buNone/>
            </a:pPr>
            <a:r>
              <a:rPr lang="cs-CZ" sz="2000" b="1" dirty="0"/>
              <a:t>Měnové riziko</a:t>
            </a:r>
          </a:p>
          <a:p>
            <a:pPr marL="548100"/>
            <a:r>
              <a:rPr lang="cs-CZ" sz="2000" dirty="0"/>
              <a:t>Blízké úrokovému riziku. Vyplývá pro banku ze změn měnových kurzů.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Řízení </a:t>
            </a:r>
          </a:p>
          <a:p>
            <a:pPr marL="1257300" lvl="2" indent="-342900">
              <a:buFontTx/>
              <a:buChar char="-"/>
            </a:pPr>
            <a:r>
              <a:rPr lang="cs-CZ" sz="2000" dirty="0"/>
              <a:t>přizpůsobení struktury aktiv a pasiv z hlediska jejich citlivosti,</a:t>
            </a:r>
          </a:p>
          <a:p>
            <a:pPr marL="1257300" lvl="2" indent="-342900">
              <a:buFontTx/>
              <a:buChar char="-"/>
            </a:pPr>
            <a:r>
              <a:rPr lang="cs-CZ" sz="2000" dirty="0"/>
              <a:t>pomocí termínových operací.</a:t>
            </a:r>
          </a:p>
          <a:p>
            <a:pPr marL="800100"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4272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Likviditní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Schopnost dostát v každém okamžiku svým splatným závazkům, zejména potom schopnost kdykoli vyplatit v požadované formě splatné vklady klientů.</a:t>
            </a:r>
          </a:p>
          <a:p>
            <a:pPr algn="just"/>
            <a:r>
              <a:rPr lang="cs-CZ" sz="2000" dirty="0"/>
              <a:t>Likvidita úzce souvisí se ziskem banky a s ostatními bankovními riziky.</a:t>
            </a:r>
          </a:p>
          <a:p>
            <a:pPr algn="just"/>
            <a:r>
              <a:rPr lang="cs-CZ" sz="2000" dirty="0"/>
              <a:t>Řízení: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Strana aktiv – vytvářet takové portfolio, které bance zajišťuje dostatek likvidních prostředků,</a:t>
            </a:r>
          </a:p>
          <a:p>
            <a:pPr lvl="1" algn="just">
              <a:lnSpc>
                <a:spcPct val="150000"/>
              </a:lnSpc>
            </a:pPr>
            <a:r>
              <a:rPr lang="cs-CZ" dirty="0"/>
              <a:t>Strana pasiv – mít k dispozici takové instrumenty, pomocí nichž může banka v případě potřeby získat likvidní prostředky.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507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Kapitálové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Riziko nedostatečné výše vlastního kapitálu vzhledem k pokrytí ztrát banky.</a:t>
            </a:r>
          </a:p>
          <a:p>
            <a:pPr algn="just"/>
            <a:r>
              <a:rPr lang="cs-CZ" sz="2000" dirty="0"/>
              <a:t>Pro banku je důležitá absolutní výše vlastního kapitálu. Stejně důležité je i stanovení kapitálové přiměřenosti ve vztahu k rizikům, která bankovní podnikání obsahuje.</a:t>
            </a:r>
          </a:p>
          <a:p>
            <a:pPr algn="just"/>
            <a:r>
              <a:rPr lang="cs-CZ" sz="2000" b="1" dirty="0"/>
              <a:t>Kapitálová přiměřenost</a:t>
            </a:r>
          </a:p>
          <a:p>
            <a:pPr lvl="1" algn="just"/>
            <a:r>
              <a:rPr lang="cs-CZ" dirty="0"/>
              <a:t>změření rizik daného subjektu a stanovení odpovídající minimální úrovně kapitálu. Kapitálová přiměřenost představuje ohodnocení bezproblémového chodu finanční instituce v budoucnosti, tj. je ukazovatelem finanční síly a důvěryhodnosti banky.</a:t>
            </a:r>
          </a:p>
          <a:p>
            <a:r>
              <a:rPr lang="cs-CZ" sz="2000" dirty="0"/>
              <a:t>BASEL I, BASEL II, BASEL III</a:t>
            </a: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832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Základní typy bank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>
              <a:lnSpc>
                <a:spcPts val="2500"/>
              </a:lnSpc>
            </a:pPr>
            <a:r>
              <a:rPr lang="cs-CZ" altLang="cs-CZ" sz="1800" b="1" dirty="0"/>
              <a:t>Univerzální banky</a:t>
            </a:r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Mají univerzální bankovní licenci a provádějí všechny bankovní operace</a:t>
            </a:r>
          </a:p>
          <a:p>
            <a:pPr algn="just">
              <a:lnSpc>
                <a:spcPts val="2500"/>
              </a:lnSpc>
            </a:pPr>
            <a:endParaRPr lang="cs-CZ" altLang="cs-CZ" sz="1800" dirty="0"/>
          </a:p>
          <a:p>
            <a:pPr algn="just">
              <a:lnSpc>
                <a:spcPts val="2500"/>
              </a:lnSpc>
            </a:pPr>
            <a:r>
              <a:rPr lang="cs-CZ" altLang="cs-CZ" sz="1800" b="1" dirty="0"/>
              <a:t>Specializované banky</a:t>
            </a:r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Mají omezenou bankovní licenci. Zaměřují se pouze na určité činnosti, obory – hypotéční banky, stavební spořitelny, investiční banky.</a:t>
            </a:r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Spořitelny</a:t>
            </a:r>
            <a:endParaRPr lang="cs-CZ" altLang="cs-CZ" sz="1800" b="1" dirty="0"/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Hypotéční banky</a:t>
            </a:r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Investiční banky</a:t>
            </a:r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Stavební spořitelny</a:t>
            </a:r>
          </a:p>
          <a:p>
            <a:pPr lvl="1" algn="just">
              <a:lnSpc>
                <a:spcPts val="2500"/>
              </a:lnSpc>
            </a:pPr>
            <a:r>
              <a:rPr lang="cs-CZ" altLang="cs-CZ" sz="1800" dirty="0"/>
              <a:t>Úvěrová družstva – též označována jako spořitelní družstva nebo družstevní záložny</a:t>
            </a:r>
          </a:p>
        </p:txBody>
      </p:sp>
    </p:spTree>
    <p:extLst>
      <p:ext uri="{BB962C8B-B14F-4D97-AF65-F5344CB8AC3E}">
        <p14:creationId xmlns:p14="http://schemas.microsoft.com/office/powerpoint/2010/main" val="1269729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riziko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2000" b="1" dirty="0"/>
              <a:t>transakční riziko</a:t>
            </a:r>
            <a:r>
              <a:rPr lang="cs-CZ" sz="2000" dirty="0"/>
              <a:t>, které je rizikem ztráty z prováděných operací v důsledku chyb zaměstnanců, chyb vyplývajících ze složitosti produktů a neschopnosti současných systémů je provádět, chyb v zaúčtování a ve vypořádání obchodů apod.;</a:t>
            </a:r>
          </a:p>
          <a:p>
            <a:pPr lvl="0" algn="just"/>
            <a:r>
              <a:rPr lang="cs-CZ" sz="2000" b="1" dirty="0"/>
              <a:t>riziko operačního řízení</a:t>
            </a:r>
            <a:r>
              <a:rPr lang="cs-CZ" sz="2000" dirty="0"/>
              <a:t>, které je rizikem ztráty z chyb v řízení aktivit ve front, </a:t>
            </a:r>
            <a:r>
              <a:rPr lang="cs-CZ" sz="2000" dirty="0" err="1"/>
              <a:t>middle</a:t>
            </a:r>
            <a:r>
              <a:rPr lang="cs-CZ" sz="2000" dirty="0"/>
              <a:t> a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cs-CZ" sz="2000" dirty="0" err="1"/>
              <a:t>office</a:t>
            </a:r>
            <a:r>
              <a:rPr lang="cs-CZ" sz="2000" dirty="0"/>
              <a:t>; jedná se o neidentifikovatelné obchody nad limit, neautorizované obchodování jednotlivými obchodníky, podvodné operace, praní peněz, neautorizovaný přístup k systému;</a:t>
            </a:r>
          </a:p>
          <a:p>
            <a:pPr algn="just"/>
            <a:r>
              <a:rPr lang="cs-CZ" sz="2000" b="1" dirty="0"/>
              <a:t>riziko systému</a:t>
            </a:r>
            <a:r>
              <a:rPr lang="cs-CZ" sz="2000" dirty="0"/>
              <a:t> je rizikem ztráty z chyb v systémech podpory; jedná se o chyby v počítačových programech, o nesprávné a opožděné podávání informací vedení apod.</a:t>
            </a:r>
          </a:p>
          <a:p>
            <a:pPr algn="just"/>
            <a:r>
              <a:rPr lang="cs-CZ" sz="2000" dirty="0"/>
              <a:t>Toto riziko je jen velmi obtížně kvantifikovatelné.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8284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Basilejský koncept kapitálové přiměřenosti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1988 Basilejský výbor pro bankovní dohled působící při Bance pro mezinárodní platby vydal první koncept kapitálové přiměřenosti tzv. </a:t>
            </a:r>
            <a:r>
              <a:rPr lang="cs-CZ" sz="2000" b="1" dirty="0"/>
              <a:t>Basilejskou kapitálovou dohodu – BASEL I</a:t>
            </a:r>
          </a:p>
          <a:p>
            <a:r>
              <a:rPr lang="cs-CZ" sz="2000" dirty="0"/>
              <a:t>První sjednocení pravidel kapitálové přiměřenosti – minimální požadavek na kapitál bank a způsob jeho měření.</a:t>
            </a:r>
          </a:p>
          <a:p>
            <a:r>
              <a:rPr lang="cs-CZ" sz="2000" dirty="0"/>
              <a:t>Tento dokument se zabýval pouze úvěrovým rizikem bank a stanovil poměr regulatorního kapitálu k rizikově váženým aktivům banky na úroveň minimálně 8 %.</a:t>
            </a:r>
          </a:p>
          <a:p>
            <a:r>
              <a:rPr lang="cs-CZ" sz="2000" dirty="0"/>
              <a:t>Tzn. velmi zjednodušeně při poskytnutí úvěru ve výši 1 000 Kč musí banka minimálně 80 Kč pokrýt ze svého kapitálu, zbylých 920 Kč použije z cizích zdrojů.</a:t>
            </a:r>
          </a:p>
        </p:txBody>
      </p:sp>
    </p:spTree>
    <p:extLst>
      <p:ext uri="{BB962C8B-B14F-4D97-AF65-F5344CB8AC3E}">
        <p14:creationId xmlns:p14="http://schemas.microsoft.com/office/powerpoint/2010/main" val="13030730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Basilejský koncept kapitálové přiměřenosti – BASEL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2200" b="1"/>
              <a:t>BASEL II </a:t>
            </a:r>
            <a:r>
              <a:rPr lang="cs-CZ" sz="2200"/>
              <a:t>– Nová basilejská kapitálová dohoda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2200"/>
              <a:t>Reaguje na změny na finančních trzích a využívání nových finančních nástrojů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2200"/>
              <a:t>Podepsána 2004, implementována k 1.1.2007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cs-CZ" sz="2200"/>
              <a:t>Důraz kladen na zlepšování řízení rizik v bankách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cs-CZ" sz="220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40F1E7-E319-45F0-BDAB-706C154BEB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79" y="2733922"/>
            <a:ext cx="5299589" cy="2311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517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Basilejský koncept kapitálové přiměřenosti – BASEL III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Finanční krize ukázala, že principy z BASEL II nejsou dostačující.</a:t>
            </a:r>
          </a:p>
          <a:p>
            <a:r>
              <a:rPr lang="cs-CZ" sz="2000" dirty="0"/>
              <a:t>Vysoce riziková aktiva byla vyváděna z bilancí bank, banky vyplácely vysoké bonusy svým manažerům a dividendy akcionářům, což prohlubovalo nepříznivou situaci bank.</a:t>
            </a:r>
          </a:p>
          <a:p>
            <a:r>
              <a:rPr lang="cs-CZ" sz="2000" dirty="0"/>
              <a:t>Implementace do evropské legislativy a národních legislativ od roku 2013, konečná implementace v r. 2019. </a:t>
            </a:r>
          </a:p>
          <a:p>
            <a:r>
              <a:rPr lang="cs-CZ" sz="2000" dirty="0"/>
              <a:t>Cílem – zlepšit odolnost bank v krizových situacích.</a:t>
            </a:r>
          </a:p>
        </p:txBody>
      </p:sp>
    </p:spTree>
    <p:extLst>
      <p:ext uri="{BB962C8B-B14F-4D97-AF65-F5344CB8AC3E}">
        <p14:creationId xmlns:p14="http://schemas.microsoft.com/office/powerpoint/2010/main" val="3391170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2400" dirty="0"/>
              <a:t>Změny v BASEL III ve srovnání s BASEL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Zpřísnění požadavků na kapitálovou přiměřenost</a:t>
            </a:r>
          </a:p>
          <a:p>
            <a:pPr lvl="1" algn="just"/>
            <a:r>
              <a:rPr lang="cs-CZ" dirty="0"/>
              <a:t>Původních 8%  bylo navýšeno na 10,5%, z čehož 2,5% tvoří tzv. konzervační polštář (</a:t>
            </a:r>
            <a:r>
              <a:rPr lang="cs-CZ" dirty="0" err="1"/>
              <a:t>conservation</a:t>
            </a:r>
            <a:r>
              <a:rPr lang="cs-CZ" dirty="0"/>
              <a:t> buffer) jako kapitálová rezerva. Tento požadavek může být navýšen o dalších 2,5%, maximální požadavek na kapitálovou přiměřenost činí tedy 13%.</a:t>
            </a:r>
          </a:p>
          <a:p>
            <a:pPr algn="just"/>
            <a:r>
              <a:rPr lang="cs-CZ" sz="2000" b="1" dirty="0"/>
              <a:t>Zahrnují se další ukazatele</a:t>
            </a:r>
          </a:p>
          <a:p>
            <a:pPr lvl="1" algn="just"/>
            <a:r>
              <a:rPr lang="cs-CZ" dirty="0"/>
              <a:t>Maximální zadluženost, tj. minimální velikost vlastního kapitálu k bilančním a mimobilančním aktivům</a:t>
            </a:r>
          </a:p>
          <a:p>
            <a:pPr lvl="1" algn="just"/>
            <a:r>
              <a:rPr lang="cs-CZ" dirty="0"/>
              <a:t>Požadavky na likviditu (globální standardy likvidity)</a:t>
            </a:r>
          </a:p>
          <a:p>
            <a:pPr algn="just"/>
            <a:r>
              <a:rPr lang="cs-CZ" sz="2000" b="1" dirty="0"/>
              <a:t>Regulace vyplácení dividend a bonusů</a:t>
            </a:r>
          </a:p>
          <a:p>
            <a:pPr lvl="1" algn="just"/>
            <a:r>
              <a:rPr lang="cs-CZ" dirty="0"/>
              <a:t>V případě ekonomických problémů banky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1904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600" dirty="0"/>
              <a:t>Evropská centrální banka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322"/>
            <a:ext cx="10753200" cy="4139998"/>
          </a:xfrm>
        </p:spPr>
        <p:txBody>
          <a:bodyPr/>
          <a:lstStyle/>
          <a:p>
            <a:r>
              <a:rPr lang="cs-CZ" sz="2000" dirty="0"/>
              <a:t>Založena 1998 v souvislosti s vytvořením Evropské měnové unie.</a:t>
            </a:r>
          </a:p>
          <a:p>
            <a:r>
              <a:rPr lang="cs-CZ" sz="2000" dirty="0"/>
              <a:t>Odpovídá za provádění měnové politiky v zemích eurozóny.</a:t>
            </a:r>
          </a:p>
          <a:p>
            <a:r>
              <a:rPr lang="cs-CZ" sz="2000" b="1" dirty="0"/>
              <a:t>Co je to eurozóna?</a:t>
            </a:r>
          </a:p>
          <a:p>
            <a:r>
              <a:rPr lang="cs-CZ" sz="2000" dirty="0"/>
              <a:t>Skládá se ze zemí, které přijaly společnou měnu euro.</a:t>
            </a:r>
          </a:p>
          <a:p>
            <a:r>
              <a:rPr lang="cs-CZ" sz="2000" b="1" dirty="0"/>
              <a:t>Evropský systém centrálních bank (ESCB) vs. </a:t>
            </a:r>
            <a:r>
              <a:rPr lang="cs-CZ" sz="2000" b="1" dirty="0" err="1"/>
              <a:t>Eurosystém</a:t>
            </a:r>
            <a:endParaRPr lang="cs-CZ" sz="2000" b="1" dirty="0"/>
          </a:p>
          <a:p>
            <a:r>
              <a:rPr lang="cs-CZ" sz="2000" dirty="0"/>
              <a:t>ESCB je tvořen ECB a centrálními bankami všech zemí EU.</a:t>
            </a:r>
          </a:p>
          <a:p>
            <a:r>
              <a:rPr lang="cs-CZ" sz="2000" dirty="0" err="1"/>
              <a:t>Eurosystém</a:t>
            </a:r>
            <a:r>
              <a:rPr lang="cs-CZ" sz="2000" dirty="0"/>
              <a:t> se skládá s ECB a národních centrálních bank eurozóny.</a:t>
            </a:r>
          </a:p>
          <a:p>
            <a:r>
              <a:rPr lang="cs-CZ" sz="2000" dirty="0"/>
              <a:t>Oba tyto systémy fungují vedle sebe.</a:t>
            </a:r>
          </a:p>
          <a:p>
            <a:endParaRPr lang="cs-CZ" sz="20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BC1FC08B-CF7A-4F9F-A736-FFB3E8D25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Více na https://www.ecb.europa.eu/home/html/index.en.html</a:t>
            </a:r>
          </a:p>
        </p:txBody>
      </p:sp>
    </p:spTree>
    <p:extLst>
      <p:ext uri="{BB962C8B-B14F-4D97-AF65-F5344CB8AC3E}">
        <p14:creationId xmlns:p14="http://schemas.microsoft.com/office/powerpoint/2010/main" val="317665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600" dirty="0"/>
              <a:t>Evropská centrální banka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322"/>
            <a:ext cx="10753200" cy="4139998"/>
          </a:xfrm>
        </p:spPr>
        <p:txBody>
          <a:bodyPr/>
          <a:lstStyle/>
          <a:p>
            <a:r>
              <a:rPr lang="cs-CZ" sz="2000" b="1" dirty="0"/>
              <a:t>Konvergenční (maastrichtská) kritéria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Kritérium cenové stability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Kritéria dlouhodobé udržitelnosti veřejných financí (veřejný deficit a veřejný dluh)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Kritérium stability kurzu měny a účasti v ERM II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Kritérium stability dlouhodobých úrokových sazeb</a:t>
            </a:r>
          </a:p>
          <a:p>
            <a:r>
              <a:rPr lang="cs-CZ" sz="2000" b="1" dirty="0"/>
              <a:t>Rozhodovací orgány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Rada guvernérů – hlavní rozhodovací orgán, členové Výkonné rady a guvernéři národních centrálních bank států eurozóny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Výkonná rada – zabývá se běžným chodem ECB, viceprezident a další čtyři členové</a:t>
            </a:r>
          </a:p>
          <a:p>
            <a:pPr lvl="1">
              <a:lnSpc>
                <a:spcPct val="150000"/>
              </a:lnSpc>
            </a:pPr>
            <a:r>
              <a:rPr lang="cs-CZ" sz="1600" dirty="0"/>
              <a:t>Generální rada – poradní a koordinační úloha, prezident ECB, viceprezident ECB, guvernéři národních centrálních bank států eurozóny, rozhodovací orgán, sestavuje statistické výkazy a zprávy a činnosti ECB.</a:t>
            </a:r>
          </a:p>
        </p:txBody>
      </p:sp>
    </p:spTree>
    <p:extLst>
      <p:ext uri="{BB962C8B-B14F-4D97-AF65-F5344CB8AC3E}">
        <p14:creationId xmlns:p14="http://schemas.microsoft.com/office/powerpoint/2010/main" val="4403128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600" dirty="0"/>
              <a:t>Bankovní unie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322"/>
            <a:ext cx="10753200" cy="4139998"/>
          </a:xfrm>
        </p:spPr>
        <p:txBody>
          <a:bodyPr/>
          <a:lstStyle/>
          <a:p>
            <a:r>
              <a:rPr lang="cs-CZ" sz="2000" dirty="0"/>
              <a:t>Byla vytvořena v reakci na finanční krizi v roce 2008 a následný státní dluh v eurozóně. </a:t>
            </a:r>
          </a:p>
          <a:p>
            <a:r>
              <a:rPr lang="cs-CZ" sz="2000" b="1" dirty="0"/>
              <a:t>Cílem</a:t>
            </a:r>
            <a:r>
              <a:rPr lang="cs-CZ" sz="2000" dirty="0"/>
              <a:t> bankovní unie je zajistit, aby byl bankovní sektor v eurozóně a v celé EU stabilní, bezpečný a spolehlivý, a přispíval tak k finanční stabilitě, a aby:</a:t>
            </a:r>
          </a:p>
          <a:p>
            <a:r>
              <a:rPr lang="cs-CZ" sz="2000" dirty="0"/>
              <a:t>banky měly silné postavení a byly schopny </a:t>
            </a:r>
            <a:r>
              <a:rPr lang="cs-CZ" sz="2000" b="1" dirty="0"/>
              <a:t>odolat</a:t>
            </a:r>
            <a:r>
              <a:rPr lang="cs-CZ" sz="2000" dirty="0"/>
              <a:t> případným </a:t>
            </a:r>
            <a:r>
              <a:rPr lang="cs-CZ" sz="2000" b="1" dirty="0"/>
              <a:t>budoucím finančním krizím</a:t>
            </a:r>
            <a:r>
              <a:rPr lang="cs-CZ" sz="2000" dirty="0"/>
              <a:t>;</a:t>
            </a:r>
          </a:p>
          <a:p>
            <a:r>
              <a:rPr lang="cs-CZ" sz="2000" dirty="0"/>
              <a:t>se </a:t>
            </a:r>
            <a:r>
              <a:rPr lang="cs-CZ" sz="2000" b="1" dirty="0"/>
              <a:t>úpadek bank</a:t>
            </a:r>
            <a:r>
              <a:rPr lang="cs-CZ" sz="2000" dirty="0"/>
              <a:t>, které nejsou životaschopné, </a:t>
            </a:r>
            <a:r>
              <a:rPr lang="cs-CZ" sz="2000" b="1" dirty="0"/>
              <a:t>řešil bez nutnosti využít peníze daňových poplatníků </a:t>
            </a:r>
            <a:r>
              <a:rPr lang="cs-CZ" sz="2000" dirty="0"/>
              <a:t>a s minimálním dopadem na reálnou ekonomiku;</a:t>
            </a:r>
          </a:p>
          <a:p>
            <a:r>
              <a:rPr lang="cs-CZ" sz="2000" dirty="0"/>
              <a:t>roztříštěnost trhu byla snížena </a:t>
            </a:r>
            <a:r>
              <a:rPr lang="cs-CZ" sz="2000" b="1" dirty="0"/>
              <a:t>harmonizovanými pravidly pro finanční sektor</a:t>
            </a:r>
            <a:r>
              <a:rPr lang="cs-CZ" sz="2000" dirty="0"/>
              <a:t>.</a:t>
            </a:r>
          </a:p>
          <a:p>
            <a:r>
              <a:rPr lang="cs-CZ" sz="2000" b="1" dirty="0"/>
              <a:t>Součástí bankovní unie </a:t>
            </a:r>
            <a:r>
              <a:rPr lang="cs-CZ" sz="2000" dirty="0"/>
              <a:t>jsou všechny členské státy eurozóny. Členské státy EU mimo eurozónu se mohou k bankovní unii připojit tím, že naváží úzkou spolupráci s Evropskou centrální bankou.</a:t>
            </a:r>
          </a:p>
        </p:txBody>
      </p:sp>
    </p:spTree>
    <p:extLst>
      <p:ext uri="{BB962C8B-B14F-4D97-AF65-F5344CB8AC3E}">
        <p14:creationId xmlns:p14="http://schemas.microsoft.com/office/powerpoint/2010/main" val="745640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600" dirty="0"/>
              <a:t>Bankovní unie – 2 pilíře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322"/>
            <a:ext cx="10753200" cy="4139998"/>
          </a:xfrm>
        </p:spPr>
        <p:txBody>
          <a:bodyPr/>
          <a:lstStyle/>
          <a:p>
            <a:r>
              <a:rPr lang="cs-CZ" sz="2000" b="1" dirty="0"/>
              <a:t>Jednotný mechanismus dohledu</a:t>
            </a:r>
          </a:p>
          <a:p>
            <a:r>
              <a:rPr lang="cs-CZ" sz="2000" b="1" dirty="0"/>
              <a:t>nadnárodní struktura EU pro bankovní dohled</a:t>
            </a:r>
            <a:r>
              <a:rPr lang="cs-CZ" sz="2000" dirty="0"/>
              <a:t>. Úkoly v oblasti dohledu nad finančními institucemi vykonává Evropská centrální banka v úzké spolupráci s vnitrostátními orgány dohledu.</a:t>
            </a:r>
          </a:p>
          <a:p>
            <a:pPr algn="l"/>
            <a:r>
              <a:rPr lang="cs-CZ" sz="2000" b="1" dirty="0"/>
              <a:t>Jednotný mechanismus pro řešení krizí</a:t>
            </a:r>
          </a:p>
          <a:p>
            <a:pPr algn="l"/>
            <a:r>
              <a:rPr lang="cs-CZ" sz="2000" dirty="0"/>
              <a:t>Jednotný mechanismus pro řešení krizí je systém zaměřený na účinné a efektivní řešení krizí finančních institucí, které nejsou životaschopné. </a:t>
            </a:r>
          </a:p>
          <a:p>
            <a:r>
              <a:rPr lang="cs-CZ" sz="2000" dirty="0"/>
              <a:t>Tento fond má být používán v případě krizové situace banky a je plně financován evropským bankovním sektorem. 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47D5B5E-D15B-42BC-8761-509DCD57F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Více na https://www.consilium.europa.eu/cs/policies/banking-union/ </a:t>
            </a:r>
          </a:p>
        </p:txBody>
      </p:sp>
    </p:spTree>
    <p:extLst>
      <p:ext uri="{BB962C8B-B14F-4D97-AF65-F5344CB8AC3E}">
        <p14:creationId xmlns:p14="http://schemas.microsoft.com/office/powerpoint/2010/main" val="4029442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600" dirty="0"/>
              <a:t>Bankovní unie – 2 pilíře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322"/>
            <a:ext cx="10753200" cy="4139998"/>
          </a:xfrm>
        </p:spPr>
        <p:txBody>
          <a:bodyPr/>
          <a:lstStyle/>
          <a:p>
            <a:r>
              <a:rPr lang="cs-CZ" sz="2000" b="1" dirty="0"/>
              <a:t>Jednotný mechanismus dohledu</a:t>
            </a:r>
          </a:p>
          <a:p>
            <a:r>
              <a:rPr lang="cs-CZ" sz="2000" b="1" dirty="0"/>
              <a:t>nadnárodní struktura EU pro bankovní dohled</a:t>
            </a:r>
            <a:r>
              <a:rPr lang="cs-CZ" sz="2000" dirty="0"/>
              <a:t>. Úkoly v oblasti dohledu nad finančními institucemi vykonává Evropská centrální banka v úzké spolupráci s vnitrostátními orgány dohledu.</a:t>
            </a:r>
          </a:p>
          <a:p>
            <a:pPr algn="l"/>
            <a:r>
              <a:rPr lang="cs-CZ" sz="2000" b="1" dirty="0"/>
              <a:t>Jednotný mechanismus pro řešení krizí</a:t>
            </a:r>
          </a:p>
          <a:p>
            <a:pPr algn="l"/>
            <a:r>
              <a:rPr lang="cs-CZ" sz="2000" dirty="0"/>
              <a:t>Jednotný mechanismus pro řešení krizí je systém zaměřený na účinné a efektivní řešení krizí finančních institucí, které nejsou životaschopné. </a:t>
            </a:r>
          </a:p>
          <a:p>
            <a:r>
              <a:rPr lang="cs-CZ" sz="2000" dirty="0"/>
              <a:t>Tento fond má být používán v případě krizové situace banky a je plně financován evropským bankovním sektorem. 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E47D5B5E-D15B-42BC-8761-509DCD57F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Více na https://www.consilium.europa.eu/cs/policies/banking-union/ </a:t>
            </a:r>
          </a:p>
        </p:txBody>
      </p:sp>
    </p:spTree>
    <p:extLst>
      <p:ext uri="{BB962C8B-B14F-4D97-AF65-F5344CB8AC3E}">
        <p14:creationId xmlns:p14="http://schemas.microsoft.com/office/powerpoint/2010/main" val="23650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Druhy bank v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000" b="1" dirty="0"/>
              <a:t>Univerzální</a:t>
            </a:r>
          </a:p>
          <a:p>
            <a:pPr algn="just"/>
            <a:r>
              <a:rPr lang="cs-CZ" altLang="cs-CZ" sz="2000" b="1" dirty="0"/>
              <a:t>Specializované</a:t>
            </a:r>
          </a:p>
          <a:p>
            <a:pPr algn="just"/>
            <a:r>
              <a:rPr lang="cs-CZ" altLang="cs-CZ" sz="2000" dirty="0"/>
              <a:t>Existence některých specializovaných bank může souviset s politickými zájmy – jejich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altLang="cs-CZ" sz="2000" dirty="0"/>
              <a:t>činnost je např. v zájmu státní </a:t>
            </a:r>
            <a:r>
              <a:rPr lang="cs-CZ" altLang="cs-CZ" sz="2000" dirty="0" err="1"/>
              <a:t>hosp</a:t>
            </a:r>
            <a:r>
              <a:rPr lang="cs-CZ" altLang="cs-CZ" sz="2000" dirty="0"/>
              <a:t>. politiky za účelem podpoření určitých segmentů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cs-CZ" altLang="cs-CZ" sz="2000" dirty="0"/>
              <a:t>hospodářství (export, bydlení, podnikatelská činnost obecně,…)</a:t>
            </a:r>
          </a:p>
        </p:txBody>
      </p:sp>
    </p:spTree>
    <p:extLst>
      <p:ext uri="{BB962C8B-B14F-4D97-AF65-F5344CB8AC3E}">
        <p14:creationId xmlns:p14="http://schemas.microsoft.com/office/powerpoint/2010/main" val="629189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2C6DF-9200-4B8E-B870-31BF74950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8BBB73-8569-4875-A701-6107547E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sz="3600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4F004A-0E75-4BD1-9DC8-BF2CDA67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322"/>
            <a:ext cx="10753200" cy="4139998"/>
          </a:xfrm>
        </p:spPr>
        <p:txBody>
          <a:bodyPr/>
          <a:lstStyle/>
          <a:p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Kantnerová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L. (2016). </a:t>
            </a:r>
            <a:r>
              <a:rPr lang="cs-CZ" sz="2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Základy bankovnictví: Teorie a praxe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(1. vydání.). Praha: C.H. Beck.</a:t>
            </a:r>
          </a:p>
          <a:p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Mejstřík, M. (2014). </a:t>
            </a:r>
            <a:r>
              <a:rPr lang="cs-CZ" sz="2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Bankovnictví v teorii a praxi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(Vyd. 1.). V Praze: Karolinum.</a:t>
            </a:r>
            <a:endParaRPr lang="cs-CZ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Liška, P. (2014). </a:t>
            </a:r>
            <a:r>
              <a:rPr lang="cs-CZ" sz="2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Bankovní obchody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(Vyd. 1.). Praha: </a:t>
            </a:r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Wolters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Kluwer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Revenda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Z. (2012). </a:t>
            </a:r>
            <a:r>
              <a:rPr lang="cs-CZ" sz="2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Peněžní ekonomie a bankovnictví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(5. </a:t>
            </a:r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aktualiz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vyd.). Praha: Management </a:t>
            </a:r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Press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cs-CZ" sz="2000" dirty="0">
                <a:hlinkClick r:id="rId2"/>
              </a:rPr>
              <a:t>https://www.consilium.europa.eu/cs/policies/banking-union/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https://www.ecb.europa.eu/home/html/index.en.html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www.cnb.cz</a:t>
            </a:r>
            <a:endParaRPr lang="cs-CZ" sz="2000" dirty="0"/>
          </a:p>
          <a:p>
            <a:endParaRPr lang="cs-CZ" sz="105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3027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Druhy bank v ČR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lvl="1" algn="just">
              <a:lnSpc>
                <a:spcPct val="150000"/>
              </a:lnSpc>
            </a:pPr>
            <a:r>
              <a:rPr lang="cs-CZ" altLang="cs-CZ" sz="1800" b="1" dirty="0"/>
              <a:t>Česká exportní banka </a:t>
            </a:r>
            <a:r>
              <a:rPr lang="cs-CZ" altLang="cs-CZ" sz="1800" dirty="0"/>
              <a:t>– vznik 1995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Princip fungování: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800" dirty="0"/>
              <a:t>Poskytování státní podpory vývozu ve formě poskytování vývozních úvěrů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Smysl vzniku ??? </a:t>
            </a:r>
          </a:p>
          <a:p>
            <a:pPr marL="324000" lvl="1" indent="0" algn="just">
              <a:lnSpc>
                <a:spcPct val="150000"/>
              </a:lnSpc>
              <a:buNone/>
            </a:pPr>
            <a:r>
              <a:rPr lang="cs-CZ" altLang="cs-CZ" sz="1800" dirty="0"/>
              <a:t>	Zajištění konkurenceschopnosti českých exportérů</a:t>
            </a:r>
          </a:p>
          <a:p>
            <a:pPr lvl="1" algn="just">
              <a:lnSpc>
                <a:spcPct val="150000"/>
              </a:lnSpc>
            </a:pPr>
            <a:endParaRPr lang="cs-CZ" altLang="cs-CZ" sz="1800" b="1" dirty="0"/>
          </a:p>
          <a:p>
            <a:pPr lvl="1" algn="just">
              <a:lnSpc>
                <a:spcPct val="150000"/>
              </a:lnSpc>
            </a:pPr>
            <a:r>
              <a:rPr lang="cs-CZ" altLang="cs-CZ" sz="1800" b="1" dirty="0"/>
              <a:t>Českomoravská záruční a rozvojová banka, a.s.</a:t>
            </a:r>
          </a:p>
          <a:p>
            <a:pPr lvl="1" algn="just">
              <a:lnSpc>
                <a:spcPct val="150000"/>
              </a:lnSpc>
            </a:pPr>
            <a:r>
              <a:rPr lang="cs-CZ" altLang="cs-CZ" sz="1800" dirty="0"/>
              <a:t>Smysl vzniku?? </a:t>
            </a:r>
          </a:p>
          <a:p>
            <a:pPr lvl="2" algn="just">
              <a:lnSpc>
                <a:spcPct val="150000"/>
              </a:lnSpc>
            </a:pPr>
            <a:r>
              <a:rPr lang="cs-CZ" altLang="cs-CZ" sz="1800" dirty="0"/>
              <a:t>Napomáhat rozvoji malého a středního podnikání a infrastruktury a dalších sektorů ekonomiky vyžadujících veřejnou podporu, a to v souladu se záměry hospodářské politiky ČR</a:t>
            </a:r>
          </a:p>
        </p:txBody>
      </p:sp>
    </p:spTree>
    <p:extLst>
      <p:ext uri="{BB962C8B-B14F-4D97-AF65-F5344CB8AC3E}">
        <p14:creationId xmlns:p14="http://schemas.microsoft.com/office/powerpoint/2010/main" val="383366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Bankovní systém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pPr algn="just"/>
            <a:r>
              <a:rPr lang="cs-CZ" altLang="cs-CZ" sz="2000" dirty="0"/>
              <a:t>Soustava tvořená všemi bankovními institucemi na území daného státu, jejich vzájemnými vztahy i vztahy s okolím (např. domácnostmi).</a:t>
            </a:r>
          </a:p>
          <a:p>
            <a:pPr algn="just"/>
            <a:endParaRPr lang="cs-CZ" altLang="cs-CZ" sz="2000" dirty="0"/>
          </a:p>
          <a:p>
            <a:pPr algn="just"/>
            <a:r>
              <a:rPr lang="cs-CZ" altLang="cs-CZ" sz="2000" dirty="0"/>
              <a:t>Čím je ovlivněna funkčnost a správnost jeho fungování?</a:t>
            </a:r>
          </a:p>
          <a:p>
            <a:pPr lvl="1" algn="just">
              <a:lnSpc>
                <a:spcPct val="150000"/>
              </a:lnSpc>
            </a:pPr>
            <a:r>
              <a:rPr lang="cs-CZ" altLang="cs-CZ" dirty="0"/>
              <a:t>Ekonomickým systémem dané země, rozvinutostí finančního trhu, měnovou stabilitou, mírou zapojení země do mezinárodních organizací a také způsobem regulace bankovních aktivit.</a:t>
            </a:r>
          </a:p>
          <a:p>
            <a:pPr lvl="1" algn="just">
              <a:lnSpc>
                <a:spcPct val="150000"/>
              </a:lnSpc>
            </a:pPr>
            <a:endParaRPr lang="cs-CZ" altLang="cs-CZ" dirty="0"/>
          </a:p>
          <a:p>
            <a:pPr algn="just"/>
            <a:r>
              <a:rPr lang="cs-CZ" altLang="cs-CZ" sz="2000" b="1" dirty="0"/>
              <a:t>Banka jako významný finanční zprostředkovatel je součástí finančního trhu a podílí se na jeho celkovém fungování.</a:t>
            </a:r>
          </a:p>
        </p:txBody>
      </p:sp>
    </p:spTree>
    <p:extLst>
      <p:ext uri="{BB962C8B-B14F-4D97-AF65-F5344CB8AC3E}">
        <p14:creationId xmlns:p14="http://schemas.microsoft.com/office/powerpoint/2010/main" val="338975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680736-66A8-4E90-B413-C4A04BACF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94E4F3-B3FD-4A2D-9F01-53A0B6B15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F1F90-E05C-4D87-953A-CA742377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Různé podoby bankovního systému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2BDBAB-94C3-42AD-8916-B33241B4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235"/>
            <a:ext cx="10438330" cy="4796765"/>
          </a:xfrm>
        </p:spPr>
        <p:txBody>
          <a:bodyPr/>
          <a:lstStyle/>
          <a:p>
            <a:r>
              <a:rPr lang="cs-CZ" altLang="cs-CZ" sz="2000" b="1" dirty="0"/>
              <a:t>Jednostupňový</a:t>
            </a:r>
            <a:r>
              <a:rPr lang="cs-CZ" altLang="cs-CZ" sz="2000" dirty="0"/>
              <a:t> vs. </a:t>
            </a:r>
            <a:r>
              <a:rPr lang="cs-CZ" altLang="cs-CZ" sz="2000" b="1" dirty="0"/>
              <a:t>Dvoustupňový</a:t>
            </a:r>
          </a:p>
          <a:p>
            <a:endParaRPr lang="cs-CZ" altLang="cs-CZ" sz="2000" b="1" dirty="0"/>
          </a:p>
          <a:p>
            <a:r>
              <a:rPr lang="cs-CZ" altLang="cs-CZ" sz="2000" b="1" dirty="0"/>
              <a:t>Univerzální</a:t>
            </a:r>
            <a:r>
              <a:rPr lang="cs-CZ" altLang="cs-CZ" sz="2000" dirty="0"/>
              <a:t> model vs. model </a:t>
            </a:r>
            <a:r>
              <a:rPr lang="cs-CZ" altLang="cs-CZ" sz="2000" b="1" dirty="0"/>
              <a:t>odděleného bankovnictví</a:t>
            </a:r>
            <a:endParaRPr lang="cs-CZ" altLang="cs-CZ" sz="2000" dirty="0"/>
          </a:p>
          <a:p>
            <a:pPr lvl="1"/>
            <a:r>
              <a:rPr lang="cs-CZ" altLang="cs-CZ" dirty="0"/>
              <a:t>Univerzální model</a:t>
            </a:r>
          </a:p>
          <a:p>
            <a:pPr lvl="2"/>
            <a:r>
              <a:rPr lang="cs-CZ" altLang="cs-CZ" sz="2000" dirty="0"/>
              <a:t>Výhody vs. nevýhody</a:t>
            </a:r>
          </a:p>
          <a:p>
            <a:pPr lvl="1"/>
            <a:r>
              <a:rPr lang="cs-CZ" altLang="cs-CZ" dirty="0"/>
              <a:t>Oddělené bankovnictví</a:t>
            </a:r>
          </a:p>
          <a:p>
            <a:pPr lvl="2"/>
            <a:r>
              <a:rPr lang="cs-CZ" altLang="cs-CZ" sz="2000" dirty="0"/>
              <a:t>Výhody vs. Nevýhody</a:t>
            </a:r>
          </a:p>
          <a:p>
            <a:pPr lvl="2"/>
            <a:endParaRPr lang="cs-CZ" altLang="cs-CZ" sz="2000" dirty="0"/>
          </a:p>
          <a:p>
            <a:r>
              <a:rPr lang="cs-CZ" altLang="cs-CZ" sz="2000" dirty="0"/>
              <a:t>Na základě otevřenosti vůči zahraničním bankám:</a:t>
            </a:r>
          </a:p>
          <a:p>
            <a:pPr lvl="1"/>
            <a:r>
              <a:rPr lang="cs-CZ" altLang="cs-CZ" b="1" dirty="0"/>
              <a:t>Vysoce otevřený </a:t>
            </a:r>
            <a:r>
              <a:rPr lang="cs-CZ" altLang="cs-CZ" dirty="0"/>
              <a:t>vs. </a:t>
            </a:r>
            <a:r>
              <a:rPr lang="cs-CZ" altLang="cs-CZ" b="1" dirty="0"/>
              <a:t>málo otevřený</a:t>
            </a:r>
          </a:p>
          <a:p>
            <a:pPr lvl="1"/>
            <a:endParaRPr lang="cs-CZ" altLang="cs-CZ" b="1" dirty="0"/>
          </a:p>
          <a:p>
            <a:r>
              <a:rPr lang="cs-CZ" altLang="cs-CZ" sz="2000" b="1" dirty="0"/>
              <a:t>Pobočkový</a:t>
            </a:r>
            <a:r>
              <a:rPr lang="cs-CZ" altLang="cs-CZ" sz="2000" dirty="0"/>
              <a:t> vs. </a:t>
            </a:r>
            <a:r>
              <a:rPr lang="cs-CZ" altLang="cs-CZ" sz="2000" b="1" dirty="0"/>
              <a:t>unitární</a:t>
            </a:r>
            <a:r>
              <a:rPr lang="cs-CZ" altLang="cs-CZ" sz="2000" dirty="0"/>
              <a:t> vs. </a:t>
            </a:r>
            <a:r>
              <a:rPr lang="cs-CZ" altLang="cs-CZ" sz="2000" b="1" dirty="0"/>
              <a:t>propojený</a:t>
            </a:r>
            <a:r>
              <a:rPr lang="cs-CZ" altLang="cs-CZ" sz="2000" dirty="0"/>
              <a:t> bankovní systém</a:t>
            </a:r>
          </a:p>
        </p:txBody>
      </p:sp>
    </p:spTree>
    <p:extLst>
      <p:ext uri="{BB962C8B-B14F-4D97-AF65-F5344CB8AC3E}">
        <p14:creationId xmlns:p14="http://schemas.microsoft.com/office/powerpoint/2010/main" val="37529205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 (1)</Template>
  <TotalTime>2653</TotalTime>
  <Words>4326</Words>
  <Application>Microsoft Office PowerPoint</Application>
  <PresentationFormat>Širokoúhlá obrazovka</PresentationFormat>
  <Paragraphs>549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4" baseType="lpstr">
      <vt:lpstr>Arial</vt:lpstr>
      <vt:lpstr>Tahoma</vt:lpstr>
      <vt:lpstr>Wingdings</vt:lpstr>
      <vt:lpstr>Prezentace_MU_CZ</vt:lpstr>
      <vt:lpstr>Banky a bankovní systém</vt:lpstr>
      <vt:lpstr>Co se dozvíte, resp. co budete umět vysvětlit</vt:lpstr>
      <vt:lpstr>Banka</vt:lpstr>
      <vt:lpstr>Právní úprava bankovnictví v ČR</vt:lpstr>
      <vt:lpstr>Základní typy bank</vt:lpstr>
      <vt:lpstr>Druhy bank v ČR</vt:lpstr>
      <vt:lpstr>Druhy bank v ČR</vt:lpstr>
      <vt:lpstr>Bankovní systém</vt:lpstr>
      <vt:lpstr>Různé podoby bankovního systému</vt:lpstr>
      <vt:lpstr>Bankovní soustava v ČR</vt:lpstr>
      <vt:lpstr>Zajímavost </vt:lpstr>
      <vt:lpstr>Řízení a struktura obchodních bank</vt:lpstr>
      <vt:lpstr>Řízení a struktura obchodních bank</vt:lpstr>
      <vt:lpstr>Hospodaření bank</vt:lpstr>
      <vt:lpstr>Rozvaha obchodní banky</vt:lpstr>
      <vt:lpstr>Podrozvaha</vt:lpstr>
      <vt:lpstr>Výkaz zisku a ztráty</vt:lpstr>
      <vt:lpstr>Finanční ukazatele</vt:lpstr>
      <vt:lpstr>Centrální banka (obecně)</vt:lpstr>
      <vt:lpstr>Samostatnost a nezávislost CB</vt:lpstr>
      <vt:lpstr>ČNB</vt:lpstr>
      <vt:lpstr>ČNB</vt:lpstr>
      <vt:lpstr>Funkce centrální banky (ČNB)</vt:lpstr>
      <vt:lpstr>Funkce centrální banky (ČNB)</vt:lpstr>
      <vt:lpstr>Funkce centrální banky (ČNB)</vt:lpstr>
      <vt:lpstr>Nástroje CB v oblasti měnové politiky</vt:lpstr>
      <vt:lpstr>Nástroje CB v oblasti měnové politiky</vt:lpstr>
      <vt:lpstr>DISKONTNÍ NÁSTROJE</vt:lpstr>
      <vt:lpstr>Diskontní sazba</vt:lpstr>
      <vt:lpstr>Prezentace aplikace PowerPoint</vt:lpstr>
      <vt:lpstr>Repo sazba</vt:lpstr>
      <vt:lpstr>Prezentace aplikace PowerPoint</vt:lpstr>
      <vt:lpstr>Lombardní sazba</vt:lpstr>
      <vt:lpstr>Prezentace aplikace PowerPoint</vt:lpstr>
      <vt:lpstr>MEZIBANKOVNÍ ÚROKOVÉ SAZBY</vt:lpstr>
      <vt:lpstr>MEZIBANKOVNÍ ÚROKOVÉ SAZBY</vt:lpstr>
      <vt:lpstr>Prezentace aplikace PowerPoint</vt:lpstr>
      <vt:lpstr>Význam úrokových sazeb na trhu mezibankovních depozit</vt:lpstr>
      <vt:lpstr>Faktory ovlivňující úrokové sazby, za které banky poskytují úvěry a přijímají vklady</vt:lpstr>
      <vt:lpstr>Regulace a dohled v bankovním sektoru</vt:lpstr>
      <vt:lpstr>Regulace a dohled v ČR</vt:lpstr>
      <vt:lpstr>Bankovní rizika a základní principy jejich řízení</vt:lpstr>
      <vt:lpstr>Nejdůležitější druhy bankovních rizik</vt:lpstr>
      <vt:lpstr>Úvěrové riziko</vt:lpstr>
      <vt:lpstr>Tržní riziko</vt:lpstr>
      <vt:lpstr>Tržní riziko</vt:lpstr>
      <vt:lpstr>Tržní riziko</vt:lpstr>
      <vt:lpstr>Likviditní riziko</vt:lpstr>
      <vt:lpstr>Kapitálové riziko</vt:lpstr>
      <vt:lpstr>Operační riziko</vt:lpstr>
      <vt:lpstr>Basilejský koncept kapitálové přiměřenosti</vt:lpstr>
      <vt:lpstr>Basilejský koncept kapitálové přiměřenosti – BASEL II</vt:lpstr>
      <vt:lpstr>Basilejský koncept kapitálové přiměřenosti – BASEL III</vt:lpstr>
      <vt:lpstr>Změny v BASEL III ve srovnání s BASEL II</vt:lpstr>
      <vt:lpstr>Evropská centrální banka</vt:lpstr>
      <vt:lpstr>Evropská centrální banka</vt:lpstr>
      <vt:lpstr>Bankovní unie</vt:lpstr>
      <vt:lpstr>Bankovní unie – 2 pilíře</vt:lpstr>
      <vt:lpstr>Bankovní unie – 2 pilíře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Stachoň</dc:creator>
  <cp:lastModifiedBy>Martina Sponerová</cp:lastModifiedBy>
  <cp:revision>98</cp:revision>
  <cp:lastPrinted>1601-01-01T00:00:00Z</cp:lastPrinted>
  <dcterms:created xsi:type="dcterms:W3CDTF">2019-09-17T09:06:37Z</dcterms:created>
  <dcterms:modified xsi:type="dcterms:W3CDTF">2021-02-08T10:12:20Z</dcterms:modified>
</cp:coreProperties>
</file>