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566" r:id="rId4"/>
    <p:sldId id="589" r:id="rId5"/>
    <p:sldId id="591" r:id="rId6"/>
    <p:sldId id="590" r:id="rId7"/>
    <p:sldId id="592" r:id="rId8"/>
    <p:sldId id="567" r:id="rId9"/>
    <p:sldId id="593" r:id="rId10"/>
    <p:sldId id="587" r:id="rId11"/>
    <p:sldId id="588" r:id="rId12"/>
    <p:sldId id="295" r:id="rId13"/>
    <p:sldId id="296" r:id="rId14"/>
    <p:sldId id="297" r:id="rId15"/>
    <p:sldId id="402" r:id="rId16"/>
  </p:sldIdLst>
  <p:sldSz cx="12192000" cy="6858000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-Benutzer" initials="MO" lastIdx="3" clrIdx="0">
    <p:extLst>
      <p:ext uri="{19B8F6BF-5375-455C-9EA6-DF929625EA0E}">
        <p15:presenceInfo xmlns:p15="http://schemas.microsoft.com/office/powerpoint/2012/main" userId="Microsoft Office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2" autoAdjust="0"/>
    <p:restoredTop sz="95196" autoAdjust="0"/>
  </p:normalViewPr>
  <p:slideViewPr>
    <p:cSldViewPr snapToGrid="0">
      <p:cViewPr varScale="1">
        <p:scale>
          <a:sx n="91" d="100"/>
          <a:sy n="91" d="100"/>
        </p:scale>
        <p:origin x="1232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552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1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15153"/>
            <a:ext cx="533019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0" y="9428583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sz="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877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075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1395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BDC51B-63B1-514B-9F3F-3B2DD924CE6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910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1562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BDC51B-63B1-514B-9F3F-3B2DD924CE6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258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1150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7563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624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6309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6753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2498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838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4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5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20. 5. 2019, přednáška pro Vědeckou radu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‹Nr.›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20. 5. 2019, přednáška pro Vědeckou radu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‹Nr.›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sessmentday.co.uk/situational-judgement-test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bs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omics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511259"/>
            <a:ext cx="11361600" cy="190509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3600" dirty="0"/>
              <a:t>CKH_PEMA: </a:t>
            </a:r>
            <a:br>
              <a:rPr lang="cs-CZ" sz="3600" dirty="0"/>
            </a:br>
            <a:r>
              <a:rPr lang="cs-CZ" sz="3600" dirty="0"/>
              <a:t>Získávání a výběr zaměstnanců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61144"/>
            <a:ext cx="11361600" cy="698497"/>
          </a:xfrm>
        </p:spPr>
        <p:txBody>
          <a:bodyPr/>
          <a:lstStyle/>
          <a:p>
            <a:r>
              <a:rPr lang="cs-CZ" dirty="0"/>
              <a:t>JS 2021</a:t>
            </a:r>
          </a:p>
        </p:txBody>
      </p:sp>
    </p:spTree>
    <p:extLst>
      <p:ext uri="{BB962C8B-B14F-4D97-AF65-F5344CB8AC3E}">
        <p14:creationId xmlns:p14="http://schemas.microsoft.com/office/powerpoint/2010/main" val="240933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Výběrové kolo: Nástroje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19311"/>
            <a:ext cx="10968417" cy="436153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Psané testy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Test inteligence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Test integrity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…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Testy simulace výkonu 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Pracovní zkouška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en-AU" sz="1600" dirty="0"/>
              <a:t>Assessment Centres</a:t>
            </a:r>
            <a:endParaRPr lang="cs-CZ" sz="1600" dirty="0"/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en-AU" sz="1600" dirty="0">
                <a:hlinkClick r:id="rId3"/>
              </a:rPr>
              <a:t>Testy situačního úsudku</a:t>
            </a:r>
            <a:endParaRPr lang="en-AU" sz="16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Pohovory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Nestrukturované 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Strukturované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Behaviorální</a:t>
            </a:r>
          </a:p>
        </p:txBody>
      </p:sp>
      <p:sp>
        <p:nvSpPr>
          <p:cNvPr id="3" name="Geschweifte Klammer rechts 2">
            <a:extLst>
              <a:ext uri="{FF2B5EF4-FFF2-40B4-BE49-F238E27FC236}">
                <a16:creationId xmlns:a16="http://schemas.microsoft.com/office/drawing/2014/main" id="{487207A3-ACE5-4A4A-9FD3-D7D6397448BC}"/>
              </a:ext>
            </a:extLst>
          </p:cNvPr>
          <p:cNvSpPr/>
          <p:nvPr/>
        </p:nvSpPr>
        <p:spPr bwMode="auto">
          <a:xfrm>
            <a:off x="5092505" y="1420837"/>
            <a:ext cx="45719" cy="4684541"/>
          </a:xfrm>
          <a:prstGeom prst="rightBrace">
            <a:avLst>
              <a:gd name="adj1" fmla="val 8333"/>
              <a:gd name="adj2" fmla="val 4939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064776A-5721-5C4A-A4D3-2CEBC4114469}"/>
              </a:ext>
            </a:extLst>
          </p:cNvPr>
          <p:cNvSpPr txBox="1"/>
          <p:nvPr/>
        </p:nvSpPr>
        <p:spPr>
          <a:xfrm>
            <a:off x="5809957" y="2897936"/>
            <a:ext cx="5507341" cy="17068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noProof="1"/>
              <a:t>Platnost/</a:t>
            </a:r>
            <a:r>
              <a:rPr lang="ta-IN" noProof="1"/>
              <a:t>Validita?</a:t>
            </a:r>
          </a:p>
          <a:p>
            <a:pPr>
              <a:lnSpc>
                <a:spcPct val="150000"/>
              </a:lnSpc>
            </a:pPr>
            <a:r>
              <a:rPr lang="cs-CZ" noProof="1"/>
              <a:t>Spolehlivost/</a:t>
            </a:r>
            <a:r>
              <a:rPr lang="ta-IN" noProof="1"/>
              <a:t>Reliabilita?</a:t>
            </a:r>
          </a:p>
          <a:p>
            <a:pPr>
              <a:lnSpc>
                <a:spcPct val="150000"/>
              </a:lnSpc>
            </a:pPr>
            <a:r>
              <a:rPr lang="cs-CZ" noProof="1"/>
              <a:t>Použitelnost, přijatelnost/</a:t>
            </a:r>
            <a:r>
              <a:rPr lang="ta-IN" noProof="1"/>
              <a:t>Praktikabilita?</a:t>
            </a:r>
          </a:p>
        </p:txBody>
      </p:sp>
    </p:spTree>
    <p:extLst>
      <p:ext uri="{BB962C8B-B14F-4D97-AF65-F5344CB8AC3E}">
        <p14:creationId xmlns:p14="http://schemas.microsoft.com/office/powerpoint/2010/main" val="365418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Doplňkový výběr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19311"/>
            <a:ext cx="10968417" cy="4361535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Test zdravotní způsobilosti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Testy z cizích jazyků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Testy užívání návykových látek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16091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Pracovní poměr vzniká na základě pracovní smlouvy, volby či jmenování</a:t>
            </a:r>
          </a:p>
          <a:p>
            <a:pPr marL="342900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DPP, DPČ </a:t>
            </a:r>
          </a:p>
          <a:p>
            <a:pPr marL="342900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Vzor pracovní smlouvy</a:t>
            </a:r>
          </a:p>
          <a:p>
            <a:pPr marL="342900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Podstatné náležitosti pracovní smlouvy:</a:t>
            </a:r>
          </a:p>
          <a:p>
            <a:pPr marL="1257300" lvl="2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místo výkonu práce</a:t>
            </a:r>
          </a:p>
          <a:p>
            <a:pPr marL="1257300" lvl="2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druh práce</a:t>
            </a:r>
          </a:p>
          <a:p>
            <a:pPr marL="1257300" lvl="2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den nástupu do zaměstnání</a:t>
            </a:r>
          </a:p>
          <a:p>
            <a:pPr marL="1257300" lvl="2" indent="-342900">
              <a:lnSpc>
                <a:spcPct val="150000"/>
              </a:lnSpc>
              <a:buFont typeface="Symbol" pitchFamily="2" charset="2"/>
              <a:buChar char="-"/>
            </a:pPr>
            <a:r>
              <a:rPr lang="cs-CZ" sz="2400" dirty="0"/>
              <a:t>doporučení: platový výměr zvlášť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DF6E3B6-E7E3-8C4A-AFD0-F55FCE70656E}"/>
              </a:ext>
            </a:extLst>
          </p:cNvPr>
          <p:cNvSpPr txBox="1">
            <a:spLocks/>
          </p:cNvSpPr>
          <p:nvPr/>
        </p:nvSpPr>
        <p:spPr>
          <a:xfrm>
            <a:off x="720000" y="6228000"/>
            <a:ext cx="7920000" cy="2520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C7BD2892-D7EB-2F48-A503-208489D29B2A}"/>
              </a:ext>
            </a:extLst>
          </p:cNvPr>
          <p:cNvSpPr txBox="1">
            <a:spLocks/>
          </p:cNvSpPr>
          <p:nvPr/>
        </p:nvSpPr>
        <p:spPr>
          <a:xfrm>
            <a:off x="872400" y="6380400"/>
            <a:ext cx="7920000" cy="252000"/>
          </a:xfrm>
        </p:spPr>
        <p:txBody>
          <a:bodyPr wrap="square" anchor="ctr">
            <a:normAutofit fontScale="55000" lnSpcReduction="20000"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20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po nástupu do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531088"/>
            <a:ext cx="10753200" cy="43009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ct val="30000"/>
              </a:spcBef>
            </a:pPr>
            <a:r>
              <a:rPr lang="cs-CZ" altLang="cs-CZ" sz="7200" dirty="0"/>
              <a:t>§ 37 Zákoníku práce</a:t>
            </a:r>
          </a:p>
          <a:p>
            <a:pPr>
              <a:lnSpc>
                <a:spcPct val="150000"/>
              </a:lnSpc>
              <a:spcBef>
                <a:spcPct val="30000"/>
              </a:spcBef>
            </a:pPr>
            <a:r>
              <a:rPr lang="cs-CZ" altLang="cs-CZ" sz="7200" dirty="0"/>
              <a:t>Zaměstnavatel musí zaměstnanci do 1 měsíce od vzniku pracovního poměru předat informace (pokud nejsou součástí pracovní smlouvy) obsahující: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jméno zaměstnance, název a sídlo nebo jméno zaměstnavatele,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bližší označení druhu a místa výkonu práce (</a:t>
            </a:r>
            <a:r>
              <a:rPr lang="cs-CZ" altLang="cs-CZ" sz="7200" i="1" dirty="0" err="1"/>
              <a:t>home</a:t>
            </a:r>
            <a:r>
              <a:rPr lang="cs-CZ" altLang="cs-CZ" sz="7200" i="1" dirty="0"/>
              <a:t> </a:t>
            </a:r>
            <a:r>
              <a:rPr lang="cs-CZ" altLang="cs-CZ" sz="7200" i="1" dirty="0" err="1"/>
              <a:t>office</a:t>
            </a:r>
            <a:r>
              <a:rPr lang="cs-CZ" altLang="cs-CZ" sz="7200" dirty="0"/>
              <a:t>),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údaj o délce dovolené, popřípadě uvedení způsobu určování dovolené,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údaj o týdenní pracovní době (pevná, pružná, fond pracovní doby) a jejím rozvržení, 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údaj o výpovědních dobách, 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údaj o mzdě (platu), způsobu odměňování, termínu, místu a způsobu vyplácení mzdy (platu),</a:t>
            </a:r>
          </a:p>
          <a:p>
            <a:pPr marL="342900" lvl="1" indent="-3429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7200" dirty="0"/>
              <a:t>údaj o kolektivní smlouvě. </a:t>
            </a:r>
          </a:p>
          <a:p>
            <a:pPr>
              <a:spcBef>
                <a:spcPct val="30000"/>
              </a:spcBef>
              <a:buNone/>
            </a:pPr>
            <a:r>
              <a:rPr lang="cs-CZ" altLang="cs-CZ" dirty="0"/>
              <a:t>	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DB8A3DD-0444-7F4C-8289-4AF31F850F42}"/>
              </a:ext>
            </a:extLst>
          </p:cNvPr>
          <p:cNvSpPr txBox="1">
            <a:spLocks/>
          </p:cNvSpPr>
          <p:nvPr/>
        </p:nvSpPr>
        <p:spPr>
          <a:xfrm>
            <a:off x="720000" y="6228000"/>
            <a:ext cx="7920000" cy="252000"/>
          </a:xfrm>
        </p:spPr>
        <p:txBody>
          <a:bodyPr wrap="square" anchor="ctr">
            <a:normAutofit fontScale="55000" lnSpcReduction="20000"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37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informování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2400" dirty="0"/>
              <a:t>Informování o délce dovolené, výpovědních dobách, týdenní pracovní době a jejím rozvržení lze provést prostřednictvím odkazu na právní předpis, kolektivní smlouvu nebo vnitřní předpis.</a:t>
            </a:r>
          </a:p>
          <a:p>
            <a:pPr marL="457200" indent="-4572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2400" dirty="0"/>
              <a:t>Je vhodné si nechat od zaměstnance potvrdit, že byl informován.</a:t>
            </a:r>
          </a:p>
          <a:p>
            <a:pPr marL="457200" indent="-457200">
              <a:lnSpc>
                <a:spcPct val="150000"/>
              </a:lnSpc>
              <a:spcBef>
                <a:spcPct val="30000"/>
              </a:spcBef>
              <a:buFont typeface="Symbol" pitchFamily="2" charset="2"/>
              <a:buChar char="-"/>
            </a:pPr>
            <a:r>
              <a:rPr lang="cs-CZ" altLang="cs-CZ" sz="2400" dirty="0"/>
              <a:t>Zaměstnance je třeba informovat, i při změně některého z těchto údajů.</a:t>
            </a: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70453CF-7778-9349-B4B7-079A4A874C8D}"/>
              </a:ext>
            </a:extLst>
          </p:cNvPr>
          <p:cNvSpPr txBox="1">
            <a:spLocks/>
          </p:cNvSpPr>
          <p:nvPr/>
        </p:nvSpPr>
        <p:spPr>
          <a:xfrm>
            <a:off x="720000" y="6228000"/>
            <a:ext cx="7920000" cy="252000"/>
          </a:xfrm>
        </p:spPr>
        <p:txBody>
          <a:bodyPr wrap="square" anchor="ctr">
            <a:normAutofit fontScale="55000" lnSpcReduction="20000"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1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A86DD-051A-1440-B42A-941C7A7E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900365"/>
            <a:ext cx="11040101" cy="1171580"/>
          </a:xfrm>
        </p:spPr>
        <p:txBody>
          <a:bodyPr/>
          <a:lstStyle/>
          <a:p>
            <a:r>
              <a:rPr lang="cs-CZ" dirty="0"/>
              <a:t>Dotazy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3871D4A-0DD1-7D41-8B11-2882DDA31AA0}"/>
              </a:ext>
            </a:extLst>
          </p:cNvPr>
          <p:cNvSpPr txBox="1"/>
          <p:nvPr/>
        </p:nvSpPr>
        <p:spPr>
          <a:xfrm>
            <a:off x="7017026" y="906448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624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798DE04C-42B2-3244-BCD1-8D1A90847CA1}"/>
              </a:ext>
            </a:extLst>
          </p:cNvPr>
          <p:cNvCxnSpPr>
            <a:cxnSpLocks/>
          </p:cNvCxnSpPr>
          <p:nvPr/>
        </p:nvCxnSpPr>
        <p:spPr>
          <a:xfrm flipV="1">
            <a:off x="369651" y="457201"/>
            <a:ext cx="11167353" cy="6118697"/>
          </a:xfrm>
          <a:prstGeom prst="straightConnector1">
            <a:avLst/>
          </a:prstGeom>
          <a:ln w="190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E6B9EA6-53D3-234A-B876-4372E9A2491E}"/>
              </a:ext>
            </a:extLst>
          </p:cNvPr>
          <p:cNvSpPr/>
          <p:nvPr/>
        </p:nvSpPr>
        <p:spPr>
          <a:xfrm>
            <a:off x="992221" y="543775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788494-792B-D446-BBD1-13BDB4569ADA}"/>
              </a:ext>
            </a:extLst>
          </p:cNvPr>
          <p:cNvSpPr/>
          <p:nvPr/>
        </p:nvSpPr>
        <p:spPr>
          <a:xfrm>
            <a:off x="2313565" y="467575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E52122-B963-9349-8284-C678877FAA6E}"/>
              </a:ext>
            </a:extLst>
          </p:cNvPr>
          <p:cNvSpPr/>
          <p:nvPr/>
        </p:nvSpPr>
        <p:spPr>
          <a:xfrm>
            <a:off x="3581431" y="40321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BB321E-ECD4-0548-8564-5C9159652818}"/>
              </a:ext>
            </a:extLst>
          </p:cNvPr>
          <p:cNvSpPr/>
          <p:nvPr/>
        </p:nvSpPr>
        <p:spPr>
          <a:xfrm>
            <a:off x="4788254" y="34042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089074E-A0A4-DE42-B8D8-226CACE175A3}"/>
              </a:ext>
            </a:extLst>
          </p:cNvPr>
          <p:cNvSpPr/>
          <p:nvPr/>
        </p:nvSpPr>
        <p:spPr>
          <a:xfrm>
            <a:off x="6019791" y="276913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AD716AC-2493-3046-8919-9E305C7EF3A1}"/>
              </a:ext>
            </a:extLst>
          </p:cNvPr>
          <p:cNvSpPr/>
          <p:nvPr/>
        </p:nvSpPr>
        <p:spPr>
          <a:xfrm>
            <a:off x="7169284" y="208171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636A88C-8E18-9E4B-9DD9-F6247353DCDA}"/>
              </a:ext>
            </a:extLst>
          </p:cNvPr>
          <p:cNvSpPr/>
          <p:nvPr/>
        </p:nvSpPr>
        <p:spPr>
          <a:xfrm>
            <a:off x="8438744" y="137159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5EA3696-149D-4E4E-B4C6-2D53E8438FF9}"/>
              </a:ext>
            </a:extLst>
          </p:cNvPr>
          <p:cNvSpPr/>
          <p:nvPr/>
        </p:nvSpPr>
        <p:spPr>
          <a:xfrm>
            <a:off x="9795750" y="68093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3924B5B-252A-4D4F-9DA7-D1A5C260AFE0}"/>
              </a:ext>
            </a:extLst>
          </p:cNvPr>
          <p:cNvSpPr txBox="1"/>
          <p:nvPr/>
        </p:nvSpPr>
        <p:spPr>
          <a:xfrm>
            <a:off x="58364" y="4811670"/>
            <a:ext cx="2101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Personální marketing – </a:t>
            </a:r>
          </a:p>
          <a:p>
            <a:r>
              <a:rPr lang="cs-CZ" sz="1200" dirty="0">
                <a:latin typeface="+mj-lt"/>
              </a:rPr>
              <a:t>trh pracovních sil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C6D3FE7-1F14-1C48-8B67-FA1659DFAFC4}"/>
              </a:ext>
            </a:extLst>
          </p:cNvPr>
          <p:cNvSpPr txBox="1"/>
          <p:nvPr/>
        </p:nvSpPr>
        <p:spPr>
          <a:xfrm>
            <a:off x="946271" y="423760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j-lt"/>
              </a:rPr>
              <a:t>Nábor zaměstnanců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5DAB2F7-E979-664C-B92F-30E3ACF1A800}"/>
              </a:ext>
            </a:extLst>
          </p:cNvPr>
          <p:cNvSpPr txBox="1"/>
          <p:nvPr/>
        </p:nvSpPr>
        <p:spPr>
          <a:xfrm>
            <a:off x="1675424" y="3547980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j-lt"/>
              </a:rPr>
              <a:t>Personální výběr / 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j-lt"/>
              </a:rPr>
              <a:t>výběrové řízení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F6CB2BC-0A0E-AD46-A1EB-9E8B371B8BD7}"/>
              </a:ext>
            </a:extLst>
          </p:cNvPr>
          <p:cNvSpPr txBox="1"/>
          <p:nvPr/>
        </p:nvSpPr>
        <p:spPr>
          <a:xfrm>
            <a:off x="3567357" y="2960657"/>
            <a:ext cx="2159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Začleňování nových </a:t>
            </a:r>
          </a:p>
          <a:p>
            <a:r>
              <a:rPr lang="cs-CZ" sz="1200" dirty="0">
                <a:latin typeface="+mj-lt"/>
              </a:rPr>
              <a:t>zaměstnanců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A7E53C8-5796-A047-B189-D22D22E330E7}"/>
              </a:ext>
            </a:extLst>
          </p:cNvPr>
          <p:cNvSpPr txBox="1"/>
          <p:nvPr/>
        </p:nvSpPr>
        <p:spPr>
          <a:xfrm>
            <a:off x="5589980" y="1874511"/>
            <a:ext cx="1584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Systém odměňování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719EFA4-8037-5641-80A4-92DFF608A30E}"/>
              </a:ext>
            </a:extLst>
          </p:cNvPr>
          <p:cNvSpPr txBox="1"/>
          <p:nvPr/>
        </p:nvSpPr>
        <p:spPr>
          <a:xfrm>
            <a:off x="4467540" y="2432816"/>
            <a:ext cx="1880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Hodnocení zaměstnanců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AF91C29-EA79-F543-B19E-B97C605EF38E}"/>
              </a:ext>
            </a:extLst>
          </p:cNvPr>
          <p:cNvSpPr txBox="1"/>
          <p:nvPr/>
        </p:nvSpPr>
        <p:spPr>
          <a:xfrm>
            <a:off x="711959" y="746137"/>
            <a:ext cx="30716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latin typeface="+mj-lt"/>
              </a:rPr>
              <a:t>Organizace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0E3575B-B38B-0543-877D-B576F4C9F8B3}"/>
              </a:ext>
            </a:extLst>
          </p:cNvPr>
          <p:cNvSpPr txBox="1"/>
          <p:nvPr/>
        </p:nvSpPr>
        <p:spPr>
          <a:xfrm>
            <a:off x="6671856" y="797669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Personální rozvoj</a:t>
            </a:r>
          </a:p>
          <a:p>
            <a:r>
              <a:rPr lang="cs-CZ" sz="1200" dirty="0">
                <a:latin typeface="+mj-lt"/>
              </a:rPr>
              <a:t>(aspekt: zjišťování organizační potřeby)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7C101DB-CA3F-5046-9F79-6B619BECC9F1}"/>
              </a:ext>
            </a:extLst>
          </p:cNvPr>
          <p:cNvSpPr txBox="1"/>
          <p:nvPr/>
        </p:nvSpPr>
        <p:spPr>
          <a:xfrm>
            <a:off x="8550874" y="321276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Uvolňování zaměstnanců</a:t>
            </a:r>
          </a:p>
          <a:p>
            <a:r>
              <a:rPr lang="cs-CZ" sz="1200" dirty="0">
                <a:latin typeface="+mj-lt"/>
              </a:rPr>
              <a:t>(</a:t>
            </a:r>
            <a:r>
              <a:rPr lang="en-AU" sz="1200" dirty="0">
                <a:latin typeface="+mj-lt"/>
              </a:rPr>
              <a:t>Outplacement</a:t>
            </a:r>
            <a:r>
              <a:rPr lang="cs-CZ" sz="1200" dirty="0">
                <a:latin typeface="+mj-lt"/>
              </a:rPr>
              <a:t>)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38897B0-5BEA-F147-918F-463DA7D24A1B}"/>
              </a:ext>
            </a:extLst>
          </p:cNvPr>
          <p:cNvSpPr txBox="1"/>
          <p:nvPr/>
        </p:nvSpPr>
        <p:spPr>
          <a:xfrm>
            <a:off x="8255826" y="5350219"/>
            <a:ext cx="30091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latin typeface="+mj-lt"/>
              </a:rPr>
              <a:t>Jednotlivec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3762AB9-0DC7-1B4B-A146-AAA5F44B4218}"/>
              </a:ext>
            </a:extLst>
          </p:cNvPr>
          <p:cNvSpPr txBox="1"/>
          <p:nvPr/>
        </p:nvSpPr>
        <p:spPr>
          <a:xfrm>
            <a:off x="2122469" y="6054809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Vnímané alternativy</a:t>
            </a:r>
            <a:br>
              <a:rPr lang="cs-CZ" sz="1200" dirty="0">
                <a:latin typeface="+mj-lt"/>
              </a:rPr>
            </a:br>
            <a:r>
              <a:rPr lang="cs-CZ" sz="1200" dirty="0">
                <a:latin typeface="+mj-lt"/>
              </a:rPr>
              <a:t>na trhu práce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8CA7152-CF1D-9942-BD52-B9FF60316152}"/>
              </a:ext>
            </a:extLst>
          </p:cNvPr>
          <p:cNvSpPr txBox="1"/>
          <p:nvPr/>
        </p:nvSpPr>
        <p:spPr>
          <a:xfrm>
            <a:off x="3152202" y="537930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Žádost o pracovní místo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F41AEB1-4570-AF49-8468-EAB766D6C21D}"/>
              </a:ext>
            </a:extLst>
          </p:cNvPr>
          <p:cNvSpPr txBox="1"/>
          <p:nvPr/>
        </p:nvSpPr>
        <p:spPr>
          <a:xfrm>
            <a:off x="4424949" y="4773826"/>
            <a:ext cx="2428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Chování ve výběrových situacích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E46AE9E-5C5E-BF4A-BAA4-77571E4A6A7E}"/>
              </a:ext>
            </a:extLst>
          </p:cNvPr>
          <p:cNvSpPr txBox="1"/>
          <p:nvPr/>
        </p:nvSpPr>
        <p:spPr>
          <a:xfrm>
            <a:off x="5549418" y="4155984"/>
            <a:ext cx="2366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Socializace na novém pracovišti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FA4A859-CBAA-6949-9FEA-249947AB07DD}"/>
              </a:ext>
            </a:extLst>
          </p:cNvPr>
          <p:cNvSpPr txBox="1"/>
          <p:nvPr/>
        </p:nvSpPr>
        <p:spPr>
          <a:xfrm>
            <a:off x="7745126" y="2913662"/>
            <a:ext cx="4408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Závazek vůči organizaci (</a:t>
            </a:r>
            <a:r>
              <a:rPr lang="cs-CZ" sz="1200" noProof="1">
                <a:latin typeface="+mj-lt"/>
              </a:rPr>
              <a:t>commitment</a:t>
            </a:r>
            <a:r>
              <a:rPr lang="cs-CZ" sz="1200" dirty="0">
                <a:latin typeface="+mj-lt"/>
              </a:rPr>
              <a:t>), motivace, spokojenost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6F8EEAA-5B21-5746-B6D7-304867AD4198}"/>
              </a:ext>
            </a:extLst>
          </p:cNvPr>
          <p:cNvSpPr txBox="1"/>
          <p:nvPr/>
        </p:nvSpPr>
        <p:spPr>
          <a:xfrm>
            <a:off x="7456358" y="3415716"/>
            <a:ext cx="2018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Výkon, chování a potenciál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1DC3B73-5005-FD44-B311-9880E677A967}"/>
              </a:ext>
            </a:extLst>
          </p:cNvPr>
          <p:cNvSpPr txBox="1"/>
          <p:nvPr/>
        </p:nvSpPr>
        <p:spPr>
          <a:xfrm>
            <a:off x="9256460" y="2104753"/>
            <a:ext cx="2802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Učení se: Rozvoj osobního potenciálu </a:t>
            </a:r>
          </a:p>
          <a:p>
            <a:r>
              <a:rPr lang="cs-CZ" sz="1200" dirty="0">
                <a:latin typeface="+mj-lt"/>
              </a:rPr>
              <a:t>(aspekt: aktualizace osobní potřeby)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032C9D1-A329-3646-9427-6C4CCB952EB2}"/>
              </a:ext>
            </a:extLst>
          </p:cNvPr>
          <p:cNvSpPr txBox="1"/>
          <p:nvPr/>
        </p:nvSpPr>
        <p:spPr>
          <a:xfrm>
            <a:off x="10383796" y="1511649"/>
            <a:ext cx="1633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j-lt"/>
              </a:rPr>
              <a:t>Odchod z organizace</a:t>
            </a:r>
          </a:p>
        </p:txBody>
      </p:sp>
    </p:spTree>
    <p:extLst>
      <p:ext uri="{BB962C8B-B14F-4D97-AF65-F5344CB8AC3E}">
        <p14:creationId xmlns:p14="http://schemas.microsoft.com/office/powerpoint/2010/main" val="273050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Nábor vs. výběr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781908"/>
            <a:ext cx="10968417" cy="4098938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b="1" dirty="0"/>
              <a:t>Nábor:</a:t>
            </a:r>
            <a:r>
              <a:rPr lang="cs-CZ" sz="2400" dirty="0"/>
              <a:t> </a:t>
            </a:r>
          </a:p>
          <a:p>
            <a:pPr lvl="1">
              <a:lnSpc>
                <a:spcPct val="15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proces získávání uchazečů o členství v organizaci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b="1" dirty="0"/>
              <a:t>Výběr:</a:t>
            </a:r>
            <a:r>
              <a:rPr lang="cs-CZ" sz="2400" dirty="0"/>
              <a:t> </a:t>
            </a:r>
          </a:p>
          <a:p>
            <a:pPr lvl="1">
              <a:lnSpc>
                <a:spcPct val="15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proces posuzování uchazečů a určení, jestli jsou vhodnými kandidáty</a:t>
            </a:r>
          </a:p>
          <a:p>
            <a:pPr lvl="1">
              <a:lnSpc>
                <a:spcPct val="15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předvýběrové, výběrové a doplňující výběrové kolo</a:t>
            </a:r>
          </a:p>
        </p:txBody>
      </p:sp>
    </p:spTree>
    <p:extLst>
      <p:ext uri="{BB962C8B-B14F-4D97-AF65-F5344CB8AC3E}">
        <p14:creationId xmlns:p14="http://schemas.microsoft.com/office/powerpoint/2010/main" val="321581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Nábor: Proces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781908"/>
            <a:ext cx="10968417" cy="4356092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zjišťování a plánování potřeby: vazba na strategii organizace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vychází z náplně práce </a:t>
            </a:r>
          </a:p>
          <a:p>
            <a:pPr lvl="1">
              <a:lnSpc>
                <a:spcPct val="15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analýza pracovního místa: sumární vs. analytická </a:t>
            </a:r>
            <a:br>
              <a:rPr lang="cs-CZ" sz="2400" dirty="0"/>
            </a:br>
            <a:r>
              <a:rPr lang="cs-CZ" sz="2400" dirty="0">
                <a:sym typeface="Wingdings" pitchFamily="2" charset="2"/>
              </a:rPr>
              <a:t> </a:t>
            </a:r>
            <a:r>
              <a:rPr lang="cs-CZ" sz="2400" dirty="0"/>
              <a:t>popis pracovního místa </a:t>
            </a:r>
            <a:r>
              <a:rPr lang="cs-CZ" sz="2400" dirty="0">
                <a:sym typeface="Wingdings" pitchFamily="2" charset="2"/>
              </a:rPr>
              <a:t> </a:t>
            </a:r>
            <a:r>
              <a:rPr lang="cs-CZ" sz="2400" dirty="0"/>
              <a:t>formulace požadavků na kandidáta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určení mzdového nároku, rozsahu a kvality pracovně-právního poměru </a:t>
            </a:r>
            <a:br>
              <a:rPr lang="cs-CZ" sz="2400" dirty="0"/>
            </a:br>
            <a:r>
              <a:rPr lang="cs-CZ" sz="2400" dirty="0"/>
              <a:t>(např. DPP, DPČ, výše úvazku)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400" dirty="0"/>
              <a:t>interní/externí trh práce</a:t>
            </a:r>
          </a:p>
        </p:txBody>
      </p:sp>
    </p:spTree>
    <p:extLst>
      <p:ext uri="{BB962C8B-B14F-4D97-AF65-F5344CB8AC3E}">
        <p14:creationId xmlns:p14="http://schemas.microsoft.com/office/powerpoint/2010/main" val="112890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Nábor: Přístupy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781908"/>
            <a:ext cx="10968417" cy="4356092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Tradiční nábor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Cíl: Oslovení co největšího počtu možných kandidátů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Realistický nábor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Cíl: Oslovení co nejvhodnějších kandidátů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Co vše se smí/má uchazeč dozvědět o organizaci v případě tradičního vs. realistického náboru?</a:t>
            </a:r>
          </a:p>
        </p:txBody>
      </p:sp>
    </p:spTree>
    <p:extLst>
      <p:ext uri="{BB962C8B-B14F-4D97-AF65-F5344CB8AC3E}">
        <p14:creationId xmlns:p14="http://schemas.microsoft.com/office/powerpoint/2010/main" val="221780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Nábor: Nástroje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781908"/>
            <a:ext cx="10968417" cy="4356092"/>
          </a:xfrm>
        </p:spPr>
        <p:txBody>
          <a:bodyPr/>
          <a:lstStyle/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inzerát (externí i interní trh práce)</a:t>
            </a:r>
          </a:p>
          <a:p>
            <a:pPr lvl="2">
              <a:lnSpc>
                <a:spcPct val="10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klasický typ (vzor)</a:t>
            </a:r>
          </a:p>
          <a:p>
            <a:pPr lvl="2">
              <a:lnSpc>
                <a:spcPct val="100000"/>
              </a:lnSpc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moderní typ (vzor)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webové stránky organizace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sociální a profesní sítě</a:t>
            </a:r>
          </a:p>
          <a:p>
            <a:pPr lvl="2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 err="1"/>
              <a:t>Facebook</a:t>
            </a:r>
            <a:endParaRPr lang="cs-CZ" sz="1600" dirty="0"/>
          </a:p>
          <a:p>
            <a:pPr lvl="2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www.jobs.cz</a:t>
            </a:r>
            <a:r>
              <a:rPr lang="cs-CZ" sz="1600" dirty="0"/>
              <a:t>, </a:t>
            </a:r>
            <a:r>
              <a:rPr lang="cs-CZ" sz="1600" dirty="0" err="1"/>
              <a:t>Linked</a:t>
            </a:r>
            <a:r>
              <a:rPr lang="cs-CZ" sz="1600" dirty="0"/>
              <a:t>-In</a:t>
            </a:r>
          </a:p>
          <a:p>
            <a:pPr lvl="2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www.inomics.com</a:t>
            </a:r>
            <a:r>
              <a:rPr lang="cs-CZ" sz="1600" dirty="0"/>
              <a:t>, https://</a:t>
            </a:r>
            <a:r>
              <a:rPr lang="cs-CZ" sz="1600" dirty="0" err="1"/>
              <a:t>euraxess.ec.europa.eu</a:t>
            </a:r>
            <a:endParaRPr lang="cs-CZ" sz="1600" dirty="0"/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 akce a výstavy, letáčky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stáže, oslovování bývalých zaměstnanců podniku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 err="1"/>
              <a:t>Headhunters</a:t>
            </a:r>
            <a:r>
              <a:rPr lang="cs-CZ" sz="1600" dirty="0"/>
              <a:t>, současní zaměstnanci 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sz="1600" dirty="0"/>
              <a:t>hodnocení zaměstnanců (interní trh práce)</a:t>
            </a:r>
          </a:p>
        </p:txBody>
      </p:sp>
    </p:spTree>
    <p:extLst>
      <p:ext uri="{BB962C8B-B14F-4D97-AF65-F5344CB8AC3E}">
        <p14:creationId xmlns:p14="http://schemas.microsoft.com/office/powerpoint/2010/main" val="5689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Výběr: Proces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19311"/>
            <a:ext cx="10968417" cy="4361535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Jmenování výběrové komise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Selekce žádostí a životopisů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Testování a pohovory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Výběr nejvhodnějšího uchazeče (nejlepší uchazeč nemusí být vždy nejvhodnější)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Oslovení vhodného uchazeče, informování neúspěšných uchazečů, diskriminace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sz="2000" dirty="0"/>
              <a:t>Uzavření pracovní smlouvy</a:t>
            </a:r>
          </a:p>
        </p:txBody>
      </p:sp>
    </p:spTree>
    <p:extLst>
      <p:ext uri="{BB962C8B-B14F-4D97-AF65-F5344CB8AC3E}">
        <p14:creationId xmlns:p14="http://schemas.microsoft.com/office/powerpoint/2010/main" val="30553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13FA2DDC-475C-4446-B383-D394A74F1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4501" y="692150"/>
            <a:ext cx="4754360" cy="51398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8CE8342-F06F-F44C-8202-6E88365CE9D1}"/>
              </a:ext>
            </a:extLst>
          </p:cNvPr>
          <p:cNvSpPr txBox="1"/>
          <p:nvPr/>
        </p:nvSpPr>
        <p:spPr>
          <a:xfrm>
            <a:off x="9700668" y="5444199"/>
            <a:ext cx="2031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(Robbins a </a:t>
            </a:r>
            <a:r>
              <a:rPr lang="de-DE" sz="1200" noProof="1"/>
              <a:t>Judge</a:t>
            </a:r>
            <a:r>
              <a:rPr lang="de-DE" sz="1200" dirty="0"/>
              <a:t>, 2017)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FA523A-80C0-2241-9B85-7A4873526A6C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Výběr: Fáze</a:t>
            </a:r>
          </a:p>
        </p:txBody>
      </p:sp>
    </p:spTree>
    <p:extLst>
      <p:ext uri="{BB962C8B-B14F-4D97-AF65-F5344CB8AC3E}">
        <p14:creationId xmlns:p14="http://schemas.microsoft.com/office/powerpoint/2010/main" val="250629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Předvýběrové kolo: Cíl, proces a nástroje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19311"/>
            <a:ext cx="10968417" cy="4361535"/>
          </a:xfrm>
        </p:spPr>
        <p:txBody>
          <a:bodyPr/>
          <a:lstStyle/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cíl: určení, zda uchazeč splňuje základní předpoklady</a:t>
            </a:r>
          </a:p>
          <a:p>
            <a:pPr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nástroje: 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formuláře (mohou usnadňovat předvýběr na základě strukturovaných dotazů)</a:t>
            </a:r>
          </a:p>
          <a:p>
            <a:pPr lvl="1">
              <a:spcAft>
                <a:spcPts val="1200"/>
              </a:spcAft>
              <a:buFont typeface="Symbol" pitchFamily="2" charset="2"/>
              <a:buChar char="-"/>
            </a:pPr>
            <a:r>
              <a:rPr lang="cs-CZ" dirty="0"/>
              <a:t>získávání referencí</a:t>
            </a:r>
          </a:p>
        </p:txBody>
      </p:sp>
    </p:spTree>
    <p:extLst>
      <p:ext uri="{BB962C8B-B14F-4D97-AF65-F5344CB8AC3E}">
        <p14:creationId xmlns:p14="http://schemas.microsoft.com/office/powerpoint/2010/main" val="20494110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Macintosh PowerPoint</Application>
  <PresentationFormat>Breitbild</PresentationFormat>
  <Paragraphs>130</Paragraphs>
  <Slides>15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Symbol</vt:lpstr>
      <vt:lpstr>Tahoma</vt:lpstr>
      <vt:lpstr>Wingdings</vt:lpstr>
      <vt:lpstr>Prezentace_MU_CZ</vt:lpstr>
      <vt:lpstr>CKH_PEMA:  Získávání a výběr zaměstnanců </vt:lpstr>
      <vt:lpstr>PowerPoint-Präsentation</vt:lpstr>
      <vt:lpstr>Nábor vs. výběr</vt:lpstr>
      <vt:lpstr>Nábor: Proces</vt:lpstr>
      <vt:lpstr>Nábor: Přístupy</vt:lpstr>
      <vt:lpstr>Nábor: Nástroje</vt:lpstr>
      <vt:lpstr>Výběr: Proces obecně</vt:lpstr>
      <vt:lpstr>PowerPoint-Präsentation</vt:lpstr>
      <vt:lpstr>Předvýběrové kolo: Cíl, proces a nástroje</vt:lpstr>
      <vt:lpstr>Výběrové kolo: Nástroje</vt:lpstr>
      <vt:lpstr>Doplňkový výběr</vt:lpstr>
      <vt:lpstr>Pracovní poměr</vt:lpstr>
      <vt:lpstr>Informace po nástupu do zaměstnání</vt:lpstr>
      <vt:lpstr>Způsob informování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Operativní pole, nástroje a právní aspekty  řízení lidských zdrojů</dc:title>
  <dc:creator>Microsoft Office-Benutzer</dc:creator>
  <cp:lastModifiedBy>Microsoft Office-Benutzer</cp:lastModifiedBy>
  <cp:revision>31</cp:revision>
  <cp:lastPrinted>2020-12-07T12:11:34Z</cp:lastPrinted>
  <dcterms:created xsi:type="dcterms:W3CDTF">2020-12-07T01:58:49Z</dcterms:created>
  <dcterms:modified xsi:type="dcterms:W3CDTF">2021-03-16T22:01:46Z</dcterms:modified>
</cp:coreProperties>
</file>