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8"/>
  </p:notesMasterIdLst>
  <p:sldIdLst>
    <p:sldId id="277" r:id="rId2"/>
    <p:sldId id="292" r:id="rId3"/>
    <p:sldId id="294" r:id="rId4"/>
    <p:sldId id="307" r:id="rId5"/>
    <p:sldId id="308" r:id="rId6"/>
    <p:sldId id="295" r:id="rId7"/>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008000"/>
    <a:srgbClr val="FF7C80"/>
    <a:srgbClr val="FF9933"/>
    <a:srgbClr val="33CCFF"/>
    <a:srgbClr val="CC9900"/>
    <a:srgbClr val="CC6600"/>
    <a:srgbClr val="66FF33"/>
    <a:srgbClr val="33CC33"/>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Střední styl 4 – zvýraznění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660B408-B3CF-4A94-85FC-2B1E0A45F4A2}" styleName="Tmavý styl 2 – zvýraznění 1/zvýraznění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700" autoAdjust="0"/>
  </p:normalViewPr>
  <p:slideViewPr>
    <p:cSldViewPr>
      <p:cViewPr varScale="1">
        <p:scale>
          <a:sx n="109" d="100"/>
          <a:sy n="109" d="100"/>
        </p:scale>
        <p:origin x="1296"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7D21FE76-AD9F-455D-A278-3053BC7CAB49}" type="datetimeFigureOut">
              <a:rPr lang="cs-CZ" smtClean="0"/>
              <a:t>15.05.2021</a:t>
            </a:fld>
            <a:endParaRPr lang="cs-CZ" dirty="0"/>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1"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4" y="9428583"/>
            <a:ext cx="2945659" cy="496332"/>
          </a:xfrm>
          <a:prstGeom prst="rect">
            <a:avLst/>
          </a:prstGeom>
        </p:spPr>
        <p:txBody>
          <a:bodyPr vert="horz" lIns="91440" tIns="45720" rIns="91440" bIns="45720" rtlCol="0" anchor="b"/>
          <a:lstStyle>
            <a:lvl1pPr algn="r">
              <a:defRPr sz="1200"/>
            </a:lvl1pPr>
          </a:lstStyle>
          <a:p>
            <a:fld id="{0D1EAE6F-0213-440F-9E40-47DCEE69C059}" type="slidenum">
              <a:rPr lang="cs-CZ" smtClean="0"/>
              <a:t>‹#›</a:t>
            </a:fld>
            <a:endParaRPr lang="cs-CZ" dirty="0"/>
          </a:p>
        </p:txBody>
      </p:sp>
    </p:spTree>
    <p:extLst>
      <p:ext uri="{BB962C8B-B14F-4D97-AF65-F5344CB8AC3E}">
        <p14:creationId xmlns:p14="http://schemas.microsoft.com/office/powerpoint/2010/main" val="756199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2</a:t>
            </a:fld>
            <a:endParaRPr lang="cs-CZ" dirty="0"/>
          </a:p>
        </p:txBody>
      </p:sp>
    </p:spTree>
    <p:extLst>
      <p:ext uri="{BB962C8B-B14F-4D97-AF65-F5344CB8AC3E}">
        <p14:creationId xmlns:p14="http://schemas.microsoft.com/office/powerpoint/2010/main" val="748595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3</a:t>
            </a:fld>
            <a:endParaRPr lang="cs-CZ" dirty="0"/>
          </a:p>
        </p:txBody>
      </p:sp>
    </p:spTree>
    <p:extLst>
      <p:ext uri="{BB962C8B-B14F-4D97-AF65-F5344CB8AC3E}">
        <p14:creationId xmlns:p14="http://schemas.microsoft.com/office/powerpoint/2010/main" val="748595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4</a:t>
            </a:fld>
            <a:endParaRPr lang="cs-CZ" dirty="0"/>
          </a:p>
        </p:txBody>
      </p:sp>
    </p:spTree>
    <p:extLst>
      <p:ext uri="{BB962C8B-B14F-4D97-AF65-F5344CB8AC3E}">
        <p14:creationId xmlns:p14="http://schemas.microsoft.com/office/powerpoint/2010/main" val="748595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5</a:t>
            </a:fld>
            <a:endParaRPr lang="cs-CZ" dirty="0"/>
          </a:p>
        </p:txBody>
      </p:sp>
    </p:spTree>
    <p:extLst>
      <p:ext uri="{BB962C8B-B14F-4D97-AF65-F5344CB8AC3E}">
        <p14:creationId xmlns:p14="http://schemas.microsoft.com/office/powerpoint/2010/main" val="7485958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6</a:t>
            </a:fld>
            <a:endParaRPr lang="cs-CZ" dirty="0"/>
          </a:p>
        </p:txBody>
      </p:sp>
    </p:spTree>
    <p:extLst>
      <p:ext uri="{BB962C8B-B14F-4D97-AF65-F5344CB8AC3E}">
        <p14:creationId xmlns:p14="http://schemas.microsoft.com/office/powerpoint/2010/main" val="748595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848600" cy="1927225"/>
          </a:xfrm>
        </p:spPr>
        <p:txBody>
          <a:bodyPr anchor="b">
            <a:noAutofit/>
          </a:bodyPr>
          <a:lstStyle>
            <a:lvl1pPr>
              <a:defRPr sz="5400" cap="all" baseline="0"/>
            </a:lvl1pPr>
          </a:lstStyle>
          <a:p>
            <a:r>
              <a:rPr lang="cs-CZ" smtClean="0"/>
              <a:t>Kliknutím lze upravit styl.</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95EC1D4A-A796-47C3-A63E-CE236FB377E2}" type="datetimeFigureOut">
              <a:rPr lang="cs-CZ" smtClean="0"/>
              <a:t>15.05.2021</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cxnSp>
        <p:nvCxnSpPr>
          <p:cNvPr id="8" name="Straight Connector 7"/>
          <p:cNvCxnSpPr/>
          <p:nvPr/>
        </p:nvCxnSpPr>
        <p:spPr>
          <a:xfrm>
            <a:off x="685800" y="3398521"/>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95EC1D4A-A796-47C3-A63E-CE236FB377E2}" type="datetimeFigureOut">
              <a:rPr lang="cs-CZ" smtClean="0"/>
              <a:t>15.05.2021</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95EC1D4A-A796-47C3-A63E-CE236FB377E2}" type="datetimeFigureOut">
              <a:rPr lang="cs-CZ" smtClean="0"/>
              <a:t>15.05.2021</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95EC1D4A-A796-47C3-A63E-CE236FB377E2}" type="datetimeFigureOut">
              <a:rPr lang="cs-CZ" smtClean="0"/>
              <a:t>15.05.2021</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1"/>
            <a:ext cx="7772400" cy="2200275"/>
          </a:xfrm>
        </p:spPr>
        <p:txBody>
          <a:bodyPr anchor="b">
            <a:normAutofit/>
          </a:bodyPr>
          <a:lstStyle>
            <a:lvl1pPr algn="l">
              <a:defRPr sz="4800" b="0" cap="all"/>
            </a:lvl1pPr>
          </a:lstStyle>
          <a:p>
            <a:r>
              <a:rPr lang="cs-CZ" smtClean="0"/>
              <a:t>Kliknutím lze upravit styl.</a:t>
            </a:r>
            <a:endParaRPr lang="en-US" dirty="0"/>
          </a:p>
        </p:txBody>
      </p:sp>
      <p:sp>
        <p:nvSpPr>
          <p:cNvPr id="3" name="Text Placeholder 2"/>
          <p:cNvSpPr>
            <a:spLocks noGrp="1"/>
          </p:cNvSpPr>
          <p:nvPr>
            <p:ph type="body" idx="1"/>
          </p:nvPr>
        </p:nvSpPr>
        <p:spPr>
          <a:xfrm>
            <a:off x="722313" y="4626865"/>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95EC1D4A-A796-47C3-A63E-CE236FB377E2}" type="datetimeFigureOut">
              <a:rPr lang="cs-CZ" smtClean="0"/>
              <a:t>15.05.2021</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cxnSp>
        <p:nvCxnSpPr>
          <p:cNvPr id="7" name="Straight Connector 6"/>
          <p:cNvCxnSpPr/>
          <p:nvPr/>
        </p:nvCxnSpPr>
        <p:spPr>
          <a:xfrm>
            <a:off x="731520" y="4599433"/>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95EC1D4A-A796-47C3-A63E-CE236FB377E2}" type="datetimeFigureOut">
              <a:rPr lang="cs-CZ" smtClean="0"/>
              <a:t>15.05.2021</a:t>
            </a:fld>
            <a:endParaRPr lang="cs-CZ"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457200" y="1676400"/>
            <a:ext cx="3931920" cy="639763"/>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754880" y="1676400"/>
            <a:ext cx="3931920" cy="639763"/>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95EC1D4A-A796-47C3-A63E-CE236FB377E2}" type="datetimeFigureOut">
              <a:rPr lang="cs-CZ" smtClean="0"/>
              <a:t>15.05.2021</a:t>
            </a:fld>
            <a:endParaRPr lang="cs-CZ" dirty="0"/>
          </a:p>
        </p:txBody>
      </p:sp>
      <p:sp>
        <p:nvSpPr>
          <p:cNvPr id="8" name="Footer Placeholder 7"/>
          <p:cNvSpPr>
            <a:spLocks noGrp="1"/>
          </p:cNvSpPr>
          <p:nvPr>
            <p:ph type="ftr" sz="quarter" idx="11"/>
          </p:nvPr>
        </p:nvSpPr>
        <p:spPr/>
        <p:txBody>
          <a:bodyPr/>
          <a:lstStyle/>
          <a:p>
            <a:endParaRPr lang="cs-CZ" dirty="0"/>
          </a:p>
        </p:txBody>
      </p:sp>
      <p:sp>
        <p:nvSpPr>
          <p:cNvPr id="9" name="Slide Number Placeholder 8"/>
          <p:cNvSpPr>
            <a:spLocks noGrp="1"/>
          </p:cNvSpPr>
          <p:nvPr>
            <p:ph type="sldNum" sz="quarter" idx="12"/>
          </p:nvPr>
        </p:nvSpPr>
        <p:spPr/>
        <p:txBody>
          <a:bodyPr/>
          <a:lstStyle/>
          <a:p>
            <a:fld id="{AC57A5DF-1266-40EA-9282-1E66B9DE06C0}" type="slidenum">
              <a:rPr lang="cs-CZ" smtClean="0"/>
              <a:t>‹#›</a:t>
            </a:fld>
            <a:endParaRPr lang="cs-CZ"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95EC1D4A-A796-47C3-A63E-CE236FB377E2}" type="datetimeFigureOut">
              <a:rPr lang="cs-CZ" smtClean="0"/>
              <a:t>15.05.2021</a:t>
            </a:fld>
            <a:endParaRPr lang="cs-CZ" dirty="0"/>
          </a:p>
        </p:txBody>
      </p:sp>
      <p:sp>
        <p:nvSpPr>
          <p:cNvPr id="4" name="Footer Placeholder 3"/>
          <p:cNvSpPr>
            <a:spLocks noGrp="1"/>
          </p:cNvSpPr>
          <p:nvPr>
            <p:ph type="ftr" sz="quarter" idx="11"/>
          </p:nvPr>
        </p:nvSpPr>
        <p:spPr/>
        <p:txBody>
          <a:bodyPr/>
          <a:lstStyle/>
          <a:p>
            <a:endParaRPr lang="cs-CZ" dirty="0"/>
          </a:p>
        </p:txBody>
      </p:sp>
      <p:sp>
        <p:nvSpPr>
          <p:cNvPr id="5" name="Slide Number Placeholder 4"/>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EC1D4A-A796-47C3-A63E-CE236FB377E2}" type="datetimeFigureOut">
              <a:rPr lang="cs-CZ" smtClean="0"/>
              <a:t>15.05.2021</a:t>
            </a:fld>
            <a:endParaRPr lang="cs-CZ" dirty="0"/>
          </a:p>
        </p:txBody>
      </p:sp>
      <p:sp>
        <p:nvSpPr>
          <p:cNvPr id="3" name="Footer Placeholder 2"/>
          <p:cNvSpPr>
            <a:spLocks noGrp="1"/>
          </p:cNvSpPr>
          <p:nvPr>
            <p:ph type="ftr" sz="quarter" idx="11"/>
          </p:nvPr>
        </p:nvSpPr>
        <p:spPr/>
        <p:txBody>
          <a:bodyPr/>
          <a:lstStyle/>
          <a:p>
            <a:endParaRPr lang="cs-CZ" dirty="0"/>
          </a:p>
        </p:txBody>
      </p:sp>
      <p:sp>
        <p:nvSpPr>
          <p:cNvPr id="4" name="Slide Number Placeholder 3"/>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cs-CZ" smtClean="0"/>
              <a:t>Kliknutím lze upravit styl.</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457201" y="2130554"/>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95EC1D4A-A796-47C3-A63E-CE236FB377E2}" type="datetimeFigureOut">
              <a:rPr lang="cs-CZ" smtClean="0"/>
              <a:t>15.05.2021</a:t>
            </a:fld>
            <a:endParaRPr lang="cs-CZ"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smtClean="0"/>
              <a:t>Kliknutím na ikonu přidáte obrázek.</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95EC1D4A-A796-47C3-A63E-CE236FB377E2}" type="datetimeFigureOut">
              <a:rPr lang="cs-CZ" smtClean="0"/>
              <a:t>15.05.2021</a:t>
            </a:fld>
            <a:endParaRPr lang="cs-CZ"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7"/>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95EC1D4A-A796-47C3-A63E-CE236FB377E2}" type="datetimeFigureOut">
              <a:rPr lang="cs-CZ" smtClean="0"/>
              <a:t>15.05.2021</a:t>
            </a:fld>
            <a:endParaRPr lang="cs-CZ"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cs-CZ"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AC57A5DF-1266-40EA-9282-1E66B9DE06C0}" type="slidenum">
              <a:rPr lang="cs-CZ" smtClean="0"/>
              <a:t>‹#›</a:t>
            </a:fld>
            <a:endParaRPr lang="cs-CZ"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noChangeAspect="1"/>
          </p:cNvSpPr>
          <p:nvPr>
            <p:ph type="title"/>
          </p:nvPr>
        </p:nvSpPr>
        <p:spPr>
          <a:xfrm>
            <a:off x="323528" y="548680"/>
            <a:ext cx="8460000" cy="5940000"/>
          </a:xfrm>
        </p:spPr>
        <p:txBody>
          <a:bodyPr>
            <a:noAutofit/>
          </a:bodyPr>
          <a:lstStyle/>
          <a:p>
            <a:pPr marL="179705" indent="-179705" algn="ctr">
              <a:lnSpc>
                <a:spcPts val="3400"/>
              </a:lnSpc>
              <a:spcBef>
                <a:spcPts val="1200"/>
              </a:spcBef>
              <a:spcAft>
                <a:spcPts val="600"/>
              </a:spcAft>
              <a:tabLst>
                <a:tab pos="179705" algn="l"/>
              </a:tabLst>
            </a:pPr>
            <a:r>
              <a:rPr lang="cs-CZ" sz="3200" cap="all" dirty="0" smtClean="0">
                <a:solidFill>
                  <a:srgbClr val="008000"/>
                </a:solidFill>
              </a:rPr>
              <a:t/>
            </a:r>
            <a:br>
              <a:rPr lang="cs-CZ" sz="3200" cap="all" dirty="0" smtClean="0">
                <a:solidFill>
                  <a:srgbClr val="008000"/>
                </a:solidFill>
              </a:rPr>
            </a:br>
            <a:r>
              <a:rPr lang="cs-CZ" sz="3200" cap="all" dirty="0" smtClean="0">
                <a:solidFill>
                  <a:srgbClr val="008000"/>
                </a:solidFill>
              </a:rPr>
              <a:t>HodnocenÍ územních dopadů (territorial impact assessment)</a:t>
            </a:r>
            <a:br>
              <a:rPr lang="cs-CZ" sz="3200" cap="all" dirty="0" smtClean="0">
                <a:solidFill>
                  <a:srgbClr val="008000"/>
                </a:solidFill>
              </a:rPr>
            </a:br>
            <a:r>
              <a:rPr lang="cs-CZ" sz="3200" cap="all" dirty="0">
                <a:solidFill>
                  <a:srgbClr val="008000"/>
                </a:solidFill>
              </a:rPr>
              <a:t/>
            </a:r>
            <a:br>
              <a:rPr lang="cs-CZ" sz="3200" cap="all" dirty="0">
                <a:solidFill>
                  <a:srgbClr val="008000"/>
                </a:solidFill>
              </a:rPr>
            </a:br>
            <a:r>
              <a:rPr lang="cs-CZ" sz="2800" dirty="0" smtClean="0">
                <a:solidFill>
                  <a:srgbClr val="008000"/>
                </a:solidFill>
              </a:rPr>
              <a:t>Prof. RNDr. Milan Viturka, CSc.: Regionální ekonomie a politika II.</a:t>
            </a:r>
            <a:r>
              <a:rPr lang="cs-CZ" sz="3200" cap="all" dirty="0" smtClean="0">
                <a:solidFill>
                  <a:srgbClr val="008000"/>
                </a:solidFill>
              </a:rPr>
              <a:t/>
            </a:r>
            <a:br>
              <a:rPr lang="cs-CZ" sz="3200" cap="all" dirty="0" smtClean="0">
                <a:solidFill>
                  <a:srgbClr val="008000"/>
                </a:solidFill>
              </a:rPr>
            </a:br>
            <a:r>
              <a:rPr lang="cs-CZ" sz="3200" cap="all" dirty="0" smtClean="0">
                <a:solidFill>
                  <a:srgbClr val="008000"/>
                </a:solidFill>
              </a:rPr>
              <a:t/>
            </a:r>
            <a:br>
              <a:rPr lang="cs-CZ" sz="3200" cap="all" dirty="0" smtClean="0">
                <a:solidFill>
                  <a:srgbClr val="008000"/>
                </a:solidFill>
              </a:rPr>
            </a:br>
            <a:endParaRPr lang="en-GB" sz="2400" dirty="0">
              <a:solidFill>
                <a:srgbClr val="00B050"/>
              </a:solidFill>
            </a:endParaRPr>
          </a:p>
        </p:txBody>
      </p:sp>
    </p:spTree>
    <p:extLst>
      <p:ext uri="{BB962C8B-B14F-4D97-AF65-F5344CB8AC3E}">
        <p14:creationId xmlns:p14="http://schemas.microsoft.com/office/powerpoint/2010/main" val="40834238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noChangeAspect="1"/>
          </p:cNvSpPr>
          <p:nvPr/>
        </p:nvSpPr>
        <p:spPr>
          <a:xfrm>
            <a:off x="323552" y="692696"/>
            <a:ext cx="8460000" cy="5940000"/>
          </a:xfrm>
          <a:prstGeom prst="rect">
            <a:avLst/>
          </a:prstGeom>
          <a:solidFill>
            <a:srgbClr val="008000"/>
          </a:solidFill>
        </p:spPr>
        <p:txBody>
          <a:bodyPr wrap="square">
            <a:spAutoFit/>
          </a:bodyPr>
          <a:lstStyle/>
          <a:p>
            <a:pPr algn="just">
              <a:lnSpc>
                <a:spcPct val="114000"/>
              </a:lnSpc>
              <a:spcBef>
                <a:spcPts val="600"/>
              </a:spcBef>
              <a:spcAft>
                <a:spcPts val="1200"/>
              </a:spcAft>
            </a:pPr>
            <a:r>
              <a:rPr lang="cs-CZ" sz="2400" b="1" dirty="0" smtClean="0">
                <a:solidFill>
                  <a:srgbClr val="FF66CC"/>
                </a:solidFill>
              </a:rPr>
              <a:t>Podstata a hlavní cíle metody </a:t>
            </a:r>
            <a:endParaRPr lang="cs-CZ" sz="2400" b="1" dirty="0">
              <a:solidFill>
                <a:srgbClr val="FF66CC"/>
              </a:solidFill>
            </a:endParaRPr>
          </a:p>
          <a:p>
            <a:pPr lvl="0" algn="just" eaLnBrk="0" fontAlgn="base" hangingPunct="0">
              <a:lnSpc>
                <a:spcPct val="114000"/>
              </a:lnSpc>
              <a:spcBef>
                <a:spcPts val="600"/>
              </a:spcBef>
              <a:spcAft>
                <a:spcPts val="600"/>
              </a:spcAft>
              <a:buClr>
                <a:srgbClr val="FFFF99"/>
              </a:buClr>
              <a:defRPr/>
            </a:pPr>
            <a:r>
              <a:rPr lang="cs-CZ" altLang="cs-CZ" sz="1400" kern="0" dirty="0">
                <a:solidFill>
                  <a:srgbClr val="FF66CC"/>
                </a:solidFill>
                <a:latin typeface="+mj-lt"/>
                <a:cs typeface="Calibri" panose="020F0502020204030204" pitchFamily="34" charset="0"/>
              </a:rPr>
              <a:t>Hlavní cílem </a:t>
            </a:r>
            <a:r>
              <a:rPr lang="cs-CZ" altLang="cs-CZ" sz="1400" kern="0" dirty="0" smtClean="0">
                <a:solidFill>
                  <a:srgbClr val="FF66CC"/>
                </a:solidFill>
                <a:latin typeface="+mj-lt"/>
                <a:cs typeface="Calibri" panose="020F0502020204030204" pitchFamily="34" charset="0"/>
              </a:rPr>
              <a:t>aplikace metody TIA/Territorial </a:t>
            </a:r>
            <a:r>
              <a:rPr lang="cs-CZ" altLang="cs-CZ" sz="1400" kern="0" dirty="0">
                <a:solidFill>
                  <a:srgbClr val="FF66CC"/>
                </a:solidFill>
                <a:latin typeface="+mj-lt"/>
                <a:cs typeface="Calibri" panose="020F0502020204030204" pitchFamily="34" charset="0"/>
              </a:rPr>
              <a:t>impact </a:t>
            </a:r>
            <a:r>
              <a:rPr lang="cs-CZ" altLang="cs-CZ" sz="1400" kern="0" dirty="0" smtClean="0">
                <a:solidFill>
                  <a:srgbClr val="FF66CC"/>
                </a:solidFill>
                <a:latin typeface="+mj-lt"/>
                <a:cs typeface="Calibri" panose="020F0502020204030204" pitchFamily="34" charset="0"/>
              </a:rPr>
              <a:t>assessment </a:t>
            </a:r>
            <a:r>
              <a:rPr lang="cs-CZ" altLang="cs-CZ" sz="1400" kern="0" dirty="0">
                <a:solidFill>
                  <a:srgbClr val="FF66CC"/>
                </a:solidFill>
                <a:latin typeface="+mj-lt"/>
                <a:cs typeface="Calibri" panose="020F0502020204030204" pitchFamily="34" charset="0"/>
              </a:rPr>
              <a:t>je ex-ante hodnocení územních dopadů </a:t>
            </a:r>
            <a:r>
              <a:rPr lang="cs-CZ" altLang="cs-CZ" sz="1400" kern="0" dirty="0" smtClean="0">
                <a:solidFill>
                  <a:srgbClr val="FF66CC"/>
                </a:solidFill>
                <a:latin typeface="+mj-lt"/>
                <a:cs typeface="Calibri" panose="020F0502020204030204" pitchFamily="34" charset="0"/>
              </a:rPr>
              <a:t>rozvojových intervencí (lze ji však aplikovat i na ex-post hodnocení). Její vznik odrážel zvyšující se potřebu územní percepce ekonomických, sociálních, environmentálních a institucionálních dopadů projektů. </a:t>
            </a:r>
            <a:r>
              <a:rPr lang="cs-CZ" altLang="cs-CZ" sz="1400" kern="0" dirty="0">
                <a:solidFill>
                  <a:srgbClr val="FF66CC"/>
                </a:solidFill>
                <a:latin typeface="+mj-lt"/>
                <a:cs typeface="Calibri" panose="020F0502020204030204" pitchFamily="34" charset="0"/>
              </a:rPr>
              <a:t>Na úrovni EU jde obvykle o hodnocení dopadů unijních </a:t>
            </a:r>
            <a:r>
              <a:rPr lang="cs-CZ" altLang="cs-CZ" sz="1400" kern="0" dirty="0" smtClean="0">
                <a:solidFill>
                  <a:srgbClr val="FF66CC"/>
                </a:solidFill>
                <a:latin typeface="+mj-lt"/>
                <a:cs typeface="Calibri" panose="020F0502020204030204" pitchFamily="34" charset="0"/>
              </a:rPr>
              <a:t>politik </a:t>
            </a:r>
            <a:r>
              <a:rPr lang="cs-CZ" altLang="cs-CZ" sz="1400" kern="0" dirty="0">
                <a:solidFill>
                  <a:srgbClr val="FF66CC"/>
                </a:solidFill>
                <a:latin typeface="+mj-lt"/>
                <a:cs typeface="Calibri" panose="020F0502020204030204" pitchFamily="34" charset="0"/>
              </a:rPr>
              <a:t>(např. </a:t>
            </a:r>
            <a:r>
              <a:rPr lang="cs-CZ" altLang="cs-CZ" sz="1400" kern="0" dirty="0" smtClean="0">
                <a:solidFill>
                  <a:srgbClr val="FF66CC"/>
                </a:solidFill>
                <a:latin typeface="+mj-lt"/>
                <a:cs typeface="Calibri" panose="020F0502020204030204" pitchFamily="34" charset="0"/>
              </a:rPr>
              <a:t>Společná </a:t>
            </a:r>
            <a:r>
              <a:rPr lang="cs-CZ" altLang="cs-CZ" sz="1400" kern="0" dirty="0">
                <a:solidFill>
                  <a:srgbClr val="FF66CC"/>
                </a:solidFill>
                <a:latin typeface="+mj-lt"/>
                <a:cs typeface="Calibri" panose="020F0502020204030204" pitchFamily="34" charset="0"/>
              </a:rPr>
              <a:t>energetická politika), na úrovni členských zemí </a:t>
            </a:r>
            <a:r>
              <a:rPr lang="cs-CZ" altLang="cs-CZ" sz="1400" kern="0" dirty="0" smtClean="0">
                <a:solidFill>
                  <a:srgbClr val="FF66CC"/>
                </a:solidFill>
                <a:latin typeface="+mj-lt"/>
                <a:cs typeface="Calibri" panose="020F0502020204030204" pitchFamily="34" charset="0"/>
              </a:rPr>
              <a:t>pak o </a:t>
            </a:r>
            <a:r>
              <a:rPr lang="cs-CZ" altLang="cs-CZ" sz="1400" kern="0" dirty="0">
                <a:solidFill>
                  <a:srgbClr val="FF66CC"/>
                </a:solidFill>
                <a:latin typeface="+mj-lt"/>
                <a:cs typeface="Calibri" panose="020F0502020204030204" pitchFamily="34" charset="0"/>
              </a:rPr>
              <a:t>územní dopady </a:t>
            </a:r>
            <a:r>
              <a:rPr lang="cs-CZ" altLang="cs-CZ" sz="1400" kern="0" dirty="0" smtClean="0">
                <a:solidFill>
                  <a:srgbClr val="FF66CC"/>
                </a:solidFill>
                <a:latin typeface="+mj-lt"/>
                <a:cs typeface="Calibri" panose="020F0502020204030204" pitchFamily="34" charset="0"/>
              </a:rPr>
              <a:t>projektů celostátního významu (</a:t>
            </a:r>
            <a:r>
              <a:rPr lang="cs-CZ" altLang="cs-CZ" sz="1400" kern="0" dirty="0">
                <a:solidFill>
                  <a:srgbClr val="FF66CC"/>
                </a:solidFill>
                <a:latin typeface="+mj-lt"/>
                <a:cs typeface="Calibri" panose="020F0502020204030204" pitchFamily="34" charset="0"/>
              </a:rPr>
              <a:t>např. výstavba vysokorychlostní železnice) a na regionální </a:t>
            </a:r>
            <a:r>
              <a:rPr lang="cs-CZ" altLang="cs-CZ" sz="1400" kern="0" dirty="0" smtClean="0">
                <a:solidFill>
                  <a:srgbClr val="FF66CC"/>
                </a:solidFill>
                <a:latin typeface="+mj-lt"/>
                <a:cs typeface="Calibri" panose="020F0502020204030204" pitchFamily="34" charset="0"/>
              </a:rPr>
              <a:t>příp. lokální úrovni  o </a:t>
            </a:r>
            <a:r>
              <a:rPr lang="cs-CZ" altLang="cs-CZ" sz="1400" kern="0" dirty="0">
                <a:solidFill>
                  <a:srgbClr val="FF66CC"/>
                </a:solidFill>
                <a:latin typeface="+mj-lt"/>
                <a:cs typeface="Calibri" panose="020F0502020204030204" pitchFamily="34" charset="0"/>
              </a:rPr>
              <a:t>územní dopady </a:t>
            </a:r>
            <a:r>
              <a:rPr lang="cs-CZ" altLang="cs-CZ" sz="1400" kern="0" dirty="0" smtClean="0">
                <a:solidFill>
                  <a:srgbClr val="FF66CC"/>
                </a:solidFill>
                <a:latin typeface="+mj-lt"/>
                <a:cs typeface="Calibri" panose="020F0502020204030204" pitchFamily="34" charset="0"/>
              </a:rPr>
              <a:t>projektů menšího územního rozsahu (</a:t>
            </a:r>
            <a:r>
              <a:rPr lang="cs-CZ" altLang="cs-CZ" sz="1400" kern="0" dirty="0">
                <a:solidFill>
                  <a:srgbClr val="FF66CC"/>
                </a:solidFill>
                <a:latin typeface="+mj-lt"/>
                <a:cs typeface="Calibri" panose="020F0502020204030204" pitchFamily="34" charset="0"/>
              </a:rPr>
              <a:t>např. výstavba průmyslové </a:t>
            </a:r>
            <a:r>
              <a:rPr lang="cs-CZ" altLang="cs-CZ" sz="1400" kern="0" dirty="0" smtClean="0">
                <a:solidFill>
                  <a:srgbClr val="FF66CC"/>
                </a:solidFill>
                <a:latin typeface="+mj-lt"/>
                <a:cs typeface="Calibri" panose="020F0502020204030204" pitchFamily="34" charset="0"/>
              </a:rPr>
              <a:t>zóny či urbanistické rozvojové  projekty).. </a:t>
            </a:r>
            <a:endParaRPr lang="cs-CZ" altLang="cs-CZ" sz="1400" kern="0" dirty="0">
              <a:solidFill>
                <a:srgbClr val="FF66CC"/>
              </a:solidFill>
              <a:latin typeface="+mj-lt"/>
              <a:cs typeface="Calibri" panose="020F0502020204030204" pitchFamily="34" charset="0"/>
            </a:endParaRPr>
          </a:p>
          <a:p>
            <a:pPr algn="just">
              <a:lnSpc>
                <a:spcPct val="114000"/>
              </a:lnSpc>
              <a:spcBef>
                <a:spcPts val="600"/>
              </a:spcBef>
              <a:tabLst>
                <a:tab pos="179705" algn="l"/>
              </a:tabLst>
            </a:pPr>
            <a:r>
              <a:rPr lang="cs-CZ" sz="1400" dirty="0" smtClean="0">
                <a:solidFill>
                  <a:srgbClr val="FF66CC"/>
                </a:solidFill>
                <a:latin typeface="+mj-lt"/>
                <a:ea typeface="Times New Roman"/>
                <a:cs typeface="RePublic Std"/>
              </a:rPr>
              <a:t>Z obecného pohledu potřeba aplikace TIA vyplývá z omezenosti zdrojů, která je logicky propojena s výběrem co nejúčelnějších resp. nejefektivnějších intervencí/projektů. Tento výběr by měl reflektovat nejen jejich finanční ale i nefinanční efekty, které hrají především v případě veřejných projektů často rozhodující roli (v tomto směru jde v podstatě jo posouzení zda produkce pozitivních externalit nebude převážena produkcí externalit negativních). V tomto kontextu je možné konstatovat, že TIA klade důraz na využití integrujícího holistického přístup považujícího celek za něco více než prostý souhrn jeho částí (se zvláštním zřetelem na reflexi zpětných vazeb). Z dlouhodobého pohledu je logickým důsledkem omezenosti zdrojů nerovnoměrný rozvoj jak na národní, tak i regionální a lokální úrovni. V souladu s touto zřejmou skutečností je aplikace metody TIA úzce spojena s Politikou hospodářské, sociální a územní soudržnosti EU (považované za hlavní investiční politiku), jejímž cílem je stimulace konkurenceschopného a udržitelného rozvoje území. Aplikace diskutované metody tak podporuje implementaci principu solidarity, jehož odpovídající ideou  je ekonomická konvergence územních celků.</a:t>
            </a:r>
            <a:endParaRPr lang="cs-CZ" sz="1600" dirty="0">
              <a:solidFill>
                <a:srgbClr val="FF66CC"/>
              </a:solidFill>
            </a:endParaRPr>
          </a:p>
          <a:p>
            <a:pPr algn="just">
              <a:spcBef>
                <a:spcPts val="1200"/>
              </a:spcBef>
            </a:pPr>
            <a:endParaRPr lang="cs-CZ" sz="1600" dirty="0" smtClean="0">
              <a:solidFill>
                <a:srgbClr val="FFFF00"/>
              </a:solidFill>
            </a:endParaRPr>
          </a:p>
          <a:p>
            <a:pPr algn="just">
              <a:spcBef>
                <a:spcPts val="1200"/>
              </a:spcBef>
            </a:pPr>
            <a:r>
              <a:rPr lang="cs-CZ" sz="1600" dirty="0">
                <a:solidFill>
                  <a:srgbClr val="FFFF00"/>
                </a:solidFill>
              </a:rPr>
              <a:t>				</a:t>
            </a:r>
            <a:endParaRPr lang="cs-CZ" sz="1600" dirty="0" smtClean="0">
              <a:solidFill>
                <a:srgbClr val="FFFF00"/>
              </a:solidFill>
            </a:endParaRPr>
          </a:p>
          <a:p>
            <a:pPr algn="just">
              <a:spcBef>
                <a:spcPts val="1200"/>
              </a:spcBef>
            </a:pPr>
            <a:r>
              <a:rPr lang="cs-CZ" sz="1600" dirty="0">
                <a:solidFill>
                  <a:srgbClr val="FFFF00"/>
                </a:solidFill>
              </a:rPr>
              <a:t>				</a:t>
            </a:r>
            <a:endParaRPr lang="cs-CZ" sz="1600" dirty="0" smtClean="0">
              <a:solidFill>
                <a:srgbClr val="FFFF00"/>
              </a:solidFill>
            </a:endParaRPr>
          </a:p>
          <a:p>
            <a:pPr algn="just">
              <a:spcBef>
                <a:spcPts val="1200"/>
              </a:spcBef>
            </a:pPr>
            <a:r>
              <a:rPr lang="cs-CZ" sz="1600" dirty="0">
                <a:solidFill>
                  <a:srgbClr val="FFFF00"/>
                </a:solidFill>
              </a:rPr>
              <a:t>					</a:t>
            </a:r>
            <a:endParaRPr lang="cs-CZ" b="1" dirty="0">
              <a:solidFill>
                <a:srgbClr val="00B0F0"/>
              </a:solidFill>
            </a:endParaRPr>
          </a:p>
        </p:txBody>
      </p:sp>
    </p:spTree>
    <p:extLst>
      <p:ext uri="{BB962C8B-B14F-4D97-AF65-F5344CB8AC3E}">
        <p14:creationId xmlns:p14="http://schemas.microsoft.com/office/powerpoint/2010/main" val="38622740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noChangeAspect="1"/>
          </p:cNvSpPr>
          <p:nvPr/>
        </p:nvSpPr>
        <p:spPr>
          <a:xfrm>
            <a:off x="391489" y="692696"/>
            <a:ext cx="8460000" cy="5940000"/>
          </a:xfrm>
          <a:prstGeom prst="rect">
            <a:avLst/>
          </a:prstGeom>
          <a:solidFill>
            <a:srgbClr val="008000"/>
          </a:solidFill>
        </p:spPr>
        <p:txBody>
          <a:bodyPr wrap="square">
            <a:spAutoFit/>
          </a:bodyPr>
          <a:lstStyle/>
          <a:p>
            <a:pPr algn="just">
              <a:lnSpc>
                <a:spcPct val="114000"/>
              </a:lnSpc>
              <a:spcAft>
                <a:spcPts val="600"/>
              </a:spcAft>
            </a:pPr>
            <a:r>
              <a:rPr lang="cs-CZ" sz="2400" b="1" dirty="0" smtClean="0">
                <a:solidFill>
                  <a:srgbClr val="FF66CC"/>
                </a:solidFill>
              </a:rPr>
              <a:t>Zavádění TIA v Evropské unii</a:t>
            </a:r>
            <a:endParaRPr lang="cs-CZ" sz="2400" b="1" dirty="0">
              <a:solidFill>
                <a:srgbClr val="FF66CC"/>
              </a:solidFill>
            </a:endParaRPr>
          </a:p>
          <a:p>
            <a:pPr algn="just">
              <a:lnSpc>
                <a:spcPct val="114000"/>
              </a:lnSpc>
              <a:spcAft>
                <a:spcPts val="600"/>
              </a:spcAft>
            </a:pPr>
            <a:r>
              <a:rPr lang="cs-CZ" sz="1400" dirty="0" smtClean="0">
                <a:solidFill>
                  <a:srgbClr val="FF66CC"/>
                </a:solidFill>
              </a:rPr>
              <a:t>Procedura TIA byla (po předchozích diskusích) oficiálně zavedena Evropskou komisí v roce 2002.  Zásadní roli v rozvoji teoreticko-metodologického zabezpečení TIA, která má shodné rysy s úspěšně aplikovanou metodou  EIA, pak sehrál program ESPON (European </a:t>
            </a:r>
            <a:r>
              <a:rPr lang="cs-CZ" sz="1400" dirty="0">
                <a:solidFill>
                  <a:srgbClr val="FF66CC"/>
                </a:solidFill>
              </a:rPr>
              <a:t>Spatial Observation </a:t>
            </a:r>
            <a:r>
              <a:rPr lang="cs-CZ" sz="1400" dirty="0" smtClean="0">
                <a:solidFill>
                  <a:srgbClr val="FF66CC"/>
                </a:solidFill>
              </a:rPr>
              <a:t>Network). Primárním cílem bylo vytvořit co nejjednodušší metodologii použitelnou na unijní, národní i regionální úrovni s co nejnižšími nároky na zdroje dat. Sekundárním cílem pak bylo zajistit aby užitá metodika měla robustní charakter zajišťující potřebnou flexibilitu při současném respektování systémů politiky a plánování uplatňovaných v jednotlivých zemích. Teno přístup vytváří vhodné předpoklady pro percepci různorodých efektů plánovaných intervencí a tudíž i včasné řešení potenciálních konfliktů s dotčenými adresáty intervence včetně relevantních institucí veřejné správy a samosprávy. </a:t>
            </a:r>
            <a:r>
              <a:rPr lang="cs-CZ" sz="1400" dirty="0">
                <a:solidFill>
                  <a:srgbClr val="FF66CC"/>
                </a:solidFill>
              </a:rPr>
              <a:t>Pro </a:t>
            </a:r>
            <a:r>
              <a:rPr lang="cs-CZ" sz="1400" dirty="0" smtClean="0">
                <a:solidFill>
                  <a:srgbClr val="FF66CC"/>
                </a:solidFill>
              </a:rPr>
              <a:t>hodnocení dopadů se obvykle využívá  </a:t>
            </a:r>
            <a:r>
              <a:rPr lang="cs-CZ" sz="1400" dirty="0">
                <a:solidFill>
                  <a:srgbClr val="FF66CC"/>
                </a:solidFill>
              </a:rPr>
              <a:t>tzv. matice </a:t>
            </a:r>
            <a:r>
              <a:rPr lang="cs-CZ" sz="1400" dirty="0" smtClean="0">
                <a:solidFill>
                  <a:srgbClr val="FF66CC"/>
                </a:solidFill>
              </a:rPr>
              <a:t>dopadů obsahující </a:t>
            </a:r>
            <a:r>
              <a:rPr lang="cs-CZ" sz="1400" dirty="0">
                <a:solidFill>
                  <a:srgbClr val="FF66CC"/>
                </a:solidFill>
              </a:rPr>
              <a:t>nejčastější typy </a:t>
            </a:r>
            <a:r>
              <a:rPr lang="cs-CZ" sz="1400" dirty="0" smtClean="0">
                <a:solidFill>
                  <a:srgbClr val="FF66CC"/>
                </a:solidFill>
              </a:rPr>
              <a:t>dopadů</a:t>
            </a:r>
            <a:r>
              <a:rPr lang="cs-CZ" sz="1400" dirty="0">
                <a:solidFill>
                  <a:srgbClr val="FF66CC"/>
                </a:solidFill>
              </a:rPr>
              <a:t>, které mohou </a:t>
            </a:r>
            <a:r>
              <a:rPr lang="cs-CZ" sz="1400" dirty="0" smtClean="0">
                <a:solidFill>
                  <a:srgbClr val="FF66CC"/>
                </a:solidFill>
              </a:rPr>
              <a:t>v území nastat. Díky jednotnému metodologickému základu TIA  lze výsledky její aplikace  vzájemně porovnat a získávat tak rozsáhlé zkušenosti s její aplikací.</a:t>
            </a:r>
          </a:p>
          <a:p>
            <a:pPr algn="just">
              <a:lnSpc>
                <a:spcPct val="114000"/>
              </a:lnSpc>
            </a:pPr>
            <a:r>
              <a:rPr lang="cs-CZ" sz="1400" dirty="0" smtClean="0">
                <a:solidFill>
                  <a:srgbClr val="FF66CC"/>
                </a:solidFill>
              </a:rPr>
              <a:t>Pokud jde o konkrétní využití TIA v rámci jednotlivých členských zemích EU patří mezi státy s nejvíce rozvinutými aplikacemi TIA především Německo a Rakousko (zde je tato  metoda i legislativně ukotvena). Pokud pak jde o jednotlivé politiky EU lze je na základě intenzity jejich vazeb na aplikaci TIA rozdělit do následujících skupin:</a:t>
            </a:r>
            <a:endParaRPr lang="cs-CZ" sz="1400" dirty="0">
              <a:solidFill>
                <a:srgbClr val="FF66CC"/>
              </a:solidFill>
            </a:endParaRPr>
          </a:p>
          <a:p>
            <a:pPr marL="285750" indent="-285750" algn="just">
              <a:lnSpc>
                <a:spcPct val="114000"/>
              </a:lnSpc>
              <a:buFont typeface="Wingdings" panose="05000000000000000000" pitchFamily="2" charset="2"/>
              <a:buChar char="v"/>
            </a:pPr>
            <a:r>
              <a:rPr lang="cs-CZ" sz="1400" dirty="0" smtClean="0">
                <a:solidFill>
                  <a:srgbClr val="FF66CC"/>
                </a:solidFill>
              </a:rPr>
              <a:t>nejsilnější vazby – kohezní politika,  zemědělská </a:t>
            </a:r>
            <a:r>
              <a:rPr lang="cs-CZ" sz="1400" dirty="0">
                <a:solidFill>
                  <a:srgbClr val="FF66CC"/>
                </a:solidFill>
              </a:rPr>
              <a:t>politika a politika rozvoje </a:t>
            </a:r>
            <a:r>
              <a:rPr lang="cs-CZ" sz="1400" dirty="0" smtClean="0">
                <a:solidFill>
                  <a:srgbClr val="FF66CC"/>
                </a:solidFill>
              </a:rPr>
              <a:t>venkova, environmentální politika, dopravní politika, </a:t>
            </a:r>
          </a:p>
          <a:p>
            <a:pPr marL="285750" indent="-285750" algn="just">
              <a:lnSpc>
                <a:spcPct val="114000"/>
              </a:lnSpc>
              <a:buFont typeface="Wingdings" panose="05000000000000000000" pitchFamily="2" charset="2"/>
              <a:buChar char="v"/>
            </a:pPr>
            <a:r>
              <a:rPr lang="cs-CZ" sz="1400" dirty="0" smtClean="0">
                <a:solidFill>
                  <a:srgbClr val="FF66CC"/>
                </a:solidFill>
              </a:rPr>
              <a:t>středně silné vazby – energetická politika, politika  vnitřního </a:t>
            </a:r>
            <a:r>
              <a:rPr lang="cs-CZ" sz="1400" dirty="0">
                <a:solidFill>
                  <a:srgbClr val="FF66CC"/>
                </a:solidFill>
              </a:rPr>
              <a:t>trhu a </a:t>
            </a:r>
            <a:r>
              <a:rPr lang="cs-CZ" sz="1400" dirty="0" smtClean="0">
                <a:solidFill>
                  <a:srgbClr val="FF66CC"/>
                </a:solidFill>
              </a:rPr>
              <a:t>hospodářské soutěže,</a:t>
            </a:r>
            <a:endParaRPr lang="cs-CZ" sz="1400" dirty="0">
              <a:solidFill>
                <a:srgbClr val="FF66CC"/>
              </a:solidFill>
            </a:endParaRPr>
          </a:p>
          <a:p>
            <a:pPr marL="285750" indent="-285750" algn="just">
              <a:lnSpc>
                <a:spcPct val="114000"/>
              </a:lnSpc>
              <a:buFont typeface="Wingdings" panose="05000000000000000000" pitchFamily="2" charset="2"/>
              <a:buChar char="v"/>
            </a:pPr>
            <a:r>
              <a:rPr lang="cs-CZ" sz="1400" dirty="0" smtClean="0">
                <a:solidFill>
                  <a:srgbClr val="FF66CC"/>
                </a:solidFill>
              </a:rPr>
              <a:t>slabé vazby -  politika  výzkumu </a:t>
            </a:r>
            <a:r>
              <a:rPr lang="cs-CZ" sz="1400" dirty="0">
                <a:solidFill>
                  <a:srgbClr val="FF66CC"/>
                </a:solidFill>
              </a:rPr>
              <a:t>a </a:t>
            </a:r>
            <a:r>
              <a:rPr lang="cs-CZ" sz="1400" dirty="0" smtClean="0">
                <a:solidFill>
                  <a:srgbClr val="FF66CC"/>
                </a:solidFill>
              </a:rPr>
              <a:t>vývoje, hospodářská </a:t>
            </a:r>
            <a:r>
              <a:rPr lang="cs-CZ" sz="1400" dirty="0">
                <a:solidFill>
                  <a:srgbClr val="FF66CC"/>
                </a:solidFill>
              </a:rPr>
              <a:t>a měnové politiky, vývozní </a:t>
            </a:r>
            <a:r>
              <a:rPr lang="cs-CZ" sz="1400" dirty="0" smtClean="0">
                <a:solidFill>
                  <a:srgbClr val="FF66CC"/>
                </a:solidFill>
              </a:rPr>
              <a:t>politika,   průmyslová politika...</a:t>
            </a:r>
            <a:endParaRPr lang="cs-CZ" sz="1400" dirty="0">
              <a:solidFill>
                <a:srgbClr val="FF9933"/>
              </a:solidFill>
            </a:endParaRPr>
          </a:p>
          <a:p>
            <a:pPr algn="just">
              <a:lnSpc>
                <a:spcPct val="114000"/>
              </a:lnSpc>
              <a:spcBef>
                <a:spcPts val="600"/>
              </a:spcBef>
              <a:spcAft>
                <a:spcPts val="600"/>
              </a:spcAft>
            </a:pPr>
            <a:endParaRPr lang="cs-CZ" sz="1600" dirty="0">
              <a:solidFill>
                <a:srgbClr val="FFFF00"/>
              </a:solidFill>
            </a:endParaRPr>
          </a:p>
          <a:p>
            <a:pPr algn="just">
              <a:lnSpc>
                <a:spcPct val="114000"/>
              </a:lnSpc>
              <a:spcBef>
                <a:spcPts val="600"/>
              </a:spcBef>
            </a:pPr>
            <a:r>
              <a:rPr lang="cs-CZ" sz="1600" dirty="0">
                <a:solidFill>
                  <a:srgbClr val="FFFF00"/>
                </a:solidFill>
              </a:rPr>
              <a:t>				</a:t>
            </a:r>
            <a:endParaRPr lang="cs-CZ" sz="1600" dirty="0" smtClean="0">
              <a:solidFill>
                <a:srgbClr val="FFFF00"/>
              </a:solidFill>
            </a:endParaRPr>
          </a:p>
          <a:p>
            <a:pPr algn="just">
              <a:lnSpc>
                <a:spcPct val="114000"/>
              </a:lnSpc>
              <a:spcBef>
                <a:spcPts val="600"/>
              </a:spcBef>
            </a:pPr>
            <a:r>
              <a:rPr lang="cs-CZ" sz="1600" dirty="0">
                <a:solidFill>
                  <a:srgbClr val="FFFF00"/>
                </a:solidFill>
              </a:rPr>
              <a:t>				</a:t>
            </a:r>
            <a:endParaRPr lang="cs-CZ" sz="1600" dirty="0" smtClean="0">
              <a:solidFill>
                <a:srgbClr val="FFFF00"/>
              </a:solidFill>
            </a:endParaRPr>
          </a:p>
          <a:p>
            <a:pPr algn="just">
              <a:lnSpc>
                <a:spcPct val="114000"/>
              </a:lnSpc>
              <a:spcBef>
                <a:spcPts val="600"/>
              </a:spcBef>
            </a:pPr>
            <a:r>
              <a:rPr lang="cs-CZ" sz="1600" dirty="0">
                <a:solidFill>
                  <a:srgbClr val="FFFF00"/>
                </a:solidFill>
              </a:rPr>
              <a:t>	</a:t>
            </a:r>
            <a:r>
              <a:rPr lang="cs-CZ" dirty="0">
                <a:solidFill>
                  <a:srgbClr val="00B0F0"/>
                </a:solidFill>
              </a:rPr>
              <a:t>	</a:t>
            </a:r>
            <a:endParaRPr lang="cs-CZ" b="1" dirty="0">
              <a:solidFill>
                <a:srgbClr val="00B0F0"/>
              </a:solidFill>
            </a:endParaRPr>
          </a:p>
        </p:txBody>
      </p:sp>
    </p:spTree>
    <p:extLst>
      <p:ext uri="{BB962C8B-B14F-4D97-AF65-F5344CB8AC3E}">
        <p14:creationId xmlns:p14="http://schemas.microsoft.com/office/powerpoint/2010/main" val="3862274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p:cNvSpPr>
          <p:nvPr/>
        </p:nvSpPr>
        <p:spPr>
          <a:xfrm>
            <a:off x="368301" y="692693"/>
            <a:ext cx="8460000" cy="5940000"/>
          </a:xfrm>
          <a:prstGeom prst="rect">
            <a:avLst/>
          </a:prstGeom>
          <a:solidFill>
            <a:srgbClr val="008000"/>
          </a:solidFill>
        </p:spPr>
        <p:txBody>
          <a:bodyPr wrap="square">
            <a:spAutoFit/>
          </a:bodyPr>
          <a:lstStyle/>
          <a:p>
            <a:pPr algn="just">
              <a:lnSpc>
                <a:spcPct val="114000"/>
              </a:lnSpc>
              <a:spcAft>
                <a:spcPts val="600"/>
              </a:spcAft>
            </a:pPr>
            <a:r>
              <a:rPr lang="cs-CZ" sz="1400" dirty="0" smtClean="0">
                <a:solidFill>
                  <a:srgbClr val="FF66CC"/>
                </a:solidFill>
              </a:rPr>
              <a:t>Pro konkrétní aplikaci TIA v zemích EU je charakteristická metodická procedura sestávající ze čtyř základních kroků: </a:t>
            </a:r>
          </a:p>
          <a:p>
            <a:pPr marL="342900" indent="-342900" algn="just">
              <a:lnSpc>
                <a:spcPct val="114000"/>
              </a:lnSpc>
              <a:buFont typeface="+mj-lt"/>
              <a:buAutoNum type="arabicPeriod"/>
            </a:pPr>
            <a:r>
              <a:rPr lang="cs-CZ" sz="1400" dirty="0" smtClean="0">
                <a:solidFill>
                  <a:srgbClr val="FF66CC"/>
                </a:solidFill>
              </a:rPr>
              <a:t>screening –. </a:t>
            </a:r>
            <a:r>
              <a:rPr lang="cs-CZ" sz="1400" dirty="0">
                <a:solidFill>
                  <a:srgbClr val="FF66CC"/>
                </a:solidFill>
              </a:rPr>
              <a:t>posouzení zda je </a:t>
            </a:r>
            <a:r>
              <a:rPr lang="cs-CZ" sz="1400" dirty="0" smtClean="0">
                <a:solidFill>
                  <a:srgbClr val="FF66CC"/>
                </a:solidFill>
              </a:rPr>
              <a:t>v daném </a:t>
            </a:r>
            <a:r>
              <a:rPr lang="cs-CZ" sz="1400" dirty="0">
                <a:solidFill>
                  <a:srgbClr val="FF66CC"/>
                </a:solidFill>
              </a:rPr>
              <a:t>případě metodu TIA účelné </a:t>
            </a:r>
            <a:r>
              <a:rPr lang="cs-CZ" sz="1400" dirty="0" smtClean="0">
                <a:solidFill>
                  <a:srgbClr val="FF66CC"/>
                </a:solidFill>
              </a:rPr>
              <a:t>aplikovat,</a:t>
            </a:r>
            <a:endParaRPr lang="cs-CZ" sz="1400" dirty="0">
              <a:solidFill>
                <a:srgbClr val="FF66CC"/>
              </a:solidFill>
            </a:endParaRPr>
          </a:p>
          <a:p>
            <a:pPr marL="342900" indent="-342900" algn="just">
              <a:lnSpc>
                <a:spcPct val="114000"/>
              </a:lnSpc>
              <a:buFont typeface="+mj-lt"/>
              <a:buAutoNum type="arabicPeriod"/>
            </a:pPr>
            <a:r>
              <a:rPr lang="cs-CZ" sz="1400" dirty="0" smtClean="0">
                <a:solidFill>
                  <a:srgbClr val="FF66CC"/>
                </a:solidFill>
              </a:rPr>
              <a:t>scoping </a:t>
            </a:r>
            <a:r>
              <a:rPr lang="cs-CZ" sz="1400" dirty="0">
                <a:solidFill>
                  <a:srgbClr val="FF66CC"/>
                </a:solidFill>
              </a:rPr>
              <a:t>– </a:t>
            </a:r>
            <a:r>
              <a:rPr lang="cs-CZ" sz="1400" dirty="0" smtClean="0">
                <a:solidFill>
                  <a:srgbClr val="FF66CC"/>
                </a:solidFill>
              </a:rPr>
              <a:t>určení rozsahu intervence/projektu determinující hierarchickou úroveň aplikace TIA (uvedené dva kroky musí respektovat příslušné národní regulační rámce),</a:t>
            </a:r>
          </a:p>
          <a:p>
            <a:pPr marL="342900" indent="-342900" algn="just">
              <a:lnSpc>
                <a:spcPct val="114000"/>
              </a:lnSpc>
              <a:buFont typeface="+mj-lt"/>
              <a:buAutoNum type="arabicPeriod"/>
            </a:pPr>
            <a:r>
              <a:rPr lang="cs-CZ" sz="1400" dirty="0" smtClean="0">
                <a:solidFill>
                  <a:srgbClr val="FF66CC"/>
                </a:solidFill>
              </a:rPr>
              <a:t>analyzing – </a:t>
            </a:r>
            <a:r>
              <a:rPr lang="cs-CZ" sz="1400" dirty="0">
                <a:solidFill>
                  <a:srgbClr val="FF66CC"/>
                </a:solidFill>
              </a:rPr>
              <a:t>analýza </a:t>
            </a:r>
            <a:r>
              <a:rPr lang="cs-CZ" sz="1400" dirty="0" smtClean="0">
                <a:solidFill>
                  <a:srgbClr val="FF66CC"/>
                </a:solidFill>
              </a:rPr>
              <a:t>potenciálních možností  aplikace kvantitativních a kvalitativních  přístupů,  </a:t>
            </a:r>
            <a:endParaRPr lang="cs-CZ" sz="1400" dirty="0">
              <a:solidFill>
                <a:srgbClr val="FF66CC"/>
              </a:solidFill>
            </a:endParaRPr>
          </a:p>
          <a:p>
            <a:pPr marL="342900" indent="-342900" algn="just">
              <a:lnSpc>
                <a:spcPct val="114000"/>
              </a:lnSpc>
              <a:spcAft>
                <a:spcPts val="600"/>
              </a:spcAft>
              <a:buFont typeface="+mj-lt"/>
              <a:buAutoNum type="arabicPeriod"/>
            </a:pPr>
            <a:r>
              <a:rPr lang="cs-CZ" sz="1400" dirty="0" smtClean="0">
                <a:solidFill>
                  <a:srgbClr val="FF66CC"/>
                </a:solidFill>
              </a:rPr>
              <a:t>assessing – vlastní posouzení intervencí/projektů vztahující se k dotčenému území na základě multikriteriální analýzy (s případným zohledněním názorů hlavních stakeholderů).</a:t>
            </a:r>
            <a:endParaRPr lang="cs-CZ" sz="1400" dirty="0">
              <a:solidFill>
                <a:srgbClr val="FF66CC"/>
              </a:solidFill>
            </a:endParaRPr>
          </a:p>
          <a:p>
            <a:pPr algn="just">
              <a:lnSpc>
                <a:spcPct val="114000"/>
              </a:lnSpc>
              <a:spcAft>
                <a:spcPts val="600"/>
              </a:spcAft>
            </a:pPr>
            <a:r>
              <a:rPr lang="cs-CZ" sz="1400" dirty="0" smtClean="0">
                <a:solidFill>
                  <a:srgbClr val="FF66CC"/>
                </a:solidFill>
              </a:rPr>
              <a:t>TIA klade důraz na využití jednoduchých metod v zájmu co nejsnazší aplikace veřejnými správními institucemi (nejčastěji jde o regionální a lokální instituce zodpovědné za územní plánování působící v interakci s centrálními institucemi). Tento přístup koresponduje s perspektivním charakterem hodnocení, pro které logicky nejsou k dispozici relevantní data – alternativní využití predikcí je pak spojeno s řadou nejistot, které nemůže odstranit ani využití sofistikovaných matematicko-statistických modelů. Významným problémem jsou rovněž obtíže s dosahováním potřebného konsensu mezi příslušnými aktéry, které výrazně narůstají s rostoucí složitostí a časovým horizontem intervencí resp. projektů. Na druhé straně je potřebné zmínit relativně snadnou replikovatelnost metody vytvářející potřebný prostor pro její flexibilní aplikaci s využitím bottom-up přístupu a rovněž pro účelné zohlednění institucionální a plánovací tradice jednotlivých členských zemí EU. Za největší praktický problém spojený se zaváděním resp. prováděním TIA  na národní úrovni je považována neochota centrálních institucí (odvíjející se od malých  zkušenosti v dané oblasti) a na regionální a lokální úrovni pak všeobecná skepse ohledně možností ovlivňovat rozhodnutí přijímaná centrálními institucemi,.</a:t>
            </a:r>
            <a:endParaRPr lang="cs-CZ" sz="1600" dirty="0" smtClean="0">
              <a:solidFill>
                <a:srgbClr val="FFFF00"/>
              </a:solidFill>
            </a:endParaRPr>
          </a:p>
          <a:p>
            <a:pPr algn="just">
              <a:lnSpc>
                <a:spcPct val="114000"/>
              </a:lnSpc>
              <a:spcBef>
                <a:spcPts val="1200"/>
              </a:spcBef>
            </a:pPr>
            <a:r>
              <a:rPr lang="cs-CZ" sz="1600" dirty="0">
                <a:solidFill>
                  <a:srgbClr val="FFFF00"/>
                </a:solidFill>
              </a:rPr>
              <a:t>				</a:t>
            </a:r>
            <a:endParaRPr lang="cs-CZ" sz="1600" dirty="0" smtClean="0">
              <a:solidFill>
                <a:srgbClr val="FFFF00"/>
              </a:solidFill>
            </a:endParaRPr>
          </a:p>
          <a:p>
            <a:pPr algn="just">
              <a:spcBef>
                <a:spcPts val="1200"/>
              </a:spcBef>
            </a:pPr>
            <a:r>
              <a:rPr lang="cs-CZ" dirty="0">
                <a:solidFill>
                  <a:srgbClr val="00B0F0"/>
                </a:solidFill>
              </a:rPr>
              <a:t>	</a:t>
            </a:r>
            <a:r>
              <a:rPr lang="cs-CZ" sz="1400" b="1" dirty="0" smtClean="0">
                <a:solidFill>
                  <a:srgbClr val="00B0F0"/>
                </a:solidFill>
              </a:rPr>
              <a:t>.</a:t>
            </a:r>
            <a:endParaRPr lang="cs-CZ" b="1" dirty="0">
              <a:solidFill>
                <a:srgbClr val="00B0F0"/>
              </a:solidFill>
            </a:endParaRPr>
          </a:p>
        </p:txBody>
      </p:sp>
    </p:spTree>
    <p:extLst>
      <p:ext uri="{BB962C8B-B14F-4D97-AF65-F5344CB8AC3E}">
        <p14:creationId xmlns:p14="http://schemas.microsoft.com/office/powerpoint/2010/main" val="39721369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noChangeAspect="1"/>
          </p:cNvSpPr>
          <p:nvPr/>
        </p:nvSpPr>
        <p:spPr>
          <a:xfrm>
            <a:off x="395542" y="620687"/>
            <a:ext cx="8460000" cy="5868000"/>
          </a:xfrm>
          <a:prstGeom prst="rect">
            <a:avLst/>
          </a:prstGeom>
          <a:solidFill>
            <a:srgbClr val="008000"/>
          </a:solidFill>
        </p:spPr>
        <p:txBody>
          <a:bodyPr wrap="square">
            <a:spAutoFit/>
          </a:bodyPr>
          <a:lstStyle/>
          <a:p>
            <a:pPr algn="just">
              <a:lnSpc>
                <a:spcPct val="114000"/>
              </a:lnSpc>
              <a:spcAft>
                <a:spcPts val="600"/>
              </a:spcAft>
            </a:pPr>
            <a:r>
              <a:rPr lang="cs-CZ" sz="2400" b="1" dirty="0" smtClean="0">
                <a:solidFill>
                  <a:srgbClr val="FF66CC"/>
                </a:solidFill>
              </a:rPr>
              <a:t>Zavádění </a:t>
            </a:r>
            <a:r>
              <a:rPr lang="cs-CZ" sz="2400" b="1" dirty="0">
                <a:solidFill>
                  <a:srgbClr val="FF66CC"/>
                </a:solidFill>
              </a:rPr>
              <a:t>TIA v </a:t>
            </a:r>
            <a:r>
              <a:rPr lang="cs-CZ" sz="2400" b="1" dirty="0" smtClean="0">
                <a:solidFill>
                  <a:srgbClr val="FF66CC"/>
                </a:solidFill>
              </a:rPr>
              <a:t>České republice</a:t>
            </a:r>
            <a:endParaRPr lang="cs-CZ" sz="2400" b="1" dirty="0">
              <a:solidFill>
                <a:srgbClr val="FF66CC"/>
              </a:solidFill>
            </a:endParaRPr>
          </a:p>
          <a:p>
            <a:pPr algn="just">
              <a:lnSpc>
                <a:spcPct val="114000"/>
              </a:lnSpc>
              <a:spcAft>
                <a:spcPts val="600"/>
              </a:spcAft>
              <a:tabLst>
                <a:tab pos="179705" algn="l"/>
              </a:tabLst>
            </a:pPr>
            <a:r>
              <a:rPr lang="cs-CZ" sz="1400" dirty="0" smtClean="0">
                <a:solidFill>
                  <a:srgbClr val="FF66CC"/>
                </a:solidFill>
                <a:latin typeface="+mj-lt"/>
                <a:ea typeface="Times New Roman"/>
                <a:cs typeface="RePublic Std"/>
              </a:rPr>
              <a:t>V roce 2015 nechalo MMR zpracovat metodiku TIA (Hodnocení územních dopadů) zaměřenou na posuzování projektových záměrů v českém institucionálním rámci (Nosek, Urbanismus a územní rozvoj, 2017). Předpokládá se, že na  </a:t>
            </a:r>
            <a:r>
              <a:rPr lang="cs-CZ" sz="1400" dirty="0">
                <a:solidFill>
                  <a:srgbClr val="FF66CC"/>
                </a:solidFill>
                <a:latin typeface="+mj-lt"/>
                <a:ea typeface="Times New Roman"/>
                <a:cs typeface="RePublic Std"/>
              </a:rPr>
              <a:t>základě  </a:t>
            </a:r>
            <a:r>
              <a:rPr lang="cs-CZ" sz="1400" dirty="0" smtClean="0">
                <a:solidFill>
                  <a:srgbClr val="FF66CC"/>
                </a:solidFill>
                <a:latin typeface="+mj-lt"/>
                <a:ea typeface="Times New Roman"/>
                <a:cs typeface="RePublic Std"/>
              </a:rPr>
              <a:t>tohoto hodnocení budou  </a:t>
            </a:r>
            <a:r>
              <a:rPr lang="cs-CZ" sz="1400" dirty="0">
                <a:solidFill>
                  <a:srgbClr val="FF66CC"/>
                </a:solidFill>
                <a:latin typeface="+mj-lt"/>
                <a:ea typeface="Times New Roman"/>
                <a:cs typeface="RePublic Std"/>
              </a:rPr>
              <a:t>moci  veřejné </a:t>
            </a:r>
            <a:r>
              <a:rPr lang="cs-CZ" sz="1400" dirty="0" smtClean="0">
                <a:solidFill>
                  <a:srgbClr val="FF66CC"/>
                </a:solidFill>
                <a:latin typeface="+mj-lt"/>
                <a:ea typeface="Times New Roman"/>
                <a:cs typeface="RePublic Std"/>
              </a:rPr>
              <a:t>subjekty (především  města</a:t>
            </a:r>
            <a:r>
              <a:rPr lang="cs-CZ" sz="1400" dirty="0">
                <a:solidFill>
                  <a:srgbClr val="FF66CC"/>
                </a:solidFill>
                <a:latin typeface="+mj-lt"/>
                <a:ea typeface="Times New Roman"/>
                <a:cs typeface="RePublic Std"/>
              </a:rPr>
              <a:t>, obce, kraje, ministerstva a jejich </a:t>
            </a:r>
            <a:r>
              <a:rPr lang="cs-CZ" sz="1400" dirty="0" smtClean="0">
                <a:solidFill>
                  <a:srgbClr val="FF66CC"/>
                </a:solidFill>
                <a:latin typeface="+mj-lt"/>
                <a:ea typeface="Times New Roman"/>
                <a:cs typeface="RePublic Std"/>
              </a:rPr>
              <a:t>organizace) </a:t>
            </a:r>
            <a:r>
              <a:rPr lang="cs-CZ" sz="1400" dirty="0">
                <a:solidFill>
                  <a:srgbClr val="FF66CC"/>
                </a:solidFill>
                <a:latin typeface="+mj-lt"/>
                <a:ea typeface="Times New Roman"/>
                <a:cs typeface="RePublic Std"/>
              </a:rPr>
              <a:t>snáze </a:t>
            </a:r>
            <a:r>
              <a:rPr lang="cs-CZ" sz="1400" dirty="0" smtClean="0">
                <a:solidFill>
                  <a:srgbClr val="FF66CC"/>
                </a:solidFill>
                <a:latin typeface="+mj-lt"/>
                <a:ea typeface="Times New Roman"/>
                <a:cs typeface="RePublic Std"/>
              </a:rPr>
              <a:t>rozhodovat </a:t>
            </a:r>
            <a:r>
              <a:rPr lang="cs-CZ" sz="1400" dirty="0">
                <a:solidFill>
                  <a:srgbClr val="FF66CC"/>
                </a:solidFill>
                <a:latin typeface="+mj-lt"/>
                <a:ea typeface="Times New Roman"/>
                <a:cs typeface="RePublic Std"/>
              </a:rPr>
              <a:t>zdali danou intervenci realizovat či </a:t>
            </a:r>
            <a:r>
              <a:rPr lang="cs-CZ" sz="1400" dirty="0" smtClean="0">
                <a:solidFill>
                  <a:srgbClr val="FF66CC"/>
                </a:solidFill>
                <a:latin typeface="+mj-lt"/>
                <a:ea typeface="Times New Roman"/>
                <a:cs typeface="RePublic Std"/>
              </a:rPr>
              <a:t>nikoliv. V tomto kontextu pak nejde pouze o deklarované cíle TIA, </a:t>
            </a:r>
            <a:r>
              <a:rPr lang="cs-CZ" sz="1400" dirty="0">
                <a:solidFill>
                  <a:srgbClr val="FF66CC"/>
                </a:solidFill>
                <a:latin typeface="+mj-lt"/>
                <a:ea typeface="Times New Roman"/>
                <a:cs typeface="RePublic Std"/>
              </a:rPr>
              <a:t>ale </a:t>
            </a:r>
            <a:r>
              <a:rPr lang="cs-CZ" sz="1400" dirty="0" smtClean="0">
                <a:solidFill>
                  <a:srgbClr val="FF66CC"/>
                </a:solidFill>
                <a:latin typeface="+mj-lt"/>
                <a:ea typeface="Times New Roman"/>
                <a:cs typeface="RePublic Std"/>
              </a:rPr>
              <a:t>především o různorodé potenciální územní aplikace této metody umožňující rozhodovat který hodnocený projekt má  </a:t>
            </a:r>
            <a:r>
              <a:rPr lang="cs-CZ" sz="1400" dirty="0">
                <a:solidFill>
                  <a:srgbClr val="FF66CC"/>
                </a:solidFill>
                <a:latin typeface="+mj-lt"/>
                <a:ea typeface="Times New Roman"/>
                <a:cs typeface="RePublic Std"/>
              </a:rPr>
              <a:t>větší  efekt/přínos </a:t>
            </a:r>
            <a:r>
              <a:rPr lang="cs-CZ" sz="1400" dirty="0" smtClean="0">
                <a:solidFill>
                  <a:srgbClr val="FF66CC"/>
                </a:solidFill>
                <a:latin typeface="+mj-lt"/>
                <a:ea typeface="Times New Roman"/>
                <a:cs typeface="RePublic Std"/>
              </a:rPr>
              <a:t>pro rozvoj území v případě naplnění stanoveného cíle. V tomto směru tedy vytváří předpoklady pro  </a:t>
            </a:r>
            <a:r>
              <a:rPr lang="cs-CZ" sz="1400" dirty="0">
                <a:solidFill>
                  <a:srgbClr val="FF66CC"/>
                </a:solidFill>
                <a:latin typeface="+mj-lt"/>
                <a:ea typeface="Times New Roman"/>
                <a:cs typeface="RePublic Std"/>
              </a:rPr>
              <a:t>kvalifikovaný výběr </a:t>
            </a:r>
            <a:r>
              <a:rPr lang="cs-CZ" sz="1400" dirty="0" smtClean="0">
                <a:solidFill>
                  <a:srgbClr val="FF66CC"/>
                </a:solidFill>
                <a:latin typeface="+mj-lt"/>
                <a:ea typeface="Times New Roman"/>
                <a:cs typeface="RePublic Std"/>
              </a:rPr>
              <a:t>projektů/záměrů </a:t>
            </a:r>
            <a:r>
              <a:rPr lang="cs-CZ" sz="1400" dirty="0">
                <a:solidFill>
                  <a:srgbClr val="FF66CC"/>
                </a:solidFill>
                <a:latin typeface="+mj-lt"/>
                <a:ea typeface="Times New Roman"/>
                <a:cs typeface="RePublic Std"/>
              </a:rPr>
              <a:t>či jejich </a:t>
            </a:r>
            <a:r>
              <a:rPr lang="cs-CZ" sz="1400" dirty="0" smtClean="0">
                <a:solidFill>
                  <a:srgbClr val="FF66CC"/>
                </a:solidFill>
                <a:latin typeface="+mj-lt"/>
                <a:ea typeface="Times New Roman"/>
                <a:cs typeface="RePublic Std"/>
              </a:rPr>
              <a:t>variant, které </a:t>
            </a:r>
            <a:r>
              <a:rPr lang="cs-CZ" sz="1400" dirty="0">
                <a:solidFill>
                  <a:srgbClr val="FF66CC"/>
                </a:solidFill>
                <a:latin typeface="+mj-lt"/>
                <a:ea typeface="Times New Roman"/>
                <a:cs typeface="RePublic Std"/>
              </a:rPr>
              <a:t>představují nejefektivnější řešení nejen </a:t>
            </a:r>
            <a:r>
              <a:rPr lang="cs-CZ" sz="1400" dirty="0" smtClean="0">
                <a:solidFill>
                  <a:srgbClr val="FF66CC"/>
                </a:solidFill>
                <a:latin typeface="+mj-lt"/>
                <a:ea typeface="Times New Roman"/>
                <a:cs typeface="RePublic Std"/>
              </a:rPr>
              <a:t>z hlediska </a:t>
            </a:r>
            <a:r>
              <a:rPr lang="cs-CZ" sz="1400" dirty="0">
                <a:solidFill>
                  <a:srgbClr val="FF66CC"/>
                </a:solidFill>
                <a:latin typeface="+mj-lt"/>
                <a:ea typeface="Times New Roman"/>
                <a:cs typeface="RePublic Std"/>
              </a:rPr>
              <a:t>nákladů a přínosů v </a:t>
            </a:r>
            <a:r>
              <a:rPr lang="cs-CZ" sz="1400" dirty="0" smtClean="0">
                <a:solidFill>
                  <a:srgbClr val="FF66CC"/>
                </a:solidFill>
                <a:latin typeface="+mj-lt"/>
                <a:ea typeface="Times New Roman"/>
                <a:cs typeface="RePublic Std"/>
              </a:rPr>
              <a:t>oblasti </a:t>
            </a:r>
            <a:r>
              <a:rPr lang="cs-CZ" sz="1400" dirty="0">
                <a:solidFill>
                  <a:srgbClr val="FF66CC"/>
                </a:solidFill>
                <a:latin typeface="+mj-lt"/>
                <a:ea typeface="Times New Roman"/>
                <a:cs typeface="RePublic Std"/>
              </a:rPr>
              <a:t>kterou chce investor/realizátor řešit, ale </a:t>
            </a:r>
            <a:r>
              <a:rPr lang="cs-CZ" sz="1400" dirty="0" smtClean="0">
                <a:solidFill>
                  <a:srgbClr val="FF66CC"/>
                </a:solidFill>
                <a:latin typeface="+mj-lt"/>
                <a:ea typeface="Times New Roman"/>
                <a:cs typeface="RePublic Std"/>
              </a:rPr>
              <a:t>i z hlediska </a:t>
            </a:r>
            <a:r>
              <a:rPr lang="cs-CZ" sz="1400" dirty="0">
                <a:solidFill>
                  <a:srgbClr val="FF66CC"/>
                </a:solidFill>
                <a:latin typeface="+mj-lt"/>
                <a:ea typeface="Times New Roman"/>
                <a:cs typeface="RePublic Std"/>
              </a:rPr>
              <a:t>nákladů a přínosů </a:t>
            </a:r>
            <a:r>
              <a:rPr lang="cs-CZ" sz="1400" dirty="0" smtClean="0">
                <a:solidFill>
                  <a:srgbClr val="FF66CC"/>
                </a:solidFill>
                <a:latin typeface="+mj-lt"/>
                <a:ea typeface="Times New Roman"/>
                <a:cs typeface="RePublic Std"/>
              </a:rPr>
              <a:t>v územích dotčených danou intervencí (která </a:t>
            </a:r>
            <a:r>
              <a:rPr lang="cs-CZ" sz="1400" dirty="0">
                <a:solidFill>
                  <a:srgbClr val="FF66CC"/>
                </a:solidFill>
                <a:latin typeface="+mj-lt"/>
                <a:ea typeface="Times New Roman"/>
                <a:cs typeface="RePublic Std"/>
              </a:rPr>
              <a:t>mohou být </a:t>
            </a:r>
            <a:r>
              <a:rPr lang="cs-CZ" sz="1400" dirty="0" smtClean="0">
                <a:solidFill>
                  <a:srgbClr val="FF66CC"/>
                </a:solidFill>
                <a:latin typeface="+mj-lt"/>
                <a:ea typeface="Times New Roman"/>
                <a:cs typeface="RePublic Std"/>
              </a:rPr>
              <a:t>v jednotlivých </a:t>
            </a:r>
            <a:r>
              <a:rPr lang="cs-CZ" sz="1400" dirty="0">
                <a:solidFill>
                  <a:srgbClr val="FF66CC"/>
                </a:solidFill>
                <a:latin typeface="+mj-lt"/>
                <a:ea typeface="Times New Roman"/>
                <a:cs typeface="RePublic Std"/>
              </a:rPr>
              <a:t>případech odlišná od </a:t>
            </a:r>
            <a:r>
              <a:rPr lang="cs-CZ" sz="1400" dirty="0" smtClean="0">
                <a:solidFill>
                  <a:srgbClr val="FF66CC"/>
                </a:solidFill>
                <a:latin typeface="+mj-lt"/>
                <a:ea typeface="Times New Roman"/>
                <a:cs typeface="RePublic Std"/>
              </a:rPr>
              <a:t>místa předpokládané realizace</a:t>
            </a:r>
            <a:r>
              <a:rPr lang="cs-CZ" sz="1400" dirty="0">
                <a:solidFill>
                  <a:srgbClr val="FF66CC"/>
                </a:solidFill>
                <a:latin typeface="+mj-lt"/>
                <a:ea typeface="Times New Roman"/>
                <a:cs typeface="RePublic Std"/>
              </a:rPr>
              <a:t>. </a:t>
            </a:r>
            <a:r>
              <a:rPr lang="cs-CZ" sz="1400" dirty="0" smtClean="0">
                <a:solidFill>
                  <a:srgbClr val="FF66CC"/>
                </a:solidFill>
                <a:latin typeface="+mj-lt"/>
                <a:ea typeface="Times New Roman"/>
                <a:cs typeface="RePublic Std"/>
              </a:rPr>
              <a:t>Podle vypracovaných metodik (např. Berman Group, 2016) hodnocení obsahuje komentář</a:t>
            </a:r>
            <a:r>
              <a:rPr lang="cs-CZ" sz="1400" dirty="0">
                <a:solidFill>
                  <a:srgbClr val="FF66CC"/>
                </a:solidFill>
                <a:latin typeface="+mj-lt"/>
                <a:ea typeface="Times New Roman"/>
                <a:cs typeface="RePublic Std"/>
              </a:rPr>
              <a:t>, jakým způsobem bylo posouzení provedeno, a jakým způsobem byly jednotlivé dopady posouzeny a rozčleněny do vybraných </a:t>
            </a:r>
            <a:r>
              <a:rPr lang="cs-CZ" sz="1400" dirty="0" smtClean="0">
                <a:solidFill>
                  <a:srgbClr val="FF66CC"/>
                </a:solidFill>
                <a:latin typeface="+mj-lt"/>
                <a:ea typeface="Times New Roman"/>
                <a:cs typeface="RePublic Std"/>
              </a:rPr>
              <a:t>kategorií (projekty </a:t>
            </a:r>
            <a:r>
              <a:rPr lang="cs-CZ" sz="1400" dirty="0">
                <a:solidFill>
                  <a:srgbClr val="FF66CC"/>
                </a:solidFill>
                <a:latin typeface="+mj-lt"/>
                <a:ea typeface="Times New Roman"/>
                <a:cs typeface="RePublic Std"/>
              </a:rPr>
              <a:t>se </a:t>
            </a:r>
            <a:r>
              <a:rPr lang="cs-CZ" sz="1400" dirty="0" smtClean="0">
                <a:solidFill>
                  <a:srgbClr val="FF66CC"/>
                </a:solidFill>
                <a:latin typeface="+mj-lt"/>
                <a:ea typeface="Times New Roman"/>
                <a:cs typeface="RePublic Std"/>
              </a:rPr>
              <a:t>zásadním, středním a malým dopadem).</a:t>
            </a:r>
          </a:p>
          <a:p>
            <a:pPr algn="just">
              <a:lnSpc>
                <a:spcPct val="114000"/>
              </a:lnSpc>
              <a:spcAft>
                <a:spcPts val="600"/>
              </a:spcAft>
              <a:tabLst>
                <a:tab pos="179705" algn="l"/>
              </a:tabLst>
            </a:pPr>
            <a:r>
              <a:rPr lang="cs-CZ" sz="1400" dirty="0" smtClean="0">
                <a:solidFill>
                  <a:srgbClr val="FF66CC"/>
                </a:solidFill>
                <a:latin typeface="+mj-lt"/>
                <a:ea typeface="Times New Roman"/>
                <a:cs typeface="RePublic Std"/>
              </a:rPr>
              <a:t>Závěrem je možné konstatovat, že zavádění metody TIA v České republice  bude mít významný vliv nejen na zvýšení celkové efektivnosti intervencí, ale i na kvalitu podnikatelského a sociálního prostředí resp. kvalita života a rovněž na kvalitu institucionálního prostředí, která s předchozími komponentami často velmi úzce souvisí. Zároveň jde o významný nástroj podporující decentralizaci rozhodování ve veřejné  správě a tím i jeho žádoucí přiblížení občanům. </a:t>
            </a:r>
            <a:r>
              <a:rPr lang="cs-CZ" sz="1400" dirty="0">
                <a:solidFill>
                  <a:srgbClr val="FFFF00"/>
                </a:solidFill>
                <a:latin typeface="+mj-lt"/>
                <a:ea typeface="Times New Roman"/>
                <a:cs typeface="RePublic Std"/>
              </a:rPr>
              <a:t> </a:t>
            </a:r>
          </a:p>
          <a:p>
            <a:pPr algn="just">
              <a:lnSpc>
                <a:spcPct val="114000"/>
              </a:lnSpc>
              <a:spcBef>
                <a:spcPts val="1200"/>
              </a:spcBef>
            </a:pPr>
            <a:r>
              <a:rPr lang="cs-CZ" sz="1400" dirty="0">
                <a:solidFill>
                  <a:srgbClr val="FFFF00"/>
                </a:solidFill>
                <a:latin typeface="+mj-lt"/>
              </a:rPr>
              <a:t>				</a:t>
            </a:r>
            <a:endParaRPr lang="cs-CZ" sz="1400" dirty="0" smtClean="0">
              <a:solidFill>
                <a:srgbClr val="FFFF00"/>
              </a:solidFill>
              <a:latin typeface="+mj-lt"/>
            </a:endParaRPr>
          </a:p>
          <a:p>
            <a:pPr algn="just">
              <a:spcBef>
                <a:spcPts val="1200"/>
              </a:spcBef>
            </a:pPr>
            <a:r>
              <a:rPr lang="cs-CZ" sz="1400" dirty="0">
                <a:solidFill>
                  <a:srgbClr val="FFFF00"/>
                </a:solidFill>
                <a:latin typeface="+mj-lt"/>
              </a:rPr>
              <a:t>				</a:t>
            </a:r>
            <a:endParaRPr lang="cs-CZ" sz="1400" dirty="0" smtClean="0">
              <a:solidFill>
                <a:srgbClr val="FFFF00"/>
              </a:solidFill>
              <a:latin typeface="+mj-lt"/>
            </a:endParaRPr>
          </a:p>
          <a:p>
            <a:pPr algn="just">
              <a:spcBef>
                <a:spcPts val="1200"/>
              </a:spcBef>
            </a:pPr>
            <a:r>
              <a:rPr lang="cs-CZ" sz="1400" dirty="0">
                <a:solidFill>
                  <a:srgbClr val="FFFF00"/>
                </a:solidFill>
                <a:latin typeface="+mj-lt"/>
              </a:rPr>
              <a:t>				</a:t>
            </a:r>
            <a:endParaRPr lang="cs-CZ" sz="1400" dirty="0" smtClean="0">
              <a:solidFill>
                <a:srgbClr val="FFFF00"/>
              </a:solidFill>
              <a:latin typeface="+mj-lt"/>
            </a:endParaRPr>
          </a:p>
          <a:p>
            <a:pPr algn="just">
              <a:spcBef>
                <a:spcPts val="1200"/>
              </a:spcBef>
            </a:pPr>
            <a:r>
              <a:rPr lang="cs-CZ" sz="1400" dirty="0">
                <a:solidFill>
                  <a:srgbClr val="FFFF00"/>
                </a:solidFill>
                <a:latin typeface="+mj-lt"/>
              </a:rPr>
              <a:t>				</a:t>
            </a:r>
            <a:endParaRPr lang="cs-CZ" sz="1400" dirty="0" smtClean="0">
              <a:solidFill>
                <a:srgbClr val="FFFF00"/>
              </a:solidFill>
              <a:latin typeface="+mj-lt"/>
            </a:endParaRPr>
          </a:p>
          <a:p>
            <a:pPr algn="just">
              <a:spcBef>
                <a:spcPts val="1200"/>
              </a:spcBef>
            </a:pPr>
            <a:r>
              <a:rPr lang="cs-CZ" sz="1400" dirty="0">
                <a:solidFill>
                  <a:srgbClr val="FFFF00"/>
                </a:solidFill>
                <a:latin typeface="+mj-lt"/>
              </a:rPr>
              <a:t>		</a:t>
            </a:r>
            <a:r>
              <a:rPr lang="cs-CZ" sz="1400" b="1" dirty="0" smtClean="0">
                <a:solidFill>
                  <a:srgbClr val="FFFF00"/>
                </a:solidFill>
                <a:latin typeface="+mj-lt"/>
              </a:rPr>
              <a:t>.e</a:t>
            </a:r>
            <a:endParaRPr lang="cs-CZ" sz="1400" b="1" dirty="0">
              <a:solidFill>
                <a:srgbClr val="FFFF00"/>
              </a:solidFill>
              <a:latin typeface="+mj-lt"/>
            </a:endParaRPr>
          </a:p>
        </p:txBody>
      </p:sp>
    </p:spTree>
    <p:extLst>
      <p:ext uri="{BB962C8B-B14F-4D97-AF65-F5344CB8AC3E}">
        <p14:creationId xmlns:p14="http://schemas.microsoft.com/office/powerpoint/2010/main" val="37957637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noChangeAspect="1"/>
          </p:cNvSpPr>
          <p:nvPr/>
        </p:nvSpPr>
        <p:spPr>
          <a:xfrm>
            <a:off x="368308" y="620689"/>
            <a:ext cx="8460000" cy="5940000"/>
          </a:xfrm>
          <a:prstGeom prst="rect">
            <a:avLst/>
          </a:prstGeom>
          <a:solidFill>
            <a:srgbClr val="008000"/>
          </a:solidFill>
        </p:spPr>
        <p:txBody>
          <a:bodyPr wrap="square">
            <a:spAutoFit/>
          </a:bodyPr>
          <a:lstStyle/>
          <a:p>
            <a:pPr algn="just">
              <a:lnSpc>
                <a:spcPct val="114000"/>
              </a:lnSpc>
              <a:spcAft>
                <a:spcPts val="1200"/>
              </a:spcAft>
            </a:pPr>
            <a:r>
              <a:rPr lang="cs-CZ" sz="2400" b="1" dirty="0" smtClean="0">
                <a:solidFill>
                  <a:srgbClr val="FF66CC"/>
                </a:solidFill>
              </a:rPr>
              <a:t>Systémové vazby TIA</a:t>
            </a:r>
            <a:endParaRPr lang="cs-CZ" sz="2000" b="1" dirty="0">
              <a:solidFill>
                <a:srgbClr val="FF66CC"/>
              </a:solidFill>
            </a:endParaRPr>
          </a:p>
          <a:p>
            <a:pPr algn="just">
              <a:lnSpc>
                <a:spcPct val="114000"/>
              </a:lnSpc>
              <a:spcAft>
                <a:spcPts val="600"/>
              </a:spcAft>
            </a:pPr>
            <a:r>
              <a:rPr lang="cs-CZ" sz="1400" dirty="0" smtClean="0">
                <a:solidFill>
                  <a:srgbClr val="FF66CC"/>
                </a:solidFill>
              </a:rPr>
              <a:t>Systémové vazby TIA, kromě její metodologické návaznosti  na metodu EIA, se logicky vztahují k územnímu rozvoji a v tomto kontextu zohledňují relevantní plánovací procesy a realizaci příslušných záměrů včetně funkcí a aktivit územní správy a samosprávy. Při její aplikaci jde přednostně o regionální úroveň a příčinné souvislosti spojené s realizací dané intervence resp. projektu. K tomu je nezbytné podotknout, že TIA </a:t>
            </a:r>
            <a:r>
              <a:rPr lang="cs-CZ" sz="1400" dirty="0">
                <a:solidFill>
                  <a:srgbClr val="FF66CC"/>
                </a:solidFill>
              </a:rPr>
              <a:t>nenahrazuje nástroje jako je studie proveditelnosti a </a:t>
            </a:r>
            <a:r>
              <a:rPr lang="cs-CZ" sz="1400" dirty="0" smtClean="0">
                <a:solidFill>
                  <a:srgbClr val="FF66CC"/>
                </a:solidFill>
              </a:rPr>
              <a:t>neřeší tedy problém zda je projekt </a:t>
            </a:r>
            <a:r>
              <a:rPr lang="cs-CZ" sz="1400" dirty="0">
                <a:solidFill>
                  <a:srgbClr val="FF66CC"/>
                </a:solidFill>
              </a:rPr>
              <a:t>vhodné </a:t>
            </a:r>
            <a:r>
              <a:rPr lang="cs-CZ" sz="1400" dirty="0" smtClean="0">
                <a:solidFill>
                  <a:srgbClr val="FF66CC"/>
                </a:solidFill>
              </a:rPr>
              <a:t>realizovat z hlediska jeho finanční </a:t>
            </a:r>
            <a:r>
              <a:rPr lang="cs-CZ" sz="1400" dirty="0">
                <a:solidFill>
                  <a:srgbClr val="FF66CC"/>
                </a:solidFill>
              </a:rPr>
              <a:t>či ekonomické </a:t>
            </a:r>
            <a:r>
              <a:rPr lang="cs-CZ" sz="1400" dirty="0" smtClean="0">
                <a:solidFill>
                  <a:srgbClr val="FF66CC"/>
                </a:solidFill>
              </a:rPr>
              <a:t>návratnosti. Pochopitelně také nenahrazuje  ani zavedené správní postupy, jako je územní plánování či EIA..</a:t>
            </a:r>
          </a:p>
          <a:p>
            <a:pPr algn="just">
              <a:lnSpc>
                <a:spcPct val="114000"/>
              </a:lnSpc>
              <a:spcAft>
                <a:spcPts val="600"/>
              </a:spcAft>
            </a:pPr>
            <a:r>
              <a:rPr lang="cs-CZ" sz="1400" dirty="0" smtClean="0">
                <a:solidFill>
                  <a:srgbClr val="FF66CC"/>
                </a:solidFill>
              </a:rPr>
              <a:t>Popsané přístupy k aplikaci TIA jsou </a:t>
            </a:r>
            <a:r>
              <a:rPr lang="cs-CZ" sz="1400" dirty="0">
                <a:solidFill>
                  <a:srgbClr val="FF66CC"/>
                </a:solidFill>
              </a:rPr>
              <a:t>modifikovány, kombinovány a doplněny novými postupy do uceleného, široce využitelného metodického postupu pro hodnocení územních dopadů na projektové úrovni, případně za určitých </a:t>
            </a:r>
            <a:r>
              <a:rPr lang="cs-CZ" sz="1400" dirty="0" smtClean="0">
                <a:solidFill>
                  <a:srgbClr val="FF66CC"/>
                </a:solidFill>
              </a:rPr>
              <a:t>podmínek i na </a:t>
            </a:r>
            <a:r>
              <a:rPr lang="cs-CZ" sz="1400" dirty="0">
                <a:solidFill>
                  <a:srgbClr val="FF66CC"/>
                </a:solidFill>
              </a:rPr>
              <a:t>úrovni </a:t>
            </a:r>
            <a:r>
              <a:rPr lang="cs-CZ" sz="1400" dirty="0" smtClean="0">
                <a:solidFill>
                  <a:srgbClr val="FF66CC"/>
                </a:solidFill>
              </a:rPr>
              <a:t>programové. Vytvořená metodika </a:t>
            </a:r>
            <a:r>
              <a:rPr lang="cs-CZ" sz="1400" dirty="0">
                <a:solidFill>
                  <a:srgbClr val="FF66CC"/>
                </a:solidFill>
              </a:rPr>
              <a:t>je založena na komplexním geografickém  pohledu  na  území,  zohledňuje  hierarchický  charakter  území  a  sídelní  </a:t>
            </a:r>
            <a:r>
              <a:rPr lang="cs-CZ" sz="1400" dirty="0" smtClean="0">
                <a:solidFill>
                  <a:srgbClr val="FF66CC"/>
                </a:solidFill>
              </a:rPr>
              <a:t>struktury i </a:t>
            </a:r>
            <a:r>
              <a:rPr lang="cs-CZ" sz="1400" dirty="0">
                <a:solidFill>
                  <a:srgbClr val="FF66CC"/>
                </a:solidFill>
              </a:rPr>
              <a:t>typologickou odlišnost jednotlivých </a:t>
            </a:r>
            <a:r>
              <a:rPr lang="cs-CZ" sz="1400" dirty="0" smtClean="0">
                <a:solidFill>
                  <a:srgbClr val="FF66CC"/>
                </a:solidFill>
              </a:rPr>
              <a:t>území. V průběhu zpracování počítá s propojením jednotlivých </a:t>
            </a:r>
            <a:r>
              <a:rPr lang="cs-CZ" sz="1400" dirty="0">
                <a:solidFill>
                  <a:srgbClr val="FF66CC"/>
                </a:solidFill>
              </a:rPr>
              <a:t>složek a prvků </a:t>
            </a:r>
            <a:r>
              <a:rPr lang="cs-CZ" sz="1400" dirty="0" smtClean="0">
                <a:solidFill>
                  <a:srgbClr val="FF66CC"/>
                </a:solidFill>
              </a:rPr>
              <a:t>v území</a:t>
            </a:r>
            <a:r>
              <a:rPr lang="cs-CZ" sz="1400" dirty="0">
                <a:solidFill>
                  <a:srgbClr val="FF66CC"/>
                </a:solidFill>
              </a:rPr>
              <a:t>, využívá geografických pravidelností </a:t>
            </a:r>
            <a:r>
              <a:rPr lang="cs-CZ" sz="1400" dirty="0" smtClean="0">
                <a:solidFill>
                  <a:srgbClr val="FF66CC"/>
                </a:solidFill>
              </a:rPr>
              <a:t> uspořádání </a:t>
            </a:r>
            <a:r>
              <a:rPr lang="cs-CZ" sz="1400" dirty="0">
                <a:solidFill>
                  <a:srgbClr val="FF66CC"/>
                </a:solidFill>
              </a:rPr>
              <a:t>území a současně bere </a:t>
            </a:r>
            <a:r>
              <a:rPr lang="cs-CZ" sz="1400" dirty="0" smtClean="0">
                <a:solidFill>
                  <a:srgbClr val="FF66CC"/>
                </a:solidFill>
              </a:rPr>
              <a:t>v úvahu jedinečnou </a:t>
            </a:r>
            <a:r>
              <a:rPr lang="cs-CZ" sz="1400" dirty="0">
                <a:solidFill>
                  <a:srgbClr val="FF66CC"/>
                </a:solidFill>
              </a:rPr>
              <a:t>povahu každé </a:t>
            </a:r>
            <a:r>
              <a:rPr lang="cs-CZ" sz="1400" dirty="0" smtClean="0">
                <a:solidFill>
                  <a:srgbClr val="FF66CC"/>
                </a:solidFill>
              </a:rPr>
              <a:t>intervence.. Na druhé straně nehodnotí </a:t>
            </a:r>
            <a:r>
              <a:rPr lang="cs-CZ" sz="1400" dirty="0">
                <a:solidFill>
                  <a:srgbClr val="FF66CC"/>
                </a:solidFill>
              </a:rPr>
              <a:t>zdali projekt  je  či  není  možné  realizovat  podle  </a:t>
            </a:r>
            <a:r>
              <a:rPr lang="cs-CZ" sz="1400" dirty="0" smtClean="0">
                <a:solidFill>
                  <a:srgbClr val="FF66CC"/>
                </a:solidFill>
              </a:rPr>
              <a:t>stávajících platných  </a:t>
            </a:r>
            <a:r>
              <a:rPr lang="cs-CZ" sz="1400" dirty="0">
                <a:solidFill>
                  <a:srgbClr val="FF66CC"/>
                </a:solidFill>
              </a:rPr>
              <a:t>norem  (soulad  </a:t>
            </a:r>
            <a:r>
              <a:rPr lang="cs-CZ" sz="1400" dirty="0" smtClean="0">
                <a:solidFill>
                  <a:srgbClr val="FF66CC"/>
                </a:solidFill>
              </a:rPr>
              <a:t>s územně  </a:t>
            </a:r>
            <a:r>
              <a:rPr lang="cs-CZ" sz="1400" dirty="0">
                <a:solidFill>
                  <a:srgbClr val="FF66CC"/>
                </a:solidFill>
              </a:rPr>
              <a:t>plánovací dokumentací,  legislativa  </a:t>
            </a:r>
            <a:r>
              <a:rPr lang="cs-CZ" sz="1400" dirty="0" smtClean="0">
                <a:solidFill>
                  <a:srgbClr val="FF66CC"/>
                </a:solidFill>
              </a:rPr>
              <a:t>v oblasti  </a:t>
            </a:r>
            <a:r>
              <a:rPr lang="cs-CZ" sz="1400" dirty="0">
                <a:solidFill>
                  <a:srgbClr val="FF66CC"/>
                </a:solidFill>
              </a:rPr>
              <a:t>ochrany  životního  prostředí  apod.)  a </a:t>
            </a:r>
            <a:r>
              <a:rPr lang="cs-CZ" sz="1400" dirty="0" smtClean="0">
                <a:solidFill>
                  <a:srgbClr val="FF66CC"/>
                </a:solidFill>
              </a:rPr>
              <a:t>nenahrazuje tedy jiné již zavedené procesy </a:t>
            </a:r>
            <a:r>
              <a:rPr lang="cs-CZ" sz="1400" dirty="0">
                <a:solidFill>
                  <a:srgbClr val="FF66CC"/>
                </a:solidFill>
              </a:rPr>
              <a:t>posuzování a povolování  projektů jako je SEA či EIA, ani posuzování projektu </a:t>
            </a:r>
            <a:r>
              <a:rPr lang="cs-CZ" sz="1400" dirty="0" smtClean="0">
                <a:solidFill>
                  <a:srgbClr val="FF66CC"/>
                </a:solidFill>
              </a:rPr>
              <a:t>v kontextu ÚPD. Za zcela zásadní </a:t>
            </a:r>
            <a:r>
              <a:rPr lang="cs-CZ" sz="1400" smtClean="0">
                <a:solidFill>
                  <a:srgbClr val="FF66CC"/>
                </a:solidFill>
              </a:rPr>
              <a:t>otázku pak považováno </a:t>
            </a:r>
            <a:r>
              <a:rPr lang="cs-CZ" sz="1400" dirty="0" smtClean="0">
                <a:solidFill>
                  <a:srgbClr val="FF66CC"/>
                </a:solidFill>
              </a:rPr>
              <a:t>posouzení dopadů na hlavní cílové skupiny stakeholderů. Zde </a:t>
            </a:r>
            <a:r>
              <a:rPr lang="cs-CZ" sz="1400" dirty="0">
                <a:solidFill>
                  <a:srgbClr val="FF66CC"/>
                </a:solidFill>
              </a:rPr>
              <a:t>je přitom důležité nejenom </a:t>
            </a:r>
            <a:r>
              <a:rPr lang="cs-CZ" sz="1400" dirty="0" smtClean="0">
                <a:solidFill>
                  <a:srgbClr val="FF66CC"/>
                </a:solidFill>
              </a:rPr>
              <a:t>to </a:t>
            </a:r>
            <a:r>
              <a:rPr lang="cs-CZ" sz="1400" dirty="0">
                <a:solidFill>
                  <a:srgbClr val="FF66CC"/>
                </a:solidFill>
              </a:rPr>
              <a:t>o jakou skupinu se </a:t>
            </a:r>
            <a:r>
              <a:rPr lang="cs-CZ" sz="1400" dirty="0" smtClean="0">
                <a:solidFill>
                  <a:srgbClr val="FF66CC"/>
                </a:solidFill>
              </a:rPr>
              <a:t>jedná</a:t>
            </a:r>
            <a:r>
              <a:rPr lang="cs-CZ" sz="1400" dirty="0">
                <a:solidFill>
                  <a:srgbClr val="FF66CC"/>
                </a:solidFill>
              </a:rPr>
              <a:t>, </a:t>
            </a:r>
            <a:r>
              <a:rPr lang="cs-CZ" sz="1400" dirty="0" smtClean="0">
                <a:solidFill>
                  <a:srgbClr val="FF66CC"/>
                </a:solidFill>
              </a:rPr>
              <a:t>ale i zda </a:t>
            </a:r>
            <a:r>
              <a:rPr lang="cs-CZ" sz="1400" dirty="0">
                <a:solidFill>
                  <a:srgbClr val="FF66CC"/>
                </a:solidFill>
              </a:rPr>
              <a:t>bude mít projekt stejný  vliv  na </a:t>
            </a:r>
            <a:r>
              <a:rPr lang="cs-CZ" sz="1400" dirty="0" smtClean="0">
                <a:solidFill>
                  <a:srgbClr val="FF66CC"/>
                </a:solidFill>
              </a:rPr>
              <a:t>všechny cílové skupiny, </a:t>
            </a:r>
            <a:r>
              <a:rPr lang="cs-CZ" sz="1400" dirty="0">
                <a:solidFill>
                  <a:srgbClr val="FF66CC"/>
                </a:solidFill>
              </a:rPr>
              <a:t>nebo </a:t>
            </a:r>
            <a:r>
              <a:rPr lang="cs-CZ" sz="1400" dirty="0" smtClean="0">
                <a:solidFill>
                  <a:srgbClr val="FF66CC"/>
                </a:solidFill>
              </a:rPr>
              <a:t>zda bude </a:t>
            </a:r>
            <a:r>
              <a:rPr lang="cs-CZ" sz="1400" dirty="0">
                <a:solidFill>
                  <a:srgbClr val="FF66CC"/>
                </a:solidFill>
              </a:rPr>
              <a:t>na </a:t>
            </a:r>
            <a:r>
              <a:rPr lang="cs-CZ" sz="1400" dirty="0" smtClean="0">
                <a:solidFill>
                  <a:srgbClr val="FF66CC"/>
                </a:solidFill>
              </a:rPr>
              <a:t>některé skupiny </a:t>
            </a:r>
            <a:r>
              <a:rPr lang="cs-CZ" sz="1400" dirty="0">
                <a:solidFill>
                  <a:srgbClr val="FF66CC"/>
                </a:solidFill>
              </a:rPr>
              <a:t>působit </a:t>
            </a:r>
            <a:r>
              <a:rPr lang="cs-CZ" sz="1400" dirty="0" smtClean="0">
                <a:solidFill>
                  <a:srgbClr val="FF66CC"/>
                </a:solidFill>
              </a:rPr>
              <a:t>odlišně.</a:t>
            </a:r>
          </a:p>
          <a:p>
            <a:pPr algn="just">
              <a:lnSpc>
                <a:spcPct val="114000"/>
              </a:lnSpc>
              <a:spcAft>
                <a:spcPts val="600"/>
              </a:spcAft>
            </a:pPr>
            <a:r>
              <a:rPr lang="cs-CZ" sz="1400" dirty="0" smtClean="0">
                <a:solidFill>
                  <a:srgbClr val="FF66CC"/>
                </a:solidFill>
              </a:rPr>
              <a:t> </a:t>
            </a:r>
            <a:endParaRPr lang="cs-CZ" sz="1600" dirty="0" smtClean="0">
              <a:solidFill>
                <a:srgbClr val="FFFF00"/>
              </a:solidFill>
            </a:endParaRPr>
          </a:p>
          <a:p>
            <a:pPr algn="just">
              <a:spcBef>
                <a:spcPts val="1200"/>
              </a:spcBef>
            </a:pPr>
            <a:r>
              <a:rPr lang="cs-CZ" sz="1600" dirty="0">
                <a:solidFill>
                  <a:srgbClr val="FFFF00"/>
                </a:solidFill>
              </a:rPr>
              <a:t>				</a:t>
            </a:r>
            <a:endParaRPr lang="cs-CZ" sz="1600" dirty="0" smtClean="0">
              <a:solidFill>
                <a:srgbClr val="FFFF00"/>
              </a:solidFill>
            </a:endParaRPr>
          </a:p>
          <a:p>
            <a:pPr algn="just">
              <a:spcBef>
                <a:spcPts val="1200"/>
              </a:spcBef>
            </a:pPr>
            <a:r>
              <a:rPr lang="cs-CZ" sz="1600" dirty="0" smtClean="0">
                <a:solidFill>
                  <a:srgbClr val="FFFF00"/>
                </a:solidFill>
              </a:rPr>
              <a:t> </a:t>
            </a:r>
            <a:r>
              <a:rPr lang="cs-CZ" sz="1600" dirty="0">
                <a:solidFill>
                  <a:srgbClr val="FFFF00"/>
                </a:solidFill>
              </a:rPr>
              <a:t>				</a:t>
            </a:r>
            <a:endParaRPr lang="cs-CZ" sz="1600" dirty="0" smtClean="0">
              <a:solidFill>
                <a:srgbClr val="FFFF00"/>
              </a:solidFill>
            </a:endParaRPr>
          </a:p>
          <a:p>
            <a:pPr algn="just">
              <a:spcBef>
                <a:spcPts val="1200"/>
              </a:spcBef>
            </a:pPr>
            <a:r>
              <a:rPr lang="cs-CZ" sz="1600" dirty="0">
                <a:solidFill>
                  <a:srgbClr val="FFFF00"/>
                </a:solidFill>
              </a:rPr>
              <a:t>						</a:t>
            </a:r>
            <a:endParaRPr lang="cs-CZ" sz="1600" dirty="0" smtClean="0">
              <a:solidFill>
                <a:srgbClr val="FFFF00"/>
              </a:solidFill>
            </a:endParaRPr>
          </a:p>
          <a:p>
            <a:pPr algn="just">
              <a:spcBef>
                <a:spcPts val="1200"/>
              </a:spcBef>
            </a:pPr>
            <a:r>
              <a:rPr lang="cs-CZ" sz="1600" dirty="0">
                <a:solidFill>
                  <a:srgbClr val="FFFF00"/>
                </a:solidFill>
              </a:rPr>
              <a:t>				</a:t>
            </a:r>
            <a:endParaRPr lang="cs-CZ" sz="1600" dirty="0" smtClean="0">
              <a:solidFill>
                <a:srgbClr val="FFFF00"/>
              </a:solidFill>
            </a:endParaRPr>
          </a:p>
          <a:p>
            <a:pPr algn="just">
              <a:spcBef>
                <a:spcPts val="1200"/>
              </a:spcBef>
            </a:pPr>
            <a:r>
              <a:rPr lang="cs-CZ" sz="1600" dirty="0">
                <a:solidFill>
                  <a:srgbClr val="FFFF00"/>
                </a:solidFill>
              </a:rPr>
              <a:t>				</a:t>
            </a:r>
            <a:endParaRPr lang="cs-CZ" sz="1600" dirty="0" smtClean="0">
              <a:solidFill>
                <a:srgbClr val="FFFF00"/>
              </a:solidFill>
            </a:endParaRPr>
          </a:p>
          <a:p>
            <a:pPr algn="just">
              <a:spcBef>
                <a:spcPts val="1200"/>
              </a:spcBef>
            </a:pPr>
            <a:r>
              <a:rPr lang="cs-CZ" sz="1600" dirty="0" smtClean="0">
                <a:solidFill>
                  <a:srgbClr val="FFFF00"/>
                </a:solidFill>
              </a:rPr>
              <a:t> </a:t>
            </a:r>
            <a:r>
              <a:rPr lang="cs-CZ" sz="1600" dirty="0">
                <a:solidFill>
                  <a:srgbClr val="FFFF00"/>
                </a:solidFill>
              </a:rPr>
              <a:t>				</a:t>
            </a:r>
            <a:r>
              <a:rPr lang="cs-CZ" sz="1600" dirty="0" smtClean="0">
                <a:solidFill>
                  <a:srgbClr val="FFFF00"/>
                </a:solidFill>
              </a:rPr>
              <a:t> </a:t>
            </a:r>
          </a:p>
          <a:p>
            <a:pPr algn="just">
              <a:spcBef>
                <a:spcPts val="1200"/>
              </a:spcBef>
            </a:pPr>
            <a:r>
              <a:rPr lang="cs-CZ" sz="1600" dirty="0">
                <a:solidFill>
                  <a:srgbClr val="FFFF00"/>
                </a:solidFill>
              </a:rPr>
              <a:t>	</a:t>
            </a:r>
            <a:r>
              <a:rPr lang="cs-CZ" dirty="0">
                <a:solidFill>
                  <a:srgbClr val="00B0F0"/>
                </a:solidFill>
              </a:rPr>
              <a:t>	</a:t>
            </a:r>
            <a:r>
              <a:rPr lang="cs-CZ" sz="1400" b="1" dirty="0" smtClean="0">
                <a:solidFill>
                  <a:srgbClr val="00B0F0"/>
                </a:solidFill>
              </a:rPr>
              <a:t>.</a:t>
            </a:r>
            <a:endParaRPr lang="cs-CZ" b="1" dirty="0">
              <a:solidFill>
                <a:srgbClr val="00B0F0"/>
              </a:solidFill>
            </a:endParaRPr>
          </a:p>
        </p:txBody>
      </p:sp>
    </p:spTree>
    <p:extLst>
      <p:ext uri="{BB962C8B-B14F-4D97-AF65-F5344CB8AC3E}">
        <p14:creationId xmlns:p14="http://schemas.microsoft.com/office/powerpoint/2010/main" val="38622740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řehlednost">
  <a:themeElements>
    <a:clrScheme name="Přehlednost">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 klasické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řehlednost">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1855</TotalTime>
  <Words>1515</Words>
  <Application>Microsoft Office PowerPoint</Application>
  <PresentationFormat>Předvádění na obrazovce (4:3)</PresentationFormat>
  <Paragraphs>50</Paragraphs>
  <Slides>6</Slides>
  <Notes>5</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6</vt:i4>
      </vt:variant>
    </vt:vector>
  </HeadingPairs>
  <TitlesOfParts>
    <vt:vector size="12" baseType="lpstr">
      <vt:lpstr>Arial</vt:lpstr>
      <vt:lpstr>Calibri</vt:lpstr>
      <vt:lpstr>RePublic Std</vt:lpstr>
      <vt:lpstr>Times New Roman</vt:lpstr>
      <vt:lpstr>Wingdings</vt:lpstr>
      <vt:lpstr>Přehlednost</vt:lpstr>
      <vt:lpstr> HodnocenÍ územních dopadů (territorial impact assessment)  Prof. RNDr. Milan Viturka, CSc.: Regionální ekonomie a politika II.  </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Mezinárodní spolupráce z pohledu malých a středních firem</dc:title>
  <dc:creator>Tóthová Dominika</dc:creator>
  <cp:lastModifiedBy>Viturka Milan</cp:lastModifiedBy>
  <cp:revision>344</cp:revision>
  <cp:lastPrinted>2020-03-30T08:07:37Z</cp:lastPrinted>
  <dcterms:created xsi:type="dcterms:W3CDTF">2016-03-03T14:15:08Z</dcterms:created>
  <dcterms:modified xsi:type="dcterms:W3CDTF">2021-05-15T08:20:53Z</dcterms:modified>
</cp:coreProperties>
</file>