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  <p:sldMasterId id="2147483666" r:id="rId5"/>
  </p:sldMasterIdLst>
  <p:notesMasterIdLst>
    <p:notesMasterId r:id="rId69"/>
  </p:notesMasterIdLst>
  <p:handoutMasterIdLst>
    <p:handoutMasterId r:id="rId70"/>
  </p:handoutMasterIdLst>
  <p:sldIdLst>
    <p:sldId id="343" r:id="rId6"/>
    <p:sldId id="282" r:id="rId7"/>
    <p:sldId id="344" r:id="rId8"/>
    <p:sldId id="284" r:id="rId9"/>
    <p:sldId id="34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346" r:id="rId22"/>
    <p:sldId id="298" r:id="rId23"/>
    <p:sldId id="299" r:id="rId24"/>
    <p:sldId id="347" r:id="rId25"/>
    <p:sldId id="348" r:id="rId26"/>
    <p:sldId id="349" r:id="rId27"/>
    <p:sldId id="303" r:id="rId28"/>
    <p:sldId id="350" r:id="rId29"/>
    <p:sldId id="305" r:id="rId30"/>
    <p:sldId id="306" r:id="rId31"/>
    <p:sldId id="351" r:id="rId32"/>
    <p:sldId id="352" r:id="rId33"/>
    <p:sldId id="353" r:id="rId34"/>
    <p:sldId id="310" r:id="rId35"/>
    <p:sldId id="354" r:id="rId36"/>
    <p:sldId id="355" r:id="rId37"/>
    <p:sldId id="356" r:id="rId38"/>
    <p:sldId id="357" r:id="rId39"/>
    <p:sldId id="358" r:id="rId40"/>
    <p:sldId id="359" r:id="rId41"/>
    <p:sldId id="360" r:id="rId42"/>
    <p:sldId id="361" r:id="rId43"/>
    <p:sldId id="362" r:id="rId44"/>
    <p:sldId id="363" r:id="rId45"/>
    <p:sldId id="364" r:id="rId46"/>
    <p:sldId id="365" r:id="rId47"/>
    <p:sldId id="368" r:id="rId48"/>
    <p:sldId id="369" r:id="rId49"/>
    <p:sldId id="370" r:id="rId50"/>
    <p:sldId id="372" r:id="rId51"/>
    <p:sldId id="373" r:id="rId52"/>
    <p:sldId id="374" r:id="rId53"/>
    <p:sldId id="375" r:id="rId54"/>
    <p:sldId id="377" r:id="rId55"/>
    <p:sldId id="378" r:id="rId56"/>
    <p:sldId id="379" r:id="rId57"/>
    <p:sldId id="380" r:id="rId58"/>
    <p:sldId id="381" r:id="rId59"/>
    <p:sldId id="382" r:id="rId60"/>
    <p:sldId id="383" r:id="rId61"/>
    <p:sldId id="385" r:id="rId62"/>
    <p:sldId id="386" r:id="rId63"/>
    <p:sldId id="387" r:id="rId64"/>
    <p:sldId id="384" r:id="rId65"/>
    <p:sldId id="367" r:id="rId66"/>
    <p:sldId id="341" r:id="rId67"/>
    <p:sldId id="388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664">
          <p15:clr>
            <a:srgbClr val="A4A3A4"/>
          </p15:clr>
        </p15:guide>
        <p15:guide id="3" orient="horz" pos="4117">
          <p15:clr>
            <a:srgbClr val="A4A3A4"/>
          </p15:clr>
        </p15:guide>
        <p15:guide id="4" orient="horz" pos="893">
          <p15:clr>
            <a:srgbClr val="A4A3A4"/>
          </p15:clr>
        </p15:guide>
        <p15:guide id="5" orient="horz" pos="3861">
          <p15:clr>
            <a:srgbClr val="A4A3A4"/>
          </p15:clr>
        </p15:guide>
        <p15:guide id="6" pos="2881">
          <p15:clr>
            <a:srgbClr val="A4A3A4"/>
          </p15:clr>
        </p15:guide>
        <p15:guide id="7" pos="292">
          <p15:clr>
            <a:srgbClr val="A4A3A4"/>
          </p15:clr>
        </p15:guide>
        <p15:guide id="8" pos="5489">
          <p15:clr>
            <a:srgbClr val="A4A3A4"/>
          </p15:clr>
        </p15:guide>
        <p15:guide id="9" pos="2937">
          <p15:clr>
            <a:srgbClr val="A4A3A4"/>
          </p15:clr>
        </p15:guide>
        <p15:guide id="10" pos="2823">
          <p15:clr>
            <a:srgbClr val="A4A3A4"/>
          </p15:clr>
        </p15:guide>
        <p15:guide id="11" pos="14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FFD200"/>
    <a:srgbClr val="64646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D913FF-87A8-4C74-B080-759A014102FE}" v="6" dt="2021-05-17T15:29:32.0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6242" autoAdjust="0"/>
  </p:normalViewPr>
  <p:slideViewPr>
    <p:cSldViewPr snapToGrid="0" snapToObjects="1" showGuides="1">
      <p:cViewPr varScale="1">
        <p:scale>
          <a:sx n="109" d="100"/>
          <a:sy n="109" d="100"/>
        </p:scale>
        <p:origin x="876" y="114"/>
      </p:cViewPr>
      <p:guideLst>
        <p:guide orient="horz" pos="2160"/>
        <p:guide orient="horz" pos="664"/>
        <p:guide orient="horz" pos="4117"/>
        <p:guide orient="horz" pos="893"/>
        <p:guide orient="horz" pos="3861"/>
        <p:guide pos="2881"/>
        <p:guide pos="292"/>
        <p:guide pos="5489"/>
        <p:guide pos="2937"/>
        <p:guide pos="2823"/>
        <p:guide pos="1438"/>
      </p:guideLst>
    </p:cSldViewPr>
  </p:slideViewPr>
  <p:outlineViewPr>
    <p:cViewPr>
      <p:scale>
        <a:sx n="33" d="100"/>
        <a:sy n="33" d="100"/>
      </p:scale>
      <p:origin x="0" y="-55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184"/>
    </p:cViewPr>
  </p:sorterViewPr>
  <p:notesViewPr>
    <p:cSldViewPr snapToGrid="0" snapToObjects="1" showGuides="1">
      <p:cViewPr varScale="1">
        <p:scale>
          <a:sx n="84" d="100"/>
          <a:sy n="84" d="100"/>
        </p:scale>
        <p:origin x="319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microsoft.com/office/2015/10/relationships/revisionInfo" Target="revisionInfo.xml"/><Relationship Id="rId7" Type="http://schemas.openxmlformats.org/officeDocument/2006/relationships/slide" Target="slides/slide2.xml"/><Relationship Id="rId71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handoutMaster" Target="handoutMasters/handoutMaster1.xml"/><Relationship Id="rId75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a Svobodová" userId="8b8c9cfa-5171-4522-b5d2-90fa69aebc23" providerId="ADAL" clId="{28D913FF-87A8-4C74-B080-759A014102FE}"/>
    <pc:docChg chg="custSel addSld delSld modSld">
      <pc:chgData name="Jana Svobodová" userId="8b8c9cfa-5171-4522-b5d2-90fa69aebc23" providerId="ADAL" clId="{28D913FF-87A8-4C74-B080-759A014102FE}" dt="2021-05-17T15:29:36.863" v="159" actId="2696"/>
      <pc:docMkLst>
        <pc:docMk/>
      </pc:docMkLst>
      <pc:sldChg chg="modSp">
        <pc:chgData name="Jana Svobodová" userId="8b8c9cfa-5171-4522-b5d2-90fa69aebc23" providerId="ADAL" clId="{28D913FF-87A8-4C74-B080-759A014102FE}" dt="2021-05-17T15:23:12.106" v="33" actId="6549"/>
        <pc:sldMkLst>
          <pc:docMk/>
          <pc:sldMk cId="2123887442" sldId="299"/>
        </pc:sldMkLst>
        <pc:spChg chg="mod">
          <ac:chgData name="Jana Svobodová" userId="8b8c9cfa-5171-4522-b5d2-90fa69aebc23" providerId="ADAL" clId="{28D913FF-87A8-4C74-B080-759A014102FE}" dt="2021-05-17T15:23:12.106" v="33" actId="6549"/>
          <ac:spMkLst>
            <pc:docMk/>
            <pc:sldMk cId="2123887442" sldId="299"/>
            <ac:spMk id="587778" creationId="{00000000-0000-0000-0000-000000000000}"/>
          </ac:spMkLst>
        </pc:spChg>
        <pc:spChg chg="mod">
          <ac:chgData name="Jana Svobodová" userId="8b8c9cfa-5171-4522-b5d2-90fa69aebc23" providerId="ADAL" clId="{28D913FF-87A8-4C74-B080-759A014102FE}" dt="2021-05-17T15:23:08.786" v="32" actId="6549"/>
          <ac:spMkLst>
            <pc:docMk/>
            <pc:sldMk cId="2123887442" sldId="299"/>
            <ac:spMk id="587779" creationId="{00000000-0000-0000-0000-000000000000}"/>
          </ac:spMkLst>
        </pc:spChg>
      </pc:sldChg>
      <pc:sldChg chg="modSp">
        <pc:chgData name="Jana Svobodová" userId="8b8c9cfa-5171-4522-b5d2-90fa69aebc23" providerId="ADAL" clId="{28D913FF-87A8-4C74-B080-759A014102FE}" dt="2021-05-17T15:23:56.921" v="38" actId="947"/>
        <pc:sldMkLst>
          <pc:docMk/>
          <pc:sldMk cId="938027601" sldId="303"/>
        </pc:sldMkLst>
        <pc:graphicFrameChg chg="modGraphic">
          <ac:chgData name="Jana Svobodová" userId="8b8c9cfa-5171-4522-b5d2-90fa69aebc23" providerId="ADAL" clId="{28D913FF-87A8-4C74-B080-759A014102FE}" dt="2021-05-17T15:23:56.921" v="38" actId="947"/>
          <ac:graphicFrameMkLst>
            <pc:docMk/>
            <pc:sldMk cId="938027601" sldId="303"/>
            <ac:graphicFrameMk id="8" creationId="{F351D120-B43E-4308-BE8A-1F17DC55940D}"/>
          </ac:graphicFrameMkLst>
        </pc:graphicFrameChg>
      </pc:sldChg>
      <pc:sldChg chg="modSp">
        <pc:chgData name="Jana Svobodová" userId="8b8c9cfa-5171-4522-b5d2-90fa69aebc23" providerId="ADAL" clId="{28D913FF-87A8-4C74-B080-759A014102FE}" dt="2021-05-17T15:28:46.347" v="155" actId="20577"/>
        <pc:sldMkLst>
          <pc:docMk/>
          <pc:sldMk cId="3002413193" sldId="341"/>
        </pc:sldMkLst>
        <pc:spChg chg="mod">
          <ac:chgData name="Jana Svobodová" userId="8b8c9cfa-5171-4522-b5d2-90fa69aebc23" providerId="ADAL" clId="{28D913FF-87A8-4C74-B080-759A014102FE}" dt="2021-05-17T15:28:46.347" v="155" actId="20577"/>
          <ac:spMkLst>
            <pc:docMk/>
            <pc:sldMk cId="3002413193" sldId="341"/>
            <ac:spMk id="4" creationId="{00000000-0000-0000-0000-000000000000}"/>
          </ac:spMkLst>
        </pc:spChg>
      </pc:sldChg>
      <pc:sldChg chg="modSp">
        <pc:chgData name="Jana Svobodová" userId="8b8c9cfa-5171-4522-b5d2-90fa69aebc23" providerId="ADAL" clId="{28D913FF-87A8-4C74-B080-759A014102FE}" dt="2021-05-17T15:22:36.084" v="31" actId="20577"/>
        <pc:sldMkLst>
          <pc:docMk/>
          <pc:sldMk cId="4036696556" sldId="343"/>
        </pc:sldMkLst>
        <pc:spChg chg="mod">
          <ac:chgData name="Jana Svobodová" userId="8b8c9cfa-5171-4522-b5d2-90fa69aebc23" providerId="ADAL" clId="{28D913FF-87A8-4C74-B080-759A014102FE}" dt="2021-05-17T15:22:36.084" v="31" actId="20577"/>
          <ac:spMkLst>
            <pc:docMk/>
            <pc:sldMk cId="4036696556" sldId="343"/>
            <ac:spMk id="3" creationId="{00000000-0000-0000-0000-000000000000}"/>
          </ac:spMkLst>
        </pc:spChg>
      </pc:sldChg>
      <pc:sldChg chg="modSp">
        <pc:chgData name="Jana Svobodová" userId="8b8c9cfa-5171-4522-b5d2-90fa69aebc23" providerId="ADAL" clId="{28D913FF-87A8-4C74-B080-759A014102FE}" dt="2021-05-17T15:23:36.766" v="37" actId="20577"/>
        <pc:sldMkLst>
          <pc:docMk/>
          <pc:sldMk cId="3977945259" sldId="348"/>
        </pc:sldMkLst>
        <pc:spChg chg="mod">
          <ac:chgData name="Jana Svobodová" userId="8b8c9cfa-5171-4522-b5d2-90fa69aebc23" providerId="ADAL" clId="{28D913FF-87A8-4C74-B080-759A014102FE}" dt="2021-05-17T15:23:32.299" v="34" actId="6549"/>
          <ac:spMkLst>
            <pc:docMk/>
            <pc:sldMk cId="3977945259" sldId="348"/>
            <ac:spMk id="587778" creationId="{00000000-0000-0000-0000-000000000000}"/>
          </ac:spMkLst>
        </pc:spChg>
        <pc:spChg chg="mod">
          <ac:chgData name="Jana Svobodová" userId="8b8c9cfa-5171-4522-b5d2-90fa69aebc23" providerId="ADAL" clId="{28D913FF-87A8-4C74-B080-759A014102FE}" dt="2021-05-17T15:23:36.766" v="37" actId="20577"/>
          <ac:spMkLst>
            <pc:docMk/>
            <pc:sldMk cId="3977945259" sldId="348"/>
            <ac:spMk id="587779" creationId="{00000000-0000-0000-0000-000000000000}"/>
          </ac:spMkLst>
        </pc:spChg>
      </pc:sldChg>
      <pc:sldChg chg="modSp">
        <pc:chgData name="Jana Svobodová" userId="8b8c9cfa-5171-4522-b5d2-90fa69aebc23" providerId="ADAL" clId="{28D913FF-87A8-4C74-B080-759A014102FE}" dt="2021-05-17T15:26:10.452" v="79" actId="20577"/>
        <pc:sldMkLst>
          <pc:docMk/>
          <pc:sldMk cId="1454428077" sldId="354"/>
        </pc:sldMkLst>
        <pc:spChg chg="mod">
          <ac:chgData name="Jana Svobodová" userId="8b8c9cfa-5171-4522-b5d2-90fa69aebc23" providerId="ADAL" clId="{28D913FF-87A8-4C74-B080-759A014102FE}" dt="2021-05-17T15:26:10.452" v="79" actId="20577"/>
          <ac:spMkLst>
            <pc:docMk/>
            <pc:sldMk cId="1454428077" sldId="354"/>
            <ac:spMk id="4" creationId="{ABC02E6A-E9FA-41C1-85A3-F8B3E03377FA}"/>
          </ac:spMkLst>
        </pc:spChg>
      </pc:sldChg>
      <pc:sldChg chg="modSp">
        <pc:chgData name="Jana Svobodová" userId="8b8c9cfa-5171-4522-b5d2-90fa69aebc23" providerId="ADAL" clId="{28D913FF-87A8-4C74-B080-759A014102FE}" dt="2021-05-17T15:26:58.153" v="83" actId="14734"/>
        <pc:sldMkLst>
          <pc:docMk/>
          <pc:sldMk cId="4018093419" sldId="368"/>
        </pc:sldMkLst>
        <pc:graphicFrameChg chg="mod modGraphic">
          <ac:chgData name="Jana Svobodová" userId="8b8c9cfa-5171-4522-b5d2-90fa69aebc23" providerId="ADAL" clId="{28D913FF-87A8-4C74-B080-759A014102FE}" dt="2021-05-17T15:26:58.153" v="83" actId="14734"/>
          <ac:graphicFrameMkLst>
            <pc:docMk/>
            <pc:sldMk cId="4018093419" sldId="368"/>
            <ac:graphicFrameMk id="6" creationId="{17F16BEA-1049-4C1A-8E4E-81DE1C528217}"/>
          </ac:graphicFrameMkLst>
        </pc:graphicFrameChg>
      </pc:sldChg>
      <pc:sldChg chg="modSp">
        <pc:chgData name="Jana Svobodová" userId="8b8c9cfa-5171-4522-b5d2-90fa69aebc23" providerId="ADAL" clId="{28D913FF-87A8-4C74-B080-759A014102FE}" dt="2021-05-17T15:27:08.970" v="85" actId="14734"/>
        <pc:sldMkLst>
          <pc:docMk/>
          <pc:sldMk cId="664884504" sldId="369"/>
        </pc:sldMkLst>
        <pc:graphicFrameChg chg="mod modGraphic">
          <ac:chgData name="Jana Svobodová" userId="8b8c9cfa-5171-4522-b5d2-90fa69aebc23" providerId="ADAL" clId="{28D913FF-87A8-4C74-B080-759A014102FE}" dt="2021-05-17T15:27:08.970" v="85" actId="14734"/>
          <ac:graphicFrameMkLst>
            <pc:docMk/>
            <pc:sldMk cId="664884504" sldId="369"/>
            <ac:graphicFrameMk id="6" creationId="{17F16BEA-1049-4C1A-8E4E-81DE1C528217}"/>
          </ac:graphicFrameMkLst>
        </pc:graphicFrameChg>
      </pc:sldChg>
      <pc:sldChg chg="modSp">
        <pc:chgData name="Jana Svobodová" userId="8b8c9cfa-5171-4522-b5d2-90fa69aebc23" providerId="ADAL" clId="{28D913FF-87A8-4C74-B080-759A014102FE}" dt="2021-05-17T15:27:18.760" v="86" actId="6549"/>
        <pc:sldMkLst>
          <pc:docMk/>
          <pc:sldMk cId="3057958056" sldId="372"/>
        </pc:sldMkLst>
        <pc:spChg chg="mod">
          <ac:chgData name="Jana Svobodová" userId="8b8c9cfa-5171-4522-b5d2-90fa69aebc23" providerId="ADAL" clId="{28D913FF-87A8-4C74-B080-759A014102FE}" dt="2021-05-17T15:27:18.760" v="86" actId="6549"/>
          <ac:spMkLst>
            <pc:docMk/>
            <pc:sldMk cId="3057958056" sldId="372"/>
            <ac:spMk id="3" creationId="{00000000-0000-0000-0000-000000000000}"/>
          </ac:spMkLst>
        </pc:spChg>
      </pc:sldChg>
      <pc:sldChg chg="add del">
        <pc:chgData name="Jana Svobodová" userId="8b8c9cfa-5171-4522-b5d2-90fa69aebc23" providerId="ADAL" clId="{28D913FF-87A8-4C74-B080-759A014102FE}" dt="2021-05-17T15:29:14.661" v="157" actId="2696"/>
        <pc:sldMkLst>
          <pc:docMk/>
          <pc:sldMk cId="93157222" sldId="389"/>
        </pc:sldMkLst>
      </pc:sldChg>
      <pc:sldChg chg="add del">
        <pc:chgData name="Jana Svobodová" userId="8b8c9cfa-5171-4522-b5d2-90fa69aebc23" providerId="ADAL" clId="{28D913FF-87A8-4C74-B080-759A014102FE}" dt="2021-05-17T15:29:36.863" v="159" actId="2696"/>
        <pc:sldMkLst>
          <pc:docMk/>
          <pc:sldMk cId="1289412201" sldId="38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85089-C692-4DEA-AC49-04CF34D4FE14}" type="datetimeFigureOut">
              <a:rPr lang="en-GB" smtClean="0"/>
              <a:pPr/>
              <a:t>17/05/2021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5C721-4BB5-4DB6-AD65-4BA2A62B05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63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5EBA9-A28D-4849-BFEA-AA04F6A21B63}" type="datetimeFigureOut">
              <a:rPr lang="en-GB" smtClean="0"/>
              <a:pPr/>
              <a:t>17/05/2021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3D19E-BFDB-4C92-8EDD-32EDDA8F41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27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Use this slide layout as a </a:t>
            </a:r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n-US" b="1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slide only </a:t>
            </a:r>
            <a:r>
              <a:rPr lang="en-US" b="0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(alternatively to EY Better Question Frame or Beam).</a:t>
            </a:r>
            <a:r>
              <a:rPr lang="en-US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baseline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EY Panels contain generic headings, titles or content. </a:t>
            </a:r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Do not place 'better questions' in an EY Panel.</a:t>
            </a: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482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987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652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C7A233-F5B8-4C93-9FEB-68152D1A8CB9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2649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C7A233-F5B8-4C93-9FEB-68152D1A8CB9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3250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RH – realizovatelné CP (pod 20%) a CP k obchodování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C7A233-F5B8-4C93-9FEB-68152D1A8CB9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027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C7A233-F5B8-4C93-9FEB-68152D1A8CB9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7186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It is possible to apply this template to exiting presentations.</a:t>
            </a:r>
          </a:p>
          <a:p>
            <a:pPr lvl="1" indent="176467"/>
            <a:r>
              <a:rPr lang="en-GB" dirty="0"/>
              <a:t>Have the latest presentation template open</a:t>
            </a:r>
          </a:p>
          <a:p>
            <a:pPr lvl="1" indent="176467"/>
            <a:r>
              <a:rPr lang="en-GB" dirty="0"/>
              <a:t>Click on the </a:t>
            </a:r>
            <a:r>
              <a:rPr lang="en-GB" b="1" dirty="0"/>
              <a:t>View</a:t>
            </a:r>
            <a:r>
              <a:rPr lang="en-GB" dirty="0"/>
              <a:t> tab and select </a:t>
            </a:r>
            <a:r>
              <a:rPr lang="en-GB" b="1" dirty="0"/>
              <a:t>Normal </a:t>
            </a:r>
            <a:endParaRPr lang="en-GB" dirty="0"/>
          </a:p>
          <a:p>
            <a:pPr lvl="1" indent="176467"/>
            <a:r>
              <a:rPr lang="en-GB" dirty="0"/>
              <a:t>Delete all unwanted slides</a:t>
            </a:r>
          </a:p>
          <a:p>
            <a:pPr lvl="1" indent="176467"/>
            <a:r>
              <a:rPr lang="en-GB" dirty="0"/>
              <a:t>Click on the </a:t>
            </a:r>
            <a:r>
              <a:rPr lang="en-GB" b="1" dirty="0"/>
              <a:t>Insert</a:t>
            </a:r>
            <a:r>
              <a:rPr lang="en-GB" dirty="0"/>
              <a:t> tab from the menu bar and select </a:t>
            </a:r>
            <a:r>
              <a:rPr lang="en-GB" b="1" dirty="0"/>
              <a:t>Slides from Files</a:t>
            </a:r>
          </a:p>
          <a:p>
            <a:pPr lvl="1" indent="176467"/>
            <a:r>
              <a:rPr lang="en-GB" dirty="0"/>
              <a:t>Click on </a:t>
            </a:r>
            <a:r>
              <a:rPr lang="en-GB" b="1" dirty="0"/>
              <a:t>Browse</a:t>
            </a:r>
            <a:r>
              <a:rPr lang="en-GB" dirty="0"/>
              <a:t>. Navigate to the presentation you wish to update with the new template. Highlight the presentation and click </a:t>
            </a:r>
            <a:r>
              <a:rPr lang="en-GB" b="1" dirty="0"/>
              <a:t>Open</a:t>
            </a:r>
            <a:r>
              <a:rPr lang="en-GB" dirty="0"/>
              <a:t> </a:t>
            </a:r>
          </a:p>
          <a:p>
            <a:pPr lvl="1" indent="176467"/>
            <a:r>
              <a:rPr lang="en-GB" dirty="0"/>
              <a:t>Wait for the slides from the presentation to load and click on </a:t>
            </a:r>
            <a:r>
              <a:rPr lang="en-GB" b="1" dirty="0"/>
              <a:t>Insert All</a:t>
            </a:r>
            <a:r>
              <a:rPr lang="en-GB" dirty="0"/>
              <a:t>. Then click </a:t>
            </a:r>
            <a:r>
              <a:rPr lang="en-GB" b="1" dirty="0"/>
              <a:t>Close</a:t>
            </a:r>
          </a:p>
          <a:p>
            <a:pPr lvl="1" indent="176467"/>
            <a:r>
              <a:rPr lang="en-GB" dirty="0"/>
              <a:t>Check the inserted slides to ensure that the most appropriate master slide has been used on each slide </a:t>
            </a:r>
          </a:p>
          <a:p>
            <a:pPr lvl="1" indent="176467"/>
            <a:r>
              <a:rPr lang="en-GB" dirty="0"/>
              <a:t>To change the master applied to a slide select the slide you wish to apply a different master to then click on the </a:t>
            </a:r>
            <a:r>
              <a:rPr lang="en-GB" b="1" dirty="0"/>
              <a:t>Format</a:t>
            </a:r>
            <a:r>
              <a:rPr lang="en-GB" dirty="0"/>
              <a:t> tab from the menu bar and select </a:t>
            </a:r>
            <a:r>
              <a:rPr lang="en-GB" b="1" dirty="0"/>
              <a:t>Slide Design</a:t>
            </a:r>
          </a:p>
          <a:p>
            <a:pPr lvl="1" indent="176467"/>
            <a:r>
              <a:rPr lang="en-GB" dirty="0"/>
              <a:t>From the </a:t>
            </a:r>
            <a:r>
              <a:rPr lang="en-GB" b="1" dirty="0"/>
              <a:t>Used in This Presentation</a:t>
            </a:r>
            <a:r>
              <a:rPr lang="en-GB" dirty="0"/>
              <a:t> section choose the master you wish to apply to the slide and hover over it to reveal a drop-down arrow. Click on the arrow and select </a:t>
            </a:r>
            <a:r>
              <a:rPr lang="en-GB" b="1" dirty="0"/>
              <a:t>Apply to Selected Slides</a:t>
            </a:r>
          </a:p>
          <a:p>
            <a:r>
              <a:rPr lang="en-GB" dirty="0"/>
              <a:t>It is important to thoroughly check the presentation to ensure that no further formatting is needed.</a:t>
            </a:r>
          </a:p>
        </p:txBody>
      </p:sp>
    </p:spTree>
    <p:extLst>
      <p:ext uri="{BB962C8B-B14F-4D97-AF65-F5344CB8AC3E}">
        <p14:creationId xmlns:p14="http://schemas.microsoft.com/office/powerpoint/2010/main" val="328862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_1_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ChangeAspect="1"/>
          </p:cNvSpPr>
          <p:nvPr userDrawn="1"/>
        </p:nvSpPr>
        <p:spPr>
          <a:xfrm>
            <a:off x="1965600" y="777240"/>
            <a:ext cx="6755607" cy="3400425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5607" h="3400425">
                <a:moveTo>
                  <a:pt x="0" y="1197768"/>
                </a:moveTo>
                <a:lnTo>
                  <a:pt x="6755607" y="0"/>
                </a:lnTo>
                <a:lnTo>
                  <a:pt x="6755607" y="3400425"/>
                </a:lnTo>
                <a:lnTo>
                  <a:pt x="2382" y="3400425"/>
                </a:lnTo>
                <a:lnTo>
                  <a:pt x="0" y="119776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2212847" y="2240280"/>
            <a:ext cx="6217920" cy="860400"/>
          </a:xfrm>
        </p:spPr>
        <p:txBody>
          <a:bodyPr/>
          <a:lstStyle>
            <a:lvl1pPr>
              <a:defRPr baseline="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12848" y="3220754"/>
            <a:ext cx="621792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0" indent="0" algn="l">
              <a:buNone/>
              <a:defRPr sz="1600">
                <a:solidFill>
                  <a:srgbClr val="404040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subtitle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7712719" y="5303239"/>
            <a:ext cx="1044000" cy="1213056"/>
            <a:chOff x="7712719" y="5303239"/>
            <a:chExt cx="1044000" cy="1213056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315" y="5303239"/>
              <a:ext cx="798843" cy="30993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2719" y="5709048"/>
              <a:ext cx="1044000" cy="8072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2292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1025525"/>
            <a:ext cx="8229600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61562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457200" y="1029600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44832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457200" y="1040400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30806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44000"/>
            <a:ext cx="8225549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76694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 fontAlgn="base">
              <a:lnSpc>
                <a:spcPct val="85000"/>
              </a:lnSpc>
              <a:spcAft>
                <a:spcPct val="0"/>
              </a:spcAft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gray">
          <a:xfrm>
            <a:off x="457200" y="1049278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3418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61126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 userDrawn="1"/>
        </p:nvSpPr>
        <p:spPr bwMode="auto">
          <a:xfrm>
            <a:off x="0" y="0"/>
            <a:ext cx="4662488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68000" tIns="468000" rIns="3096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25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 pitchFamily="2" charset="0"/>
              </a:rPr>
              <a:t>EY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Regular" charset="0"/>
              </a:rPr>
              <a:t> 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| Assurance | Tax | Transactions | Advisory</a:t>
            </a: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-Light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cs-CZ" sz="900" b="0" i="0" u="none" strike="noStrike" kern="0" cap="none" spc="0" normalizeH="0" baseline="0" noProof="0" dirty="0">
              <a:ln>
                <a:noFill/>
              </a:ln>
              <a:solidFill>
                <a:srgbClr val="7F7E82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 pitchFamily="2" charset="0"/>
              </a:rPr>
              <a:t>About EY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EY is a global leader in assurance, tax, transaction and advisory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services. The insights and quality services we deliver help build trust and </a:t>
            </a:r>
            <a:endParaRPr kumimoji="0" lang="cs-CZ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confidence in the capital markets and in economies the world over. We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develop outstanding leaders who team to deliver on our promises to all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of our stakeholders. In so doing, we play a critical role in building a better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working world for our people, for our clients and for our communities.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25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EY refers to the global organization and may refer to one or more of the</a:t>
            </a:r>
            <a:b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</a:b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member 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firms of Ernst &amp; Young Global Limited, each of which is a separate legal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entity. Ernst &amp; Young Global Limited, a UK company limited by guarantee,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does not provide services to clients. For more information about our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organization, please visit ey.com.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13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© 201</a:t>
            </a:r>
            <a:r>
              <a:rPr kumimoji="0" lang="cs-CZ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7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  Ernst &amp; Young, s.r.o. | Ernst &amp; Young Audit, </a:t>
            </a:r>
            <a:r>
              <a:rPr kumimoji="0" lang="en-US" sz="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s.r.o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. | E &amp; Y Valuations </a:t>
            </a:r>
            <a:r>
              <a:rPr kumimoji="0" lang="en-US" sz="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s.r.o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.</a:t>
            </a:r>
            <a:b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</a:b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All Rights Reserved.</a:t>
            </a:r>
            <a:endParaRPr kumimoji="0" lang="cs-CZ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13"/>
              </a:spcAft>
              <a:buClrTx/>
              <a:buSzTx/>
              <a:buFontTx/>
              <a:buNone/>
              <a:tabLst/>
              <a:defRPr/>
            </a:pPr>
            <a:endParaRPr kumimoji="0" lang="cs-CZ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25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This material has been prepared for general informational purposes only and is not </a:t>
            </a:r>
            <a:br>
              <a:rPr kumimoji="0" lang="cs-CZ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</a:br>
            <a:r>
              <a:rPr kumimoji="0" lang="en-GB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intended to be relied upon as accounting, tax, or other professional advice. Please refer </a:t>
            </a:r>
            <a:br>
              <a:rPr kumimoji="0" lang="cs-CZ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</a:br>
            <a:r>
              <a:rPr kumimoji="0" lang="en-GB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to your advisors for specific advice</a:t>
            </a:r>
            <a:r>
              <a:rPr kumimoji="0" lang="cs-CZ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.</a:t>
            </a:r>
            <a:br>
              <a:rPr kumimoji="0" lang="cs-CZ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</a:br>
            <a:endParaRPr kumimoji="0" lang="en-GB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25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 pitchFamily="2" charset="0"/>
              </a:rPr>
              <a:t>ey.com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7F7E82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397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_C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1" y="0"/>
            <a:ext cx="4143736" cy="474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68000" tIns="468000" rIns="3096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25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 pitchFamily="2" charset="0"/>
              </a:rPr>
              <a:t>EY</a:t>
            </a:r>
            <a:r>
              <a:rPr kumimoji="0" lang="cs-CZ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Regular" charset="0"/>
              </a:rPr>
              <a:t> </a:t>
            </a:r>
            <a:r>
              <a:rPr kumimoji="0" lang="cs-CZ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| Assurance | Tax | Transactions | Advisory</a:t>
            </a:r>
            <a:endParaRPr kumimoji="0" lang="cs-CZ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-Light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cs-CZ" sz="900" b="0" i="0" u="none" strike="noStrike" kern="0" cap="none" spc="0" normalizeH="0" baseline="0" noProof="0" dirty="0">
              <a:ln>
                <a:noFill/>
              </a:ln>
              <a:solidFill>
                <a:srgbClr val="7F7E82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 pitchFamily="2" charset="0"/>
              </a:rPr>
              <a:t>Informace o EY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EY je předním celosvětovým poskytovatelem odborných poradenských služeb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v oblasti auditu, daní, transakčního a podnikového poradenství. Znalost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problematiky a kvalita služeb, které poskytujeme, přispívají k posilování důvěry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v kapitálové trhy i v ekonomiky celého světa. Výjimečný lidský a odborný potenciál nám umožňuje hrát významnou roli při vytváření lepšího prostředí pro naše zaměstnance, klienty i pro širší společnost.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25"/>
              </a:spcAft>
              <a:buClrTx/>
              <a:buSzTx/>
              <a:buFontTx/>
              <a:buNone/>
              <a:tabLst/>
              <a:defRPr/>
            </a:pPr>
            <a:endParaRPr kumimoji="0" lang="cs-CZ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25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Název EY zahrnuje celosvětovou organizaci a může zahrnovat jednu či více členských firem Ernst &amp; Young Global Limited, z nichž každá je samostatnou právnickou osobou. Ernst &amp; Young Global Limited, britská společnost s ručením omezeným garancí, služby klientům neposkytuje. Pro podrobnější informace o naší organizaci navštivte prosím naše webové stránky ey.com.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13"/>
              </a:spcAft>
              <a:buClrTx/>
              <a:buSzTx/>
              <a:buFontTx/>
              <a:buNone/>
              <a:tabLst/>
              <a:defRPr/>
            </a:pPr>
            <a:endParaRPr kumimoji="0" lang="cs-CZ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25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© 2017  Ernst &amp; Young, s.r.o. </a:t>
            </a:r>
            <a:r>
              <a:rPr kumimoji="0" lang="cs-CZ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|</a:t>
            </a:r>
            <a:r>
              <a:rPr kumimoji="0" lang="cs-CZ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 Ernst &amp; Young Audit, s.r.o. </a:t>
            </a:r>
            <a:r>
              <a:rPr kumimoji="0" lang="cs-CZ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|</a:t>
            </a:r>
            <a:r>
              <a:rPr kumimoji="0" lang="cs-CZ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 E &amp; Y Valuations s.r.o.</a:t>
            </a:r>
            <a:br>
              <a:rPr kumimoji="0" lang="cs-CZ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</a:br>
            <a:r>
              <a:rPr kumimoji="0" lang="cs-CZ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Všechna práva vyhrazena.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13"/>
              </a:spcAft>
              <a:buClrTx/>
              <a:buSzTx/>
              <a:buFontTx/>
              <a:buNone/>
              <a:tabLst/>
              <a:defRPr/>
            </a:pPr>
            <a:endParaRPr kumimoji="0" lang="cs-CZ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 pitchFamily="2" charset="0"/>
            </a:endParaRPr>
          </a:p>
          <a:p>
            <a:r>
              <a:rPr kumimoji="0" lang="cs-CZ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Tento materiál má pouze všeobecný informační charakter, na který není možné spoléhat se jako na poskytnutí účetního, daňového ani jiného odborného poradenství. V případě potřeby se prosím obraťte na svého konkrétního poradce.</a:t>
            </a:r>
          </a:p>
          <a:p>
            <a:pPr>
              <a:spcAft>
                <a:spcPts val="525"/>
              </a:spcAft>
            </a:pPr>
            <a:endParaRPr kumimoji="0" lang="cs-CZ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25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 pitchFamily="2" charset="0"/>
              </a:rPr>
              <a:t>ey.com</a:t>
            </a:r>
            <a:endParaRPr kumimoji="0" lang="cs-CZ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7F7E82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007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8037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_1_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ChangeAspect="1"/>
          </p:cNvSpPr>
          <p:nvPr userDrawn="1"/>
        </p:nvSpPr>
        <p:spPr>
          <a:xfrm>
            <a:off x="1980406" y="777240"/>
            <a:ext cx="6755607" cy="3400425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5607" h="3400425">
                <a:moveTo>
                  <a:pt x="0" y="1197768"/>
                </a:moveTo>
                <a:lnTo>
                  <a:pt x="6755607" y="0"/>
                </a:lnTo>
                <a:lnTo>
                  <a:pt x="6755607" y="3400425"/>
                </a:lnTo>
                <a:lnTo>
                  <a:pt x="2382" y="3400425"/>
                </a:lnTo>
                <a:lnTo>
                  <a:pt x="0" y="119776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2212847" y="2240280"/>
            <a:ext cx="621792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2212848" y="3220754"/>
            <a:ext cx="621792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0" indent="0" algn="l">
              <a:buNone/>
              <a:defRPr sz="1600">
                <a:solidFill>
                  <a:srgbClr val="404040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7712719" y="5303239"/>
            <a:ext cx="1044000" cy="1213056"/>
            <a:chOff x="7712719" y="5303239"/>
            <a:chExt cx="1044000" cy="1213056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315" y="5303239"/>
              <a:ext cx="798843" cy="30993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2719" y="5709048"/>
              <a:ext cx="1044000" cy="8072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9559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_2_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ChangeAspect="1"/>
          </p:cNvSpPr>
          <p:nvPr userDrawn="1"/>
        </p:nvSpPr>
        <p:spPr bwMode="gray">
          <a:xfrm rot="10800000">
            <a:off x="3315145" y="457200"/>
            <a:ext cx="5413248" cy="4570413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557109" y="1677507"/>
            <a:ext cx="4901184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noProof="0" dirty="0"/>
              <a:t>Click to edit title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57109" y="2685128"/>
            <a:ext cx="4901184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subtitle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7712719" y="5303239"/>
            <a:ext cx="1044000" cy="1213056"/>
            <a:chOff x="7712719" y="5303239"/>
            <a:chExt cx="1044000" cy="1213056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315" y="5303239"/>
              <a:ext cx="798843" cy="30993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2719" y="5709048"/>
              <a:ext cx="1044000" cy="8072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5503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_2_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ChangeAspect="1"/>
          </p:cNvSpPr>
          <p:nvPr userDrawn="1"/>
        </p:nvSpPr>
        <p:spPr bwMode="gray">
          <a:xfrm rot="10800000">
            <a:off x="3324670" y="457200"/>
            <a:ext cx="5413248" cy="4570413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557109" y="1677507"/>
            <a:ext cx="4901184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557109" y="2685128"/>
            <a:ext cx="4901184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7712719" y="5303239"/>
            <a:ext cx="1044000" cy="1213056"/>
            <a:chOff x="7712719" y="5303239"/>
            <a:chExt cx="1044000" cy="1213056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315" y="5303239"/>
              <a:ext cx="798843" cy="30993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2719" y="5709048"/>
              <a:ext cx="1044000" cy="8072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7935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_1_Better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79463"/>
            <a:ext cx="6753225" cy="3400425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886968" y="3258529"/>
            <a:ext cx="5943432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886968" y="2288083"/>
            <a:ext cx="5943432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7712719" y="5303239"/>
            <a:ext cx="1044000" cy="1213056"/>
            <a:chOff x="7712719" y="5303239"/>
            <a:chExt cx="1044000" cy="1213056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315" y="5303239"/>
              <a:ext cx="798843" cy="30993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2719" y="5709048"/>
              <a:ext cx="1044000" cy="807247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8" y="6103145"/>
            <a:ext cx="3826800" cy="3739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8" y="5889312"/>
            <a:ext cx="474350" cy="11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73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_2_Better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5413375" cy="4572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86968" y="1799130"/>
            <a:ext cx="4643060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6968" y="2769576"/>
            <a:ext cx="4643060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7712719" y="5303239"/>
            <a:ext cx="1044000" cy="1213056"/>
            <a:chOff x="7712719" y="5303239"/>
            <a:chExt cx="1044000" cy="1213056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315" y="5303239"/>
              <a:ext cx="798843" cy="30993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2719" y="5709048"/>
              <a:ext cx="1044000" cy="807247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8" y="6103145"/>
            <a:ext cx="3826800" cy="3739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8" y="5889312"/>
            <a:ext cx="474350" cy="11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14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ront cover_1_Beam (legac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259" y="5747990"/>
            <a:ext cx="983483" cy="7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7384" y="777600"/>
            <a:ext cx="5490000" cy="860400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7384" y="1753200"/>
            <a:ext cx="5490000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646464"/>
                </a:solidFill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6532" y="2405084"/>
            <a:ext cx="9150532" cy="3349170"/>
            <a:chOff x="-6532" y="2405084"/>
            <a:chExt cx="9150532" cy="3349170"/>
          </a:xfrm>
        </p:grpSpPr>
        <p:sp>
          <p:nvSpPr>
            <p:cNvPr id="1032" name="Freeform 8"/>
            <p:cNvSpPr>
              <a:spLocks/>
            </p:cNvSpPr>
            <p:nvPr userDrawn="1"/>
          </p:nvSpPr>
          <p:spPr bwMode="gray">
            <a:xfrm>
              <a:off x="2273222" y="2405084"/>
              <a:ext cx="6870778" cy="249522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rgbClr val="FFD2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6532" y="4411503"/>
              <a:ext cx="2289891" cy="134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ront cover_2_Beam (legac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7384" y="777600"/>
            <a:ext cx="5490000" cy="8604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7384" y="1753200"/>
            <a:ext cx="5490000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0" indent="0" algn="l">
              <a:buNone/>
              <a:defRPr sz="1600">
                <a:solidFill>
                  <a:schemeClr val="bg2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pPr lvl="1"/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942" y="5745156"/>
            <a:ext cx="983483" cy="7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Freeform 15"/>
          <p:cNvSpPr/>
          <p:nvPr userDrawn="1"/>
        </p:nvSpPr>
        <p:spPr>
          <a:xfrm>
            <a:off x="-9144" y="3000375"/>
            <a:ext cx="2286000" cy="2729861"/>
          </a:xfrm>
          <a:custGeom>
            <a:avLst/>
            <a:gdLst>
              <a:gd name="connsiteX0" fmla="*/ 0 w 2286000"/>
              <a:gd name="connsiteY0" fmla="*/ 1318973 h 1318973"/>
              <a:gd name="connsiteX1" fmla="*/ 0 w 2286000"/>
              <a:gd name="connsiteY1" fmla="*/ 0 h 1318973"/>
              <a:gd name="connsiteX2" fmla="*/ 2286000 w 2286000"/>
              <a:gd name="connsiteY2" fmla="*/ 486803 h 1318973"/>
              <a:gd name="connsiteX3" fmla="*/ 0 w 2286000"/>
              <a:gd name="connsiteY3" fmla="*/ 1318973 h 1318973"/>
              <a:gd name="connsiteX0" fmla="*/ 0 w 2286000"/>
              <a:gd name="connsiteY0" fmla="*/ 2729861 h 2729861"/>
              <a:gd name="connsiteX1" fmla="*/ 9144 w 2286000"/>
              <a:gd name="connsiteY1" fmla="*/ 0 h 2729861"/>
              <a:gd name="connsiteX2" fmla="*/ 2286000 w 2286000"/>
              <a:gd name="connsiteY2" fmla="*/ 1897691 h 2729861"/>
              <a:gd name="connsiteX3" fmla="*/ 0 w 2286000"/>
              <a:gd name="connsiteY3" fmla="*/ 2729861 h 272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729861">
                <a:moveTo>
                  <a:pt x="0" y="2729861"/>
                </a:moveTo>
                <a:lnTo>
                  <a:pt x="9144" y="0"/>
                </a:lnTo>
                <a:lnTo>
                  <a:pt x="2286000" y="1897691"/>
                </a:lnTo>
                <a:lnTo>
                  <a:pt x="0" y="2729861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7" name="Freeform 8"/>
          <p:cNvSpPr>
            <a:spLocks/>
          </p:cNvSpPr>
          <p:nvPr userDrawn="1"/>
        </p:nvSpPr>
        <p:spPr bwMode="gray">
          <a:xfrm>
            <a:off x="2273222" y="2405084"/>
            <a:ext cx="6870778" cy="2495225"/>
          </a:xfrm>
          <a:custGeom>
            <a:avLst/>
            <a:gdLst/>
            <a:ahLst/>
            <a:cxnLst>
              <a:cxn ang="0">
                <a:pos x="0" y="1852"/>
              </a:cxn>
              <a:cxn ang="0">
                <a:pos x="5081" y="0"/>
              </a:cxn>
              <a:cxn ang="0">
                <a:pos x="5081" y="968"/>
              </a:cxn>
              <a:cxn ang="0">
                <a:pos x="0" y="1852"/>
              </a:cxn>
            </a:cxnLst>
            <a:rect l="0" t="0" r="r" b="b"/>
            <a:pathLst>
              <a:path w="5081" h="1852">
                <a:moveTo>
                  <a:pt x="0" y="1852"/>
                </a:moveTo>
                <a:lnTo>
                  <a:pt x="5081" y="0"/>
                </a:lnTo>
                <a:lnTo>
                  <a:pt x="5081" y="968"/>
                </a:lnTo>
                <a:lnTo>
                  <a:pt x="0" y="185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979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  <a:lvl3pPr>
              <a:defRPr lang="en-US" noProof="0" dirty="0" err="1" smtClean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 noProof="0"/>
              <a:t>Fourth </a:t>
            </a:r>
            <a:r>
              <a:rPr lang="en-US"/>
              <a:t>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549" y="1417638"/>
            <a:ext cx="4010411" cy="47117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  <a:endParaRPr lang="en-US" dirty="0"/>
          </a:p>
          <a:p>
            <a:pPr lvl="1"/>
            <a:r>
              <a:rPr lang="en-US" noProof="0" dirty="0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noProof="0" dirty="0"/>
              <a:t>Fourth </a:t>
            </a:r>
            <a:r>
              <a:rPr lang="en-US" dirty="0"/>
              <a:t>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7636"/>
            <a:ext cx="4032000" cy="471170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</a:t>
            </a:r>
            <a:r>
              <a:rPr lang="en-US"/>
              <a:t>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 noProof="0"/>
              <a:t>Fourth </a:t>
            </a:r>
            <a:r>
              <a:rPr lang="en-US"/>
              <a:t>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0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46794"/>
            <a:ext cx="4017400" cy="3960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</a:t>
            </a:r>
          </a:p>
          <a:p>
            <a:pPr lvl="1"/>
            <a:r>
              <a:rPr lang="en-US" noProof="0" dirty="0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noProof="0" dirty="0"/>
              <a:t>Fourth </a:t>
            </a:r>
            <a:r>
              <a:rPr lang="en-US" dirty="0"/>
              <a:t>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2146794"/>
            <a:ext cx="4042800" cy="3960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</a:t>
            </a:r>
          </a:p>
          <a:p>
            <a:pPr lvl="1"/>
            <a:r>
              <a:rPr lang="en-US" noProof="0"/>
              <a:t>Second </a:t>
            </a:r>
            <a:r>
              <a:rPr lang="en-US"/>
              <a:t>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 noProof="0"/>
              <a:t>Fourth </a:t>
            </a:r>
            <a:r>
              <a:rPr lang="en-US"/>
              <a:t>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63550" y="1413474"/>
            <a:ext cx="4011050" cy="640800"/>
          </a:xfrm>
        </p:spPr>
        <p:txBody>
          <a:bodyPr anchor="t" anchorCtr="0"/>
          <a:lstStyle>
            <a:lvl1pPr marL="0" indent="0">
              <a:buNone/>
              <a:tabLst/>
              <a:defRPr b="1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413474"/>
            <a:ext cx="4042800" cy="640800"/>
          </a:xfrm>
        </p:spPr>
        <p:txBody>
          <a:bodyPr anchor="t" anchorCtr="0"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tter question 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719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_1_Better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79463"/>
            <a:ext cx="6753225" cy="3400425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968" y="3258529"/>
            <a:ext cx="5943432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add answer to Better Question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86968" y="2288083"/>
            <a:ext cx="5943432" cy="860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noProof="0" dirty="0"/>
              <a:t>Click to add Better question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7712719" y="5303239"/>
            <a:ext cx="1044000" cy="1213056"/>
            <a:chOff x="7712719" y="5303239"/>
            <a:chExt cx="1044000" cy="1213056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315" y="5303239"/>
              <a:ext cx="798843" cy="30993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2719" y="5709048"/>
              <a:ext cx="1044000" cy="807247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8" y="6103145"/>
            <a:ext cx="3826800" cy="373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8" y="5889312"/>
            <a:ext cx="474350" cy="11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41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1025525"/>
            <a:ext cx="8229600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  <a:r>
              <a:rPr lang="cs-CZ" dirty="0"/>
              <a:t>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112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 fontAlgn="base">
              <a:lnSpc>
                <a:spcPct val="85000"/>
              </a:lnSpc>
              <a:spcAft>
                <a:spcPct val="0"/>
              </a:spcAft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077" name="Freeform 5"/>
          <p:cNvSpPr>
            <a:spLocks/>
          </p:cNvSpPr>
          <p:nvPr userDrawn="1"/>
        </p:nvSpPr>
        <p:spPr bwMode="gray">
          <a:xfrm>
            <a:off x="457200" y="1039813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9408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 fontAlgn="base">
              <a:lnSpc>
                <a:spcPct val="85000"/>
              </a:lnSpc>
              <a:spcAft>
                <a:spcPct val="0"/>
              </a:spcAft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 userDrawn="1"/>
        </p:nvSpPr>
        <p:spPr bwMode="gray">
          <a:xfrm>
            <a:off x="457200" y="1040400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 fontAlgn="base">
              <a:lnSpc>
                <a:spcPct val="85000"/>
              </a:lnSpc>
              <a:spcAft>
                <a:spcPct val="0"/>
              </a:spcAft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44000"/>
            <a:ext cx="8225549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955210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 fontAlgn="base">
              <a:lnSpc>
                <a:spcPct val="85000"/>
              </a:lnSpc>
              <a:spcAft>
                <a:spcPct val="0"/>
              </a:spcAft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gray">
          <a:xfrm>
            <a:off x="457200" y="1049278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6918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808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0"/>
            <a:ext cx="4662488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68000" tIns="468000" rIns="3096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25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 pitchFamily="2" charset="0"/>
              </a:rPr>
              <a:t>EY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Regular" charset="0"/>
              </a:rPr>
              <a:t> 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| Assurance | Tax | Transactions | Advisory</a:t>
            </a: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-Light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cs-CZ" sz="900" b="0" i="0" u="none" strike="noStrike" kern="0" cap="none" spc="0" normalizeH="0" baseline="0" noProof="0" dirty="0">
              <a:ln>
                <a:noFill/>
              </a:ln>
              <a:solidFill>
                <a:srgbClr val="7F7E82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 pitchFamily="2" charset="0"/>
              </a:rPr>
              <a:t>About EY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EY is a global leader in assurance, tax, transaction and advisory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services. The insights and quality services we deliver help build trust and </a:t>
            </a:r>
            <a:endParaRPr kumimoji="0" lang="cs-CZ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confidence in the capital markets and in economies the world over. We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develop outstanding leaders who team to deliver on our promises to all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of our stakeholders. In so doing, we play a critical role in building a better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working world for our people, for our clients and for our communities.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25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EY refers to the global organization</a:t>
            </a:r>
            <a:r>
              <a:rPr kumimoji="0" lang="cs-CZ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, 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and may refer to one or more</a:t>
            </a:r>
            <a:r>
              <a:rPr kumimoji="0" lang="cs-CZ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,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 of the</a:t>
            </a:r>
            <a:b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</a:b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member 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firms of Ernst &amp; Young Global Limited, each of which is a separate legal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entity. Ernst &amp; Young Global Limited, a UK company limited by guarantee,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does not provide services to clients. For more information about our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organization, please visit ey.com.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13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© 201</a:t>
            </a:r>
            <a:r>
              <a:rPr kumimoji="0" lang="cs-CZ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9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  Ernst &amp; Young, s.r.o. | Ernst &amp; Young Audit, </a:t>
            </a:r>
            <a:r>
              <a:rPr kumimoji="0" lang="en-US" sz="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s.r.o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. | E &amp; Y Valuations </a:t>
            </a:r>
            <a:r>
              <a:rPr kumimoji="0" lang="en-US" sz="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s.r.o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.</a:t>
            </a:r>
            <a:b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</a:b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All Rights Reserved.</a:t>
            </a:r>
            <a:endParaRPr kumimoji="0" lang="cs-CZ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13"/>
              </a:spcAft>
              <a:buClrTx/>
              <a:buSzTx/>
              <a:buFontTx/>
              <a:buNone/>
              <a:tabLst/>
              <a:defRPr/>
            </a:pPr>
            <a:endParaRPr kumimoji="0" lang="cs-CZ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25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This material has been prepared for general informational purposes only and is not </a:t>
            </a:r>
            <a:br>
              <a:rPr kumimoji="0" lang="cs-CZ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</a:br>
            <a:r>
              <a:rPr kumimoji="0" lang="en-GB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intended to be relied upon as accounting, tax, or other professional advice. Please refer </a:t>
            </a:r>
            <a:br>
              <a:rPr kumimoji="0" lang="cs-CZ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</a:br>
            <a:r>
              <a:rPr kumimoji="0" lang="en-GB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to your advisors for specific advice</a:t>
            </a:r>
            <a:r>
              <a:rPr kumimoji="0" lang="cs-CZ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.</a:t>
            </a:r>
            <a:br>
              <a:rPr kumimoji="0" lang="cs-CZ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</a:br>
            <a:endParaRPr kumimoji="0" lang="en-GB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25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 pitchFamily="2" charset="0"/>
              </a:rPr>
              <a:t>ey.com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7F7E82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007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_C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 userDrawn="1"/>
        </p:nvSpPr>
        <p:spPr bwMode="auto">
          <a:xfrm>
            <a:off x="1" y="0"/>
            <a:ext cx="4143736" cy="474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68000" tIns="468000" rIns="3096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25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 pitchFamily="2" charset="0"/>
              </a:rPr>
              <a:t>EY</a:t>
            </a:r>
            <a:r>
              <a:rPr kumimoji="0" lang="cs-CZ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Regular" charset="0"/>
              </a:rPr>
              <a:t> </a:t>
            </a:r>
            <a:r>
              <a:rPr kumimoji="0" lang="cs-CZ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| Assurance | Tax | Transactions | Advisory</a:t>
            </a:r>
            <a:endParaRPr kumimoji="0" lang="cs-CZ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-Light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cs-CZ" sz="900" b="0" i="0" u="none" strike="noStrike" kern="0" cap="none" spc="0" normalizeH="0" baseline="0" noProof="0" dirty="0">
              <a:ln>
                <a:noFill/>
              </a:ln>
              <a:solidFill>
                <a:srgbClr val="7F7E82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 pitchFamily="2" charset="0"/>
              </a:rPr>
              <a:t>Informace o EY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EY je předním celosvětovým poskytovatelem odborných poradenských služeb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v oblasti auditu, daní, transakčního a podnikového poradenství. Znalost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problematiky a kvalita služeb, které poskytujeme, přispívají k posilování důvěry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v kapitálové trhy i v ekonomiky celého světa. Výjimečný lidský a odborný potenciál nám umožňuje hrát významnou roli při vytváření lepšího prostředí pro naše zaměstnance, klienty i pro širší společnost.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25"/>
              </a:spcAft>
              <a:buClrTx/>
              <a:buSzTx/>
              <a:buFontTx/>
              <a:buNone/>
              <a:tabLst/>
              <a:defRPr/>
            </a:pPr>
            <a:endParaRPr kumimoji="0" lang="cs-CZ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25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Název EY zahrnuje celosvětovou organizaci a může zahrnovat jednu či více členských firem Ernst &amp; Young Global Limited, z nichž každá je samostatnou právnickou osobou. Ernst &amp; Young Global Limited, britská společnost s ručením omezeným garancí, služby klientům neposkytuje. Pro podrobnější informace o naší organizaci navštivte prosím naše webové stránky ey.com.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13"/>
              </a:spcAft>
              <a:buClrTx/>
              <a:buSzTx/>
              <a:buFontTx/>
              <a:buNone/>
              <a:tabLst/>
              <a:defRPr/>
            </a:pPr>
            <a:endParaRPr kumimoji="0" lang="cs-CZ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25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© 2019  Ernst &amp; Young, s.r.o. </a:t>
            </a:r>
            <a:r>
              <a:rPr kumimoji="0" lang="cs-CZ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|</a:t>
            </a:r>
            <a:r>
              <a:rPr kumimoji="0" lang="cs-CZ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 Ernst &amp; Young Audit, s.r.o. </a:t>
            </a:r>
            <a:r>
              <a:rPr kumimoji="0" lang="cs-CZ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|</a:t>
            </a:r>
            <a:r>
              <a:rPr kumimoji="0" lang="cs-CZ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 E &amp; Y Valuations s.r.o.</a:t>
            </a:r>
            <a:br>
              <a:rPr kumimoji="0" lang="cs-CZ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</a:br>
            <a:r>
              <a:rPr kumimoji="0" lang="cs-CZ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Všechna práva vyhrazena.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13"/>
              </a:spcAft>
              <a:buClrTx/>
              <a:buSzTx/>
              <a:buFontTx/>
              <a:buNone/>
              <a:tabLst/>
              <a:defRPr/>
            </a:pPr>
            <a:endParaRPr kumimoji="0" lang="cs-CZ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 pitchFamily="2" charset="0"/>
            </a:endParaRPr>
          </a:p>
          <a:p>
            <a:r>
              <a:rPr kumimoji="0" lang="cs-CZ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Tento materiál má pouze všeobecný informační charakter, na který není možné spoléhat se jako na poskytnutí účetního, daňového ani jiného odborného poradenství. V případě potřeby se prosím obraťte na svého konkrétního poradce.</a:t>
            </a:r>
          </a:p>
          <a:p>
            <a:pPr>
              <a:spcAft>
                <a:spcPts val="525"/>
              </a:spcAft>
            </a:pPr>
            <a:endParaRPr kumimoji="0" lang="cs-CZ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25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 pitchFamily="2" charset="0"/>
              </a:rPr>
              <a:t>ey.com</a:t>
            </a:r>
            <a:endParaRPr kumimoji="0" lang="cs-CZ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7F7E82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0077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7189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342" y="331165"/>
            <a:ext cx="8131318" cy="7832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06342" y="1470086"/>
            <a:ext cx="8131318" cy="4503847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0768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_2_Better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5413375" cy="4572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886968" y="1799130"/>
            <a:ext cx="4643060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noProof="0" dirty="0"/>
              <a:t>add Better question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968" y="2769576"/>
            <a:ext cx="4643060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</a:t>
            </a:r>
            <a:r>
              <a:rPr lang="en-US" noProof="0" dirty="0"/>
              <a:t>add answer to Better Question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7712719" y="5303239"/>
            <a:ext cx="1044000" cy="1213056"/>
            <a:chOff x="7712719" y="5303239"/>
            <a:chExt cx="1044000" cy="1213056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315" y="5303239"/>
              <a:ext cx="798843" cy="30993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2719" y="5709048"/>
              <a:ext cx="1044000" cy="807247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8" y="6103145"/>
            <a:ext cx="3826800" cy="3739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8" y="5889312"/>
            <a:ext cx="474350" cy="11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47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8400"/>
            <a:ext cx="8254800" cy="47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568748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76933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0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550" y="1417638"/>
            <a:ext cx="4006850" cy="470852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038600" cy="470852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318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14642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0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0660"/>
            <a:ext cx="4013772" cy="390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2210660"/>
            <a:ext cx="4042800" cy="390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63550" y="1417638"/>
            <a:ext cx="4007422" cy="655506"/>
          </a:xfrm>
        </p:spPr>
        <p:txBody>
          <a:bodyPr anchor="t" anchorCtr="0"/>
          <a:lstStyle>
            <a:lvl1pPr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417638"/>
            <a:ext cx="4042800" cy="655506"/>
          </a:xfrm>
        </p:spPr>
        <p:txBody>
          <a:bodyPr anchor="t" anchorCtr="0"/>
          <a:lstStyle>
            <a:lvl1pPr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875879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tter question 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004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59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6503980"/>
            <a:ext cx="3434400" cy="20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Presentation title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6503980"/>
            <a:ext cx="720000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100" noProof="0" dirty="0">
                <a:solidFill>
                  <a:schemeClr val="bg1"/>
                </a:solidFill>
              </a:rPr>
              <a:t>Page </a:t>
            </a:r>
            <a:fld id="{9AE4D82F-B047-469B-AC52-A46321747EAF}" type="slidenum">
              <a:rPr lang="en-US" sz="1100" noProof="0" smtClean="0">
                <a:solidFill>
                  <a:schemeClr val="bg1"/>
                </a:solidFill>
              </a:rPr>
              <a:pPr/>
              <a:t>‹#›</a:t>
            </a:fld>
            <a:endParaRPr lang="en-US" sz="110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8285124" y="6326426"/>
            <a:ext cx="401676" cy="409965"/>
            <a:chOff x="8285124" y="6326426"/>
            <a:chExt cx="401676" cy="409965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7200" y="6326426"/>
              <a:ext cx="399600" cy="15503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5124" y="6523251"/>
              <a:ext cx="346213" cy="2131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479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0" r:id="rId5"/>
    <p:sldLayoutId id="2147483711" r:id="rId6"/>
    <p:sldLayoutId id="2147483712" r:id="rId7"/>
    <p:sldLayoutId id="2147483713" r:id="rId8"/>
    <p:sldLayoutId id="2147483764" r:id="rId9"/>
    <p:sldLayoutId id="2147483714" r:id="rId10"/>
    <p:sldLayoutId id="2147483715" r:id="rId11"/>
    <p:sldLayoutId id="2147483716" r:id="rId12"/>
    <p:sldLayoutId id="2147483718" r:id="rId13"/>
    <p:sldLayoutId id="2147483727" r:id="rId14"/>
    <p:sldLayoutId id="2147483719" r:id="rId15"/>
    <p:sldLayoutId id="2147483720" r:id="rId16"/>
    <p:sldLayoutId id="2147483723" r:id="rId17"/>
    <p:sldLayoutId id="2147483721" r:id="rId18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720725" indent="-36036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081088" indent="-36036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431925" indent="-350838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59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6503980"/>
            <a:ext cx="3434400" cy="20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503980"/>
            <a:ext cx="720000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cs-CZ" sz="1100" noProof="0" dirty="0">
                <a:solidFill>
                  <a:schemeClr val="bg1"/>
                </a:solidFill>
              </a:rPr>
              <a:t>Strana </a:t>
            </a:r>
            <a:fld id="{9AE4D82F-B047-469B-AC52-A46321747EAF}" type="slidenum">
              <a:rPr lang="cs-CZ" sz="1100" noProof="0" smtClean="0">
                <a:solidFill>
                  <a:schemeClr val="bg1"/>
                </a:solidFill>
              </a:rPr>
              <a:pPr/>
              <a:t>‹#›</a:t>
            </a:fld>
            <a:endParaRPr lang="cs-CZ" sz="110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8285124" y="6326426"/>
            <a:ext cx="401676" cy="409965"/>
            <a:chOff x="8285124" y="6326426"/>
            <a:chExt cx="401676" cy="409965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7200" y="6326426"/>
              <a:ext cx="399600" cy="15503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5124" y="6523251"/>
              <a:ext cx="346213" cy="21314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667" r:id="rId5"/>
    <p:sldLayoutId id="2147483726" r:id="rId6"/>
    <p:sldLayoutId id="2147483668" r:id="rId7"/>
    <p:sldLayoutId id="2147483669" r:id="rId8"/>
    <p:sldLayoutId id="2147483670" r:id="rId9"/>
    <p:sldLayoutId id="2147483671" r:id="rId10"/>
    <p:sldLayoutId id="2147483763" r:id="rId11"/>
    <p:sldLayoutId id="2147483672" r:id="rId12"/>
    <p:sldLayoutId id="2147483673" r:id="rId13"/>
    <p:sldLayoutId id="2147483674" r:id="rId14"/>
    <p:sldLayoutId id="2147483676" r:id="rId15"/>
    <p:sldLayoutId id="2147483724" r:id="rId16"/>
    <p:sldLayoutId id="2147483677" r:id="rId17"/>
    <p:sldLayoutId id="2147483678" r:id="rId18"/>
    <p:sldLayoutId id="2147483722" r:id="rId19"/>
    <p:sldLayoutId id="2147483679" r:id="rId20"/>
    <p:sldLayoutId id="2147483765" r:id="rId2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096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9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33513" indent="-3556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7525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Akvizice a přeměny </a:t>
            </a:r>
            <a:br>
              <a:rPr lang="cs-CZ" dirty="0"/>
            </a:br>
            <a:r>
              <a:rPr lang="cs-CZ" dirty="0"/>
              <a:t>účetní a daňový pohled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20. května 2021</a:t>
            </a:r>
          </a:p>
        </p:txBody>
      </p:sp>
    </p:spTree>
    <p:extLst>
      <p:ext uri="{BB962C8B-B14F-4D97-AF65-F5344CB8AC3E}">
        <p14:creationId xmlns:p14="http://schemas.microsoft.com/office/powerpoint/2010/main" val="4036696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Náklady na získání a držbu podílu / akcií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627" y="1626943"/>
            <a:ext cx="8124530" cy="3893259"/>
          </a:xfrm>
        </p:spPr>
        <p:txBody>
          <a:bodyPr/>
          <a:lstStyle/>
          <a:p>
            <a:pPr marL="228055" indent="-228055"/>
            <a:r>
              <a:rPr lang="cs-CZ" sz="2000" dirty="0"/>
              <a:t>Náklady na pořízení a držbu akcií / podílů</a:t>
            </a:r>
          </a:p>
          <a:p>
            <a:pPr marL="228055" indent="-228055">
              <a:buFont typeface="Arial" charset="0"/>
              <a:buChar char="►"/>
            </a:pPr>
            <a:r>
              <a:rPr lang="cs-CZ" sz="2000" dirty="0"/>
              <a:t>Prodej podílů i příjem z dividend = osvobozen od daně (ve většině případů)</a:t>
            </a:r>
          </a:p>
          <a:p>
            <a:pPr marL="228055" indent="-228055">
              <a:buFont typeface="Arial" charset="0"/>
              <a:buChar char="►"/>
            </a:pPr>
            <a:r>
              <a:rPr lang="cs-CZ" sz="2000" dirty="0"/>
              <a:t>Náklady na osvobozené příjmy = neuznatelné (§25/1/i ZDP)</a:t>
            </a:r>
          </a:p>
          <a:p>
            <a:pPr marL="228055" indent="-228055">
              <a:lnSpc>
                <a:spcPct val="90000"/>
              </a:lnSpc>
              <a:buFont typeface="Arial" charset="0"/>
              <a:buChar char="►"/>
            </a:pPr>
            <a:r>
              <a:rPr lang="cs-CZ" sz="2000" dirty="0"/>
              <a:t>Náklady mateřské společnosti na držbu podílu v dceřiné společnosti jsou neuznatelné (§25/1/</a:t>
            </a:r>
            <a:r>
              <a:rPr lang="cs-CZ" sz="2000" dirty="0" err="1"/>
              <a:t>zk</a:t>
            </a:r>
            <a:r>
              <a:rPr lang="cs-CZ" sz="2000" dirty="0"/>
              <a:t> ZDP)</a:t>
            </a:r>
          </a:p>
          <a:p>
            <a:pPr lvl="2">
              <a:lnSpc>
                <a:spcPct val="80000"/>
              </a:lnSpc>
            </a:pPr>
            <a:r>
              <a:rPr lang="cs-CZ" dirty="0"/>
              <a:t>Definice mateřské a dceřiné společnosti (§19/3/b a c ZDP)</a:t>
            </a:r>
            <a:r>
              <a:rPr lang="en-US" dirty="0"/>
              <a:t> </a:t>
            </a:r>
            <a:r>
              <a:rPr lang="cs-CZ" dirty="0"/>
              <a:t>– 10% podíl</a:t>
            </a:r>
          </a:p>
          <a:p>
            <a:pPr lvl="2">
              <a:lnSpc>
                <a:spcPct val="80000"/>
              </a:lnSpc>
            </a:pPr>
            <a:r>
              <a:rPr lang="cs-CZ" dirty="0"/>
              <a:t>Fikce = úroky z úvěrů/půjček 6 měsíců před nabytím </a:t>
            </a:r>
            <a:r>
              <a:rPr lang="en-US" dirty="0">
                <a:sym typeface="Wingdings" pitchFamily="2" charset="2"/>
              </a:rPr>
              <a:t> L</a:t>
            </a:r>
            <a:r>
              <a:rPr lang="cs-CZ" dirty="0">
                <a:sym typeface="Wingdings" pitchFamily="2" charset="2"/>
              </a:rPr>
              <a:t>ze p</a:t>
            </a:r>
            <a:r>
              <a:rPr lang="cs-CZ" dirty="0"/>
              <a:t>rokázat, že nesouvisí (obtížné)</a:t>
            </a:r>
          </a:p>
          <a:p>
            <a:pPr lvl="2">
              <a:lnSpc>
                <a:spcPct val="80000"/>
              </a:lnSpc>
            </a:pPr>
            <a:r>
              <a:rPr lang="cs-CZ" dirty="0"/>
              <a:t>Režijní náklady = prokázat nebo 5% dividend</a:t>
            </a:r>
          </a:p>
          <a:p>
            <a:pPr lvl="2">
              <a:lnSpc>
                <a:spcPct val="8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857786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3C14C93-3D21-4092-9BC3-A482A219F4F9}"/>
              </a:ext>
            </a:extLst>
          </p:cNvPr>
          <p:cNvSpPr txBox="1">
            <a:spLocks/>
          </p:cNvSpPr>
          <p:nvPr/>
        </p:nvSpPr>
        <p:spPr>
          <a:xfrm>
            <a:off x="455614" y="2607468"/>
            <a:ext cx="8229600" cy="16430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5000" b="1" dirty="0">
                <a:solidFill>
                  <a:schemeClr val="bg2"/>
                </a:solidFill>
                <a:latin typeface="+mj-lt"/>
              </a:rPr>
              <a:t>Koupě obchodního závodu</a:t>
            </a:r>
          </a:p>
        </p:txBody>
      </p:sp>
    </p:spTree>
    <p:extLst>
      <p:ext uri="{BB962C8B-B14F-4D97-AF65-F5344CB8AC3E}">
        <p14:creationId xmlns:p14="http://schemas.microsoft.com/office/powerpoint/2010/main" val="132566344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Koupě obchodního závodu – obecně (1)</a:t>
            </a:r>
            <a:endParaRPr lang="en-US" dirty="0"/>
          </a:p>
        </p:txBody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055" indent="-228055">
              <a:buFont typeface="Arial" charset="0"/>
              <a:buChar char="►"/>
            </a:pPr>
            <a:r>
              <a:rPr lang="cs-CZ" sz="2000" dirty="0"/>
              <a:t>Smlouvou o prodeji na kupujícího přecházejí všechny práva a závazky, které se k prodávanému obchodnímu závodu vztahují vč. pracovněprávních</a:t>
            </a:r>
          </a:p>
          <a:p>
            <a:pPr lvl="2">
              <a:lnSpc>
                <a:spcPct val="80000"/>
              </a:lnSpc>
            </a:pPr>
            <a:r>
              <a:rPr lang="cs-CZ" dirty="0">
                <a:solidFill>
                  <a:srgbClr val="646464"/>
                </a:solidFill>
              </a:rPr>
              <a:t>Do 15 dnů od uzavření smlouvy </a:t>
            </a:r>
            <a:r>
              <a:rPr lang="cs-CZ" dirty="0">
                <a:solidFill>
                  <a:srgbClr val="646464"/>
                </a:solidFill>
                <a:sym typeface="Wingdings" pitchFamily="2" charset="2"/>
              </a:rPr>
              <a:t> kupující i prodávající musí předložit kopii smlouvy FU (§ 127 DŘ)</a:t>
            </a:r>
            <a:endParaRPr lang="cs-CZ" dirty="0"/>
          </a:p>
          <a:p>
            <a:pPr marL="228055" indent="-228055">
              <a:buFont typeface="Arial" charset="0"/>
              <a:buChar char="►"/>
            </a:pPr>
            <a:r>
              <a:rPr lang="cs-CZ" sz="2000" dirty="0"/>
              <a:t>Nelze převést veřejnoprávní pohledávky / závazky (tj. ani daňová rizika a závazky)</a:t>
            </a:r>
          </a:p>
          <a:p>
            <a:pPr marL="228055" indent="-228055">
              <a:buFont typeface="Arial" charset="0"/>
              <a:buChar char="►"/>
            </a:pPr>
            <a:r>
              <a:rPr lang="cs-CZ" sz="2000" dirty="0"/>
              <a:t>Obdobně to platí pro převod části obchodního závodu</a:t>
            </a:r>
          </a:p>
          <a:p>
            <a:pPr lvl="2">
              <a:lnSpc>
                <a:spcPct val="80000"/>
              </a:lnSpc>
            </a:pPr>
            <a:r>
              <a:rPr lang="cs-CZ" dirty="0">
                <a:sym typeface="Wingdings" pitchFamily="2" charset="2"/>
              </a:rPr>
              <a:t>Vymezení v praxi často problematické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358026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Koupě obchodního závodu - obecně (2)</a:t>
            </a:r>
            <a:endParaRPr lang="en-US" dirty="0"/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055" indent="-228055">
              <a:buFont typeface="Arial" charset="0"/>
              <a:buChar char="►"/>
            </a:pPr>
            <a:r>
              <a:rPr lang="cs-CZ" sz="2000" dirty="0"/>
              <a:t>Prodávající nezaniká, nedochází k právní kontinuitě, tj. kupující není právním nástupcem prodávajícího </a:t>
            </a:r>
            <a:r>
              <a:rPr lang="cs-CZ" sz="2000" dirty="0">
                <a:sym typeface="Wingdings" pitchFamily="2" charset="2"/>
              </a:rPr>
              <a:t> nedochází ani k daňové kontinuitě, tj.</a:t>
            </a:r>
          </a:p>
          <a:p>
            <a:pPr lvl="2"/>
            <a:r>
              <a:rPr lang="cs-CZ" dirty="0">
                <a:sym typeface="Wingdings" pitchFamily="2" charset="2"/>
              </a:rPr>
              <a:t>Nepřechází daňová povinnost</a:t>
            </a:r>
          </a:p>
          <a:p>
            <a:pPr lvl="2"/>
            <a:r>
              <a:rPr lang="cs-CZ" dirty="0">
                <a:sym typeface="Wingdings" pitchFamily="2" charset="2"/>
              </a:rPr>
              <a:t>Nepřechází daňová práva (ztráty, odčitatelné položky…)</a:t>
            </a:r>
          </a:p>
          <a:p>
            <a:pPr lvl="2"/>
            <a:r>
              <a:rPr lang="cs-CZ" dirty="0">
                <a:sym typeface="Wingdings" pitchFamily="2" charset="2"/>
              </a:rPr>
              <a:t>Kupující odepisuje z kupní ceny (chová se jako klasický nákup majetku)</a:t>
            </a:r>
          </a:p>
          <a:p>
            <a:pPr lvl="2"/>
            <a:r>
              <a:rPr lang="cs-CZ" dirty="0">
                <a:sym typeface="Wingdings" pitchFamily="2" charset="2"/>
              </a:rPr>
              <a:t>Proto: nemusíme dělat (daňové) </a:t>
            </a:r>
            <a:r>
              <a:rPr lang="cs-CZ" dirty="0" err="1">
                <a:sym typeface="Wingdings" pitchFamily="2" charset="2"/>
              </a:rPr>
              <a:t>due</a:t>
            </a:r>
            <a:r>
              <a:rPr lang="cs-CZ" dirty="0">
                <a:sym typeface="Wingdings" pitchFamily="2" charset="2"/>
              </a:rPr>
              <a:t> diligence na historická rizika</a:t>
            </a:r>
          </a:p>
          <a:p>
            <a:pPr lvl="3"/>
            <a:r>
              <a:rPr lang="cs-CZ" dirty="0">
                <a:sym typeface="Wingdings" pitchFamily="2" charset="2"/>
              </a:rPr>
              <a:t>V praxi ale správce daně přesto může napadat např. pořizovací cenu majetků zejm. v případě, kdy nedojde k individuálnímu přecenění (viz dále)</a:t>
            </a:r>
          </a:p>
          <a:p>
            <a:pPr lvl="2"/>
            <a:endParaRPr lang="cs-CZ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1413501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Účetnictví – prodávající</a:t>
            </a:r>
            <a:endParaRPr lang="en-US"/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25793" indent="-325793" defTabSz="781903"/>
            <a:r>
              <a:rPr lang="cs-CZ" sz="2000" dirty="0"/>
              <a:t>Prodávající </a:t>
            </a:r>
          </a:p>
          <a:p>
            <a:pPr marL="325793" indent="-325793" defTabSz="781903">
              <a:buFont typeface="Arial" charset="0"/>
              <a:buChar char="►"/>
            </a:pPr>
            <a:r>
              <a:rPr lang="cs-CZ" sz="2000" dirty="0"/>
              <a:t>Zruší rezervy a opravné položky</a:t>
            </a:r>
          </a:p>
          <a:p>
            <a:pPr marL="659731" lvl="1" indent="-325793" defTabSz="781903"/>
            <a:r>
              <a:rPr lang="cs-CZ" dirty="0"/>
              <a:t>Kromě rezerv dle zvl. předpisů (např. atomový zákon)</a:t>
            </a:r>
          </a:p>
          <a:p>
            <a:pPr marL="325793" indent="-325793" defTabSz="781903">
              <a:buFont typeface="Arial" charset="0"/>
              <a:buChar char="►"/>
            </a:pPr>
            <a:r>
              <a:rPr lang="cs-CZ" sz="2000" dirty="0"/>
              <a:t>Časové rozlišení (pokud jeho povahu umožňuje převod) a aktivní / pasivní dohadné položky </a:t>
            </a:r>
            <a:r>
              <a:rPr lang="cs-CZ" sz="2000" dirty="0">
                <a:sym typeface="Wingdings" pitchFamily="2" charset="2"/>
              </a:rPr>
              <a:t> </a:t>
            </a:r>
            <a:r>
              <a:rPr lang="cs-CZ" sz="2000" dirty="0"/>
              <a:t>přecházejí na kupujícího (ČÚS 011)</a:t>
            </a:r>
          </a:p>
          <a:p>
            <a:pPr marL="325793" indent="-325793" defTabSz="781903">
              <a:buFont typeface="Arial" charset="0"/>
              <a:buChar char="►"/>
            </a:pPr>
            <a:r>
              <a:rPr lang="cs-CZ" sz="2000" dirty="0"/>
              <a:t>Prodaná aktiva / převáděné závazky </a:t>
            </a:r>
            <a:r>
              <a:rPr lang="cs-CZ" sz="2000" dirty="0">
                <a:sym typeface="Wingdings" pitchFamily="2" charset="2"/>
              </a:rPr>
              <a:t> </a:t>
            </a:r>
            <a:r>
              <a:rPr lang="cs-CZ" sz="2000" dirty="0"/>
              <a:t>mimořádné náklady (588)</a:t>
            </a:r>
          </a:p>
          <a:p>
            <a:pPr marL="325793" indent="-325793" defTabSz="781903">
              <a:buFont typeface="Arial" charset="0"/>
              <a:buChar char="►"/>
            </a:pPr>
            <a:r>
              <a:rPr lang="cs-CZ" sz="2000" dirty="0"/>
              <a:t>Kupní cena </a:t>
            </a:r>
            <a:r>
              <a:rPr lang="cs-CZ" sz="2000" dirty="0">
                <a:sym typeface="Wingdings" pitchFamily="2" charset="2"/>
              </a:rPr>
              <a:t> </a:t>
            </a:r>
            <a:r>
              <a:rPr lang="cs-CZ" sz="2000" dirty="0"/>
              <a:t>mimořádný výnos (688)</a:t>
            </a:r>
          </a:p>
          <a:p>
            <a:pPr marL="325793" indent="-325793" defTabSz="781903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763958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ZDP – prodávající</a:t>
            </a:r>
            <a:endParaRPr lang="en-US"/>
          </a:p>
        </p:txBody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45054" indent="-213123" defTabSz="781903"/>
            <a:r>
              <a:rPr lang="cs-CZ" sz="2000" dirty="0"/>
              <a:t>Daňový režim vychází z účetnictví, pokud ZDP nestanoví jinak</a:t>
            </a:r>
          </a:p>
          <a:p>
            <a:pPr marL="145054" indent="-213123" defTabSz="781903"/>
            <a:r>
              <a:rPr lang="cs-CZ" sz="2000" dirty="0"/>
              <a:t>Pokud je v §24/2 ZDP omezována uznatelnost výší příjmů, neplatí toto omezení pro prodej obchodního závodu (§24/8 ZDP), např.:</a:t>
            </a:r>
          </a:p>
          <a:p>
            <a:pPr marL="511767" lvl="1" indent="-213123" defTabSz="781903"/>
            <a:r>
              <a:rPr lang="cs-CZ" sz="1800" dirty="0"/>
              <a:t>Pohledávky</a:t>
            </a:r>
          </a:p>
          <a:p>
            <a:pPr marL="511767" lvl="1" indent="-213123" defTabSz="781903"/>
            <a:r>
              <a:rPr lang="cs-CZ" sz="1800" dirty="0"/>
              <a:t>Pozemky (FO, dříve i PO)</a:t>
            </a:r>
          </a:p>
          <a:p>
            <a:pPr marL="511767" lvl="1" indent="-213123" defTabSz="781903"/>
            <a:r>
              <a:rPr lang="cs-CZ" sz="1800" dirty="0"/>
              <a:t>Podíly na </a:t>
            </a:r>
            <a:r>
              <a:rPr lang="en-US" sz="1800" dirty="0"/>
              <a:t>s</a:t>
            </a:r>
            <a:r>
              <a:rPr lang="cs-CZ" sz="1800" dirty="0"/>
              <a:t>.</a:t>
            </a:r>
            <a:r>
              <a:rPr lang="en-US" sz="1800" dirty="0"/>
              <a:t>r</a:t>
            </a:r>
            <a:r>
              <a:rPr lang="cs-CZ" sz="1800" dirty="0"/>
              <a:t>.</a:t>
            </a:r>
            <a:r>
              <a:rPr lang="en-US" sz="1800" dirty="0"/>
              <a:t>o</a:t>
            </a:r>
            <a:r>
              <a:rPr lang="cs-CZ" sz="1800" dirty="0"/>
              <a:t>.</a:t>
            </a:r>
            <a:r>
              <a:rPr lang="en-US" sz="1800" dirty="0"/>
              <a:t> </a:t>
            </a:r>
            <a:r>
              <a:rPr lang="cs-CZ" sz="1800" dirty="0"/>
              <a:t>/</a:t>
            </a:r>
            <a:r>
              <a:rPr lang="en-US" sz="1800" dirty="0"/>
              <a:t> a.s.</a:t>
            </a:r>
            <a:r>
              <a:rPr lang="cs-CZ" sz="1800" dirty="0"/>
              <a:t> s podstatným vlivem</a:t>
            </a:r>
          </a:p>
          <a:p>
            <a:pPr marL="145054" indent="-213123" defTabSz="781903"/>
            <a:r>
              <a:rPr lang="cs-CZ" sz="2000" dirty="0"/>
              <a:t>Další omezení upravená ve §24/2 ZDP platí </a:t>
            </a:r>
            <a:endParaRPr lang="en-US" sz="2000" dirty="0"/>
          </a:p>
          <a:p>
            <a:pPr marL="534844" lvl="1" indent="-200906" defTabSz="781903"/>
            <a:r>
              <a:rPr lang="cs-CZ" sz="1800" dirty="0"/>
              <a:t>Např. </a:t>
            </a:r>
            <a:r>
              <a:rPr lang="en-US" sz="1800" dirty="0"/>
              <a:t>D</a:t>
            </a:r>
            <a:r>
              <a:rPr lang="cs-CZ" sz="1800" dirty="0"/>
              <a:t>ZC </a:t>
            </a:r>
            <a:r>
              <a:rPr lang="en-US" sz="1800" dirty="0"/>
              <a:t>vs. U</a:t>
            </a:r>
            <a:r>
              <a:rPr lang="cs-CZ" sz="1800" dirty="0"/>
              <a:t>ZC</a:t>
            </a:r>
          </a:p>
          <a:p>
            <a:pPr marL="534844" lvl="1" indent="-200906" defTabSz="781903"/>
            <a:r>
              <a:rPr lang="cs-CZ" sz="1800" dirty="0"/>
              <a:t>U majetku postupuje jako u jeho prodeje (1/2 odpis a DZC) – rozpustí rezervy a daňové opravné položky týkající se majetku a pohledávek převáděných na kupujícího</a:t>
            </a:r>
          </a:p>
        </p:txBody>
      </p:sp>
    </p:spTree>
    <p:extLst>
      <p:ext uri="{BB962C8B-B14F-4D97-AF65-F5344CB8AC3E}">
        <p14:creationId xmlns:p14="http://schemas.microsoft.com/office/powerpoint/2010/main" val="161434033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Účetnictví – kupující (1) – ocenění</a:t>
            </a:r>
            <a:endParaRPr lang="en-US" dirty="0"/>
          </a:p>
        </p:txBody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055" indent="-228055" defTabSz="781903">
              <a:buFont typeface="Arial" charset="0"/>
              <a:buChar char="►"/>
            </a:pPr>
            <a:r>
              <a:rPr lang="cs-CZ" dirty="0"/>
              <a:t>Kupující </a:t>
            </a:r>
            <a:r>
              <a:rPr lang="en-US" dirty="0"/>
              <a:t>= 2 </a:t>
            </a:r>
            <a:r>
              <a:rPr lang="cs-CZ" dirty="0"/>
              <a:t>způsoby ocenění nabytého majetku: </a:t>
            </a:r>
          </a:p>
          <a:p>
            <a:pPr marL="532129" lvl="1" indent="-150680" defTabSz="781903"/>
            <a:r>
              <a:rPr lang="cs-CZ" sz="1800" dirty="0"/>
              <a:t>Na základě ocenění jednotlivých složek v účetnictví prodávajícího (převezme jeho hodnoty)</a:t>
            </a:r>
          </a:p>
          <a:p>
            <a:pPr marL="532129" lvl="1" indent="-150680" defTabSz="781903"/>
            <a:r>
              <a:rPr lang="cs-CZ" sz="1800" dirty="0"/>
              <a:t>Podle ocenění jednotlivých složek majetku dle znaleckého posudku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Rozdíl mezi kupní cenou obchodního závodu a oceněním majetku tvoří:</a:t>
            </a:r>
          </a:p>
          <a:p>
            <a:pPr marL="532129" lvl="1" indent="-150680" defTabSz="781903"/>
            <a:r>
              <a:rPr lang="cs-CZ" sz="1800" dirty="0"/>
              <a:t>Oceňovací rozdíl k nabytému majetku (§7/</a:t>
            </a:r>
            <a:r>
              <a:rPr lang="en-US" sz="1800" dirty="0"/>
              <a:t>10</a:t>
            </a:r>
            <a:r>
              <a:rPr lang="cs-CZ" sz="1800" dirty="0"/>
              <a:t> </a:t>
            </a:r>
            <a:r>
              <a:rPr lang="cs-CZ" sz="1800" dirty="0" err="1"/>
              <a:t>VoÚ</a:t>
            </a:r>
            <a:r>
              <a:rPr lang="cs-CZ" sz="1800" dirty="0"/>
              <a:t>) = kupní cena vs. (ocenění v účetnictví prodávající – převzaté závazky)</a:t>
            </a:r>
          </a:p>
          <a:p>
            <a:pPr marL="532129" lvl="1" indent="-150680" defTabSz="781903"/>
            <a:r>
              <a:rPr lang="cs-CZ" sz="1800" dirty="0"/>
              <a:t>Goodwill (§6/</a:t>
            </a:r>
            <a:r>
              <a:rPr lang="en-US" sz="1800" dirty="0"/>
              <a:t>3</a:t>
            </a:r>
            <a:r>
              <a:rPr lang="cs-CZ" sz="1800" dirty="0"/>
              <a:t>/c </a:t>
            </a:r>
            <a:r>
              <a:rPr lang="cs-CZ" sz="1800" dirty="0" err="1"/>
              <a:t>VoÚ</a:t>
            </a:r>
            <a:r>
              <a:rPr lang="cs-CZ" sz="1800" dirty="0"/>
              <a:t>) = kupní cena vs. (individuálně přeceněné složky majetku – převzaté závazky)</a:t>
            </a:r>
          </a:p>
          <a:p>
            <a:pPr marL="532129" lvl="1" indent="-150680" defTabSz="781903"/>
            <a:r>
              <a:rPr lang="cs-CZ" sz="1800" dirty="0"/>
              <a:t>Závazky jsou v zásadě převáděny v ocenění ve jmenovité hodnotě</a:t>
            </a:r>
          </a:p>
          <a:p>
            <a:pPr marL="532129" lvl="1" indent="-150680" defTabSz="78190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2948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Účetnictví – kupující (2) – goodwill</a:t>
            </a:r>
            <a:endParaRPr lang="en-US" dirty="0"/>
          </a:p>
        </p:txBody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defTabSz="781903">
              <a:buNone/>
            </a:pPr>
            <a:r>
              <a:rPr lang="cs-CZ" dirty="0"/>
              <a:t>Oceňovací rozdíl k nabytému majetku (§7/10 </a:t>
            </a:r>
            <a:r>
              <a:rPr lang="cs-CZ" dirty="0" err="1"/>
              <a:t>VoÚ</a:t>
            </a:r>
            <a:r>
              <a:rPr lang="cs-CZ" dirty="0"/>
              <a:t>)</a:t>
            </a:r>
          </a:p>
          <a:p>
            <a:pPr marL="532129" lvl="1" indent="-150680" defTabSz="781903"/>
            <a:r>
              <a:rPr lang="cs-CZ" dirty="0"/>
              <a:t>Se účetně odpisuje 180 měsíců (15 let)</a:t>
            </a:r>
          </a:p>
          <a:p>
            <a:pPr marL="900429" lvl="2" indent="-150680" defTabSz="781903"/>
            <a:r>
              <a:rPr lang="cs-CZ" dirty="0"/>
              <a:t>Kladný do nákladů, záporný do výnosů</a:t>
            </a:r>
          </a:p>
          <a:p>
            <a:pPr marL="513124" lvl="1" indent="-152037" defTabSz="781903"/>
            <a:r>
              <a:rPr lang="cs-CZ" dirty="0"/>
              <a:t>Kratší doba = jen pokud nejsou součástí nabytého majetku aktiva s použitelností delší než 15 let</a:t>
            </a:r>
          </a:p>
          <a:p>
            <a:pPr marL="881424" lvl="2" indent="-152037" defTabSz="781903"/>
            <a:r>
              <a:rPr lang="cs-CZ" dirty="0"/>
              <a:t>Musí odůvodnit v příloze k účetní závěrce</a:t>
            </a:r>
          </a:p>
          <a:p>
            <a:pPr marL="513124" lvl="1" indent="-152037" defTabSz="781903"/>
            <a:r>
              <a:rPr lang="cs-CZ" dirty="0"/>
              <a:t>Vykázán jako hmotný majetek </a:t>
            </a:r>
          </a:p>
          <a:p>
            <a:pPr marL="0" lvl="1" indent="0" defTabSz="781903">
              <a:buNone/>
            </a:pPr>
            <a:r>
              <a:rPr lang="cs-CZ" sz="2400" dirty="0"/>
              <a:t>Goodwill (§6/3/c </a:t>
            </a:r>
            <a:r>
              <a:rPr lang="cs-CZ" sz="2400" dirty="0" err="1"/>
              <a:t>VoÚ</a:t>
            </a:r>
            <a:r>
              <a:rPr lang="cs-CZ" sz="2400" dirty="0"/>
              <a:t>)</a:t>
            </a:r>
          </a:p>
          <a:p>
            <a:pPr marL="532129" lvl="1" indent="-150680" defTabSz="781903"/>
            <a:r>
              <a:rPr lang="cs-CZ" dirty="0"/>
              <a:t>Se účetně odpisuje rovnoměrně nejpozději do 60 měsíců (5 let)</a:t>
            </a:r>
          </a:p>
          <a:p>
            <a:pPr marL="900429" lvl="2" indent="-150680" defTabSz="781903"/>
            <a:r>
              <a:rPr lang="cs-CZ" dirty="0"/>
              <a:t>Kladný do nákladů, záporný do výnosů </a:t>
            </a:r>
          </a:p>
          <a:p>
            <a:pPr marL="532129" lvl="1" indent="-150680" defTabSz="781903"/>
            <a:r>
              <a:rPr lang="cs-CZ" dirty="0"/>
              <a:t>Pokud nelze odhadnout dobu použitelnosti goodwillu</a:t>
            </a:r>
            <a:r>
              <a:rPr lang="cs-CZ" dirty="0">
                <a:sym typeface="Wingdings" pitchFamily="2" charset="2"/>
              </a:rPr>
              <a:t> </a:t>
            </a:r>
            <a:r>
              <a:rPr lang="cs-CZ" dirty="0"/>
              <a:t>odůvodnit v příloze k účetní závěrce dobu od 60 do 120 měsíců</a:t>
            </a:r>
          </a:p>
          <a:p>
            <a:pPr marL="532129" lvl="1" indent="-150680" defTabSz="781903"/>
            <a:r>
              <a:rPr lang="cs-CZ" dirty="0"/>
              <a:t>Nehmotný majetek</a:t>
            </a:r>
          </a:p>
          <a:p>
            <a:pPr marL="532129" lvl="1" indent="-150680" defTabSz="781903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851949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ZDP – kupující </a:t>
            </a:r>
            <a:endParaRPr lang="en-US" dirty="0"/>
          </a:p>
        </p:txBody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Ocenění majetku </a:t>
            </a:r>
            <a:r>
              <a:rPr lang="en-US" sz="2000" dirty="0"/>
              <a:t>v </a:t>
            </a:r>
            <a:r>
              <a:rPr lang="cs-CZ" sz="2000" dirty="0"/>
              <a:t>souladu s účetnictvím:</a:t>
            </a:r>
          </a:p>
          <a:p>
            <a:pPr marL="532129" lvl="1" indent="-150680" defTabSz="781903"/>
            <a:r>
              <a:rPr lang="cs-CZ" sz="1800" dirty="0"/>
              <a:t>Účetní hodnoty převzaté od prodávajícího + oceňovací rozdíl</a:t>
            </a:r>
          </a:p>
          <a:p>
            <a:pPr marL="532129" lvl="1" indent="-150680" defTabSz="781903"/>
            <a:r>
              <a:rPr lang="cs-CZ" sz="1800" dirty="0"/>
              <a:t>Individuálně přeceněné hodnoty jednotlivých složek majetku + </a:t>
            </a:r>
            <a:r>
              <a:rPr lang="cs-CZ" sz="1800" dirty="0" err="1"/>
              <a:t>goodwill</a:t>
            </a:r>
            <a:endParaRPr lang="cs-CZ" sz="1800" dirty="0"/>
          </a:p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Oceňovací rozdíl / </a:t>
            </a:r>
            <a:r>
              <a:rPr lang="cs-CZ" sz="2000" dirty="0" err="1"/>
              <a:t>goodwill</a:t>
            </a:r>
            <a:r>
              <a:rPr lang="cs-CZ" sz="2000" dirty="0"/>
              <a:t> – daňově:</a:t>
            </a:r>
          </a:p>
          <a:p>
            <a:pPr marL="561993" lvl="1" indent="-228055" defTabSz="781903"/>
            <a:r>
              <a:rPr lang="cs-CZ" sz="1800" dirty="0"/>
              <a:t>Odepisuje se rovnoměrně 180 měsíců (§23/15 ZDP)</a:t>
            </a:r>
          </a:p>
          <a:p>
            <a:pPr marL="561993" lvl="1" indent="-228055" defTabSz="781903"/>
            <a:r>
              <a:rPr lang="cs-CZ" sz="1800" dirty="0"/>
              <a:t>Kladný do nákladů</a:t>
            </a:r>
          </a:p>
          <a:p>
            <a:pPr marL="561993" lvl="1" indent="-228055" defTabSz="781903"/>
            <a:r>
              <a:rPr lang="cs-CZ" sz="1800" dirty="0"/>
              <a:t>Záporný do výnosů </a:t>
            </a:r>
          </a:p>
          <a:p>
            <a:pPr marL="561993" lvl="1" indent="-228055" defTabSz="781903"/>
            <a:r>
              <a:rPr lang="cs-CZ" sz="1800" dirty="0"/>
              <a:t>Neodepsaná část </a:t>
            </a:r>
            <a:r>
              <a:rPr lang="cs-CZ" sz="1800" dirty="0">
                <a:sym typeface="Wingdings" pitchFamily="2" charset="2"/>
              </a:rPr>
              <a:t>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cs-CZ" sz="1800" dirty="0">
                <a:sym typeface="Wingdings" pitchFamily="2" charset="2"/>
              </a:rPr>
              <a:t>zahrnout do ZD </a:t>
            </a:r>
            <a:r>
              <a:rPr lang="cs-CZ" sz="1800" dirty="0"/>
              <a:t>při vyřazení poslední složky dlouhodobého majetku </a:t>
            </a:r>
          </a:p>
          <a:p>
            <a:pPr marL="895931" lvl="2" indent="-228055" defTabSz="781903"/>
            <a:r>
              <a:rPr lang="cs-CZ" sz="1600" dirty="0"/>
              <a:t>Pro záporný OR / GW povinně (výnos), pro kladný volitelně (náklad)</a:t>
            </a:r>
          </a:p>
        </p:txBody>
      </p:sp>
    </p:spTree>
    <p:extLst>
      <p:ext uri="{BB962C8B-B14F-4D97-AF65-F5344CB8AC3E}">
        <p14:creationId xmlns:p14="http://schemas.microsoft.com/office/powerpoint/2010/main" val="36655610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DPH</a:t>
            </a:r>
            <a:endParaRPr lang="en-US" dirty="0"/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Prodej (části) obchodního závodu není předmětem DPH (§ 13/8/a + 14/5/a ZDPH)</a:t>
            </a:r>
          </a:p>
          <a:p>
            <a:pPr marL="561993" lvl="1" indent="-228055" defTabSz="781903"/>
            <a:r>
              <a:rPr lang="cs-CZ" sz="1800" dirty="0"/>
              <a:t>Vymezení (části) obchodního závodu </a:t>
            </a:r>
            <a:r>
              <a:rPr lang="cs-CZ" sz="1800" dirty="0">
                <a:sym typeface="Wingdings" pitchFamily="2" charset="2"/>
              </a:rPr>
              <a:t> </a:t>
            </a:r>
            <a:r>
              <a:rPr lang="cs-CZ" sz="1800" dirty="0"/>
              <a:t>Riziko </a:t>
            </a:r>
            <a:r>
              <a:rPr lang="cs-CZ" sz="1800" dirty="0" err="1"/>
              <a:t>reklasifikace</a:t>
            </a:r>
            <a:r>
              <a:rPr lang="cs-CZ" sz="1800" dirty="0"/>
              <a:t>!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Registrace nabyvatele k DPH do 15 dní + plátcem automaticky (§ 94 ZDPH) 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Přiznání se podává standardním způsobem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Kupující není právním nástupcem = zvýšená pozornost:</a:t>
            </a:r>
          </a:p>
          <a:p>
            <a:pPr lvl="1">
              <a:spcBef>
                <a:spcPct val="45000"/>
              </a:spcBef>
            </a:pPr>
            <a:r>
              <a:rPr lang="cs-CZ" sz="1800" dirty="0"/>
              <a:t>Dobropisy / vrubopisy</a:t>
            </a:r>
          </a:p>
          <a:p>
            <a:pPr lvl="2">
              <a:spcBef>
                <a:spcPct val="450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388744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3400" y="1693460"/>
            <a:ext cx="8223627" cy="4194620"/>
          </a:xfrm>
        </p:spPr>
        <p:txBody>
          <a:bodyPr/>
          <a:lstStyle/>
          <a:p>
            <a:pPr marL="304074" indent="-304074" defTabSz="781903">
              <a:buFont typeface="Arial" charset="0"/>
              <a:buChar char="►"/>
            </a:pPr>
            <a:r>
              <a:rPr lang="cs-CZ" altLang="ko-KR" sz="1967" dirty="0"/>
              <a:t>Akvizice</a:t>
            </a:r>
          </a:p>
          <a:p>
            <a:pPr marL="771044" lvl="1" indent="-313576" defTabSz="781903"/>
            <a:r>
              <a:rPr lang="cs-CZ" altLang="ko-KR" sz="1796" dirty="0"/>
              <a:t>Typy</a:t>
            </a:r>
          </a:p>
          <a:p>
            <a:pPr marL="771044" lvl="1" indent="-313576" defTabSz="781903"/>
            <a:r>
              <a:rPr lang="cs-CZ" altLang="ko-KR" sz="1796" dirty="0"/>
              <a:t>Účetnictví</a:t>
            </a:r>
          </a:p>
          <a:p>
            <a:pPr marL="771044" lvl="1" indent="-313576" defTabSz="781903"/>
            <a:r>
              <a:rPr lang="cs-CZ" altLang="ko-KR" sz="1796" dirty="0"/>
              <a:t>Daně </a:t>
            </a:r>
          </a:p>
          <a:p>
            <a:pPr marL="304074" indent="-304074" defTabSz="781903">
              <a:buFont typeface="Arial" charset="0"/>
              <a:buChar char="►"/>
            </a:pPr>
            <a:endParaRPr lang="cs-CZ" altLang="ko-KR" sz="1967" dirty="0"/>
          </a:p>
          <a:p>
            <a:pPr marL="304074" indent="-304074" defTabSz="781903">
              <a:buFont typeface="Arial" charset="0"/>
              <a:buChar char="►"/>
            </a:pPr>
            <a:r>
              <a:rPr lang="cs-CZ" altLang="ko-KR" sz="1967" dirty="0"/>
              <a:t>Přeměny</a:t>
            </a:r>
          </a:p>
          <a:p>
            <a:pPr marL="771044" lvl="1" indent="-313576" defTabSz="781903"/>
            <a:r>
              <a:rPr lang="cs-CZ" altLang="ko-KR" sz="1796" dirty="0"/>
              <a:t>Právní rámec</a:t>
            </a:r>
          </a:p>
          <a:p>
            <a:pPr marL="771044" lvl="1" indent="-313576" defTabSz="781903"/>
            <a:r>
              <a:rPr lang="cs-CZ" altLang="ko-KR" sz="1796" dirty="0"/>
              <a:t>Účetnictví</a:t>
            </a:r>
          </a:p>
          <a:p>
            <a:pPr marL="771044" lvl="1" indent="-313576" defTabSz="781903"/>
            <a:r>
              <a:rPr lang="cs-CZ" altLang="ko-KR" sz="1796" dirty="0"/>
              <a:t>Daně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59478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3C14C93-3D21-4092-9BC3-A482A219F4F9}"/>
              </a:ext>
            </a:extLst>
          </p:cNvPr>
          <p:cNvSpPr txBox="1">
            <a:spLocks/>
          </p:cNvSpPr>
          <p:nvPr/>
        </p:nvSpPr>
        <p:spPr>
          <a:xfrm>
            <a:off x="455614" y="2607468"/>
            <a:ext cx="8229600" cy="16430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>
                <a:solidFill>
                  <a:schemeClr val="bg2"/>
                </a:solidFill>
                <a:latin typeface="+mj-lt"/>
              </a:rPr>
              <a:t>Asset deal</a:t>
            </a:r>
            <a:endParaRPr lang="cs-CZ" sz="50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689526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ZDP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Standardní prodej / koupě majetku = jednotlivých položek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Pokud více položek = alokace kupní ceny </a:t>
            </a:r>
          </a:p>
          <a:p>
            <a:pPr marL="561993" lvl="1" indent="-228055" defTabSz="781903"/>
            <a:r>
              <a:rPr lang="cs-CZ" sz="1800" dirty="0"/>
              <a:t>Nelze účtovat goodwill / oceňovací rozdíl</a:t>
            </a:r>
          </a:p>
          <a:p>
            <a:pPr marL="561993" lvl="1" indent="-228055" defTabSz="781903"/>
            <a:r>
              <a:rPr lang="cs-CZ" sz="1800" dirty="0"/>
              <a:t>Kupní cena se rozpočítá na nakoupený majetek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Daňová báze kupujícího = pořizovací cena</a:t>
            </a:r>
          </a:p>
          <a:p>
            <a:pPr marL="228055" lvl="1" indent="-228055" defTabSz="781903"/>
            <a:r>
              <a:rPr lang="cs-CZ" dirty="0"/>
              <a:t>Pokud nákup financován půjčkou = úroky daňově uznatelné, pokud je majetek využíván k dosažení, zajištění a udržení zdanitelných příjmů + další podmínky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Výnos z prodeje majetku = zdanitelný příjem</a:t>
            </a:r>
            <a:endParaRPr lang="cs-CZ" dirty="0"/>
          </a:p>
          <a:p>
            <a:pPr marL="228055" indent="-228055" defTabSz="781903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794525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DPH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Prodej majetku je obecně předmětem DPH </a:t>
            </a:r>
          </a:p>
          <a:p>
            <a:pPr marL="561993" lvl="1" indent="-228055" defTabSz="781903"/>
            <a:r>
              <a:rPr lang="cs-CZ" sz="1800" dirty="0"/>
              <a:t>Pokud prodej více „zastírá“ převod obchodního závodu </a:t>
            </a:r>
            <a:r>
              <a:rPr lang="cs-CZ" sz="1800" dirty="0">
                <a:sym typeface="Wingdings" pitchFamily="2" charset="2"/>
              </a:rPr>
              <a:t> riziko zpochybnění odpočtu DPH u kupujícího</a:t>
            </a:r>
            <a:endParaRPr lang="cs-CZ" sz="1800" dirty="0"/>
          </a:p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Režim u jednotlivých složek souboru majetku samostatně </a:t>
            </a:r>
          </a:p>
          <a:p>
            <a:pPr marL="561993" lvl="1" indent="-228055" defTabSz="781903"/>
            <a:r>
              <a:rPr lang="cs-CZ" sz="1800" dirty="0"/>
              <a:t>Nemovitosti, pohledávky, cenné papíry…</a:t>
            </a:r>
          </a:p>
          <a:p>
            <a:pPr marL="561993" lvl="1" indent="-228055" defTabSz="781903"/>
            <a:r>
              <a:rPr lang="cs-CZ" sz="1800" dirty="0"/>
              <a:t>Převod smluv = služba 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Pokud jedna celková cena za soubor majetku + položky s různými sazbami / osvobozené = poměrná alokace jednotlivým položkám (hodnoty podle zákona o oceňování – § 36/7 ZDPH)</a:t>
            </a:r>
          </a:p>
        </p:txBody>
      </p:sp>
    </p:spTree>
    <p:extLst>
      <p:ext uri="{BB962C8B-B14F-4D97-AF65-F5344CB8AC3E}">
        <p14:creationId xmlns:p14="http://schemas.microsoft.com/office/powerpoint/2010/main" val="168193041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Akvizice – zjednodušený obecný přehled</a:t>
            </a:r>
            <a:endParaRPr lang="en-US" dirty="0"/>
          </a:p>
        </p:txBody>
      </p:sp>
      <p:graphicFrame>
        <p:nvGraphicFramePr>
          <p:cNvPr id="8" name="Table Placeholder 7">
            <a:extLst>
              <a:ext uri="{FF2B5EF4-FFF2-40B4-BE49-F238E27FC236}">
                <a16:creationId xmlns:a16="http://schemas.microsoft.com/office/drawing/2014/main" id="{F351D120-B43E-4308-BE8A-1F17DC55940D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504439391"/>
              </p:ext>
            </p:extLst>
          </p:nvPr>
        </p:nvGraphicFramePr>
        <p:xfrm>
          <a:off x="1015206" y="1158385"/>
          <a:ext cx="7113588" cy="4541230"/>
        </p:xfrm>
        <a:graphic>
          <a:graphicData uri="http://schemas.openxmlformats.org/drawingml/2006/table">
            <a:tbl>
              <a:tblPr firstRow="1" bandRow="1"/>
              <a:tblGrid>
                <a:gridCol w="1778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3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69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cs-CZ" sz="1600" b="0" noProof="0" dirty="0">
                          <a:solidFill>
                            <a:srgbClr val="FFFFFF"/>
                          </a:solidFill>
                        </a:rPr>
                        <a:t>Typ akvizice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cs-CZ" sz="1600" b="0" noProof="0">
                          <a:solidFill>
                            <a:srgbClr val="FFFFFF"/>
                          </a:solidFill>
                        </a:rPr>
                        <a:t>Akcie / podíl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cs-CZ" sz="1600" b="0" noProof="0">
                          <a:solidFill>
                            <a:srgbClr val="FFFFFF"/>
                          </a:solidFill>
                        </a:rPr>
                        <a:t>Obchodní závod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cs-CZ" sz="1600" b="0" noProof="0" dirty="0">
                          <a:solidFill>
                            <a:srgbClr val="FFFFFF"/>
                          </a:solidFill>
                        </a:rPr>
                        <a:t>Majetek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8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cs-CZ" sz="1600" b="0" noProof="0" dirty="0">
                          <a:solidFill>
                            <a:srgbClr val="646464"/>
                          </a:solidFill>
                        </a:rPr>
                        <a:t>Zdanění prodávajícího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cs-CZ" sz="1600" b="0" noProof="0" dirty="0">
                          <a:solidFill>
                            <a:srgbClr val="646464"/>
                          </a:solidFill>
                        </a:rPr>
                        <a:t>Ne (většinou)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cs-CZ" sz="1600" b="0" noProof="0" dirty="0">
                          <a:solidFill>
                            <a:srgbClr val="646464"/>
                          </a:solidFill>
                        </a:rPr>
                        <a:t>Ano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cs-CZ" sz="1600" b="0" noProof="0" dirty="0">
                          <a:solidFill>
                            <a:srgbClr val="646464"/>
                          </a:solidFill>
                        </a:rPr>
                        <a:t>Ano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69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cs-CZ" sz="1600" b="0" noProof="0" dirty="0">
                          <a:solidFill>
                            <a:srgbClr val="646464"/>
                          </a:solidFill>
                        </a:rPr>
                        <a:t>Navýšení daňové báze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cs-CZ" sz="1600" b="0" noProof="0" dirty="0">
                          <a:solidFill>
                            <a:srgbClr val="646464"/>
                          </a:solidFill>
                        </a:rPr>
                        <a:t>Ne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cs-CZ" sz="1600" b="0" noProof="0" dirty="0">
                          <a:solidFill>
                            <a:srgbClr val="646464"/>
                          </a:solidFill>
                        </a:rPr>
                        <a:t>Ano (Goodwill, OR)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cs-CZ" sz="1600" b="0" noProof="0" dirty="0">
                          <a:solidFill>
                            <a:srgbClr val="646464"/>
                          </a:solidFill>
                        </a:rPr>
                        <a:t>Ano (Alokace?)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8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cs-CZ" sz="1600" b="0" noProof="0" dirty="0">
                          <a:solidFill>
                            <a:srgbClr val="646464"/>
                          </a:solidFill>
                        </a:rPr>
                        <a:t>Uznatelnost úroku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cs-CZ" sz="1600" b="0" noProof="0" dirty="0">
                          <a:solidFill>
                            <a:srgbClr val="646464"/>
                          </a:solidFill>
                        </a:rPr>
                        <a:t>Ne (a.s. </a:t>
                      </a:r>
                      <a:r>
                        <a:rPr lang="en-US" sz="1600" b="0" noProof="0" dirty="0">
                          <a:solidFill>
                            <a:srgbClr val="646464"/>
                          </a:solidFill>
                        </a:rPr>
                        <a:t>/ </a:t>
                      </a:r>
                      <a:r>
                        <a:rPr lang="cs-CZ" sz="1600" b="0" noProof="0" dirty="0">
                          <a:solidFill>
                            <a:srgbClr val="646464"/>
                          </a:solidFill>
                        </a:rPr>
                        <a:t>s.r.o.)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cs-CZ" sz="1600" b="0" noProof="0" dirty="0">
                          <a:solidFill>
                            <a:srgbClr val="646464"/>
                          </a:solidFill>
                        </a:rPr>
                        <a:t>Ano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cs-CZ" sz="1600" b="0" noProof="0" dirty="0">
                          <a:solidFill>
                            <a:srgbClr val="646464"/>
                          </a:solidFill>
                        </a:rPr>
                        <a:t>Ano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1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cs-CZ" sz="1600" b="0" noProof="0" dirty="0">
                          <a:solidFill>
                            <a:srgbClr val="646464"/>
                          </a:solidFill>
                        </a:rPr>
                        <a:t>DPH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cs-CZ" sz="1600" b="0" noProof="0" dirty="0">
                          <a:solidFill>
                            <a:srgbClr val="646464"/>
                          </a:solidFill>
                        </a:rPr>
                        <a:t>Ne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cs-CZ" sz="1600" b="0" noProof="0" dirty="0">
                          <a:solidFill>
                            <a:srgbClr val="646464"/>
                          </a:solidFill>
                        </a:rPr>
                        <a:t>Ne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cs-CZ" sz="1600" b="0" noProof="0" dirty="0">
                          <a:solidFill>
                            <a:srgbClr val="646464"/>
                          </a:solidFill>
                        </a:rPr>
                        <a:t>Ano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6822">
                <a:tc>
                  <a:txBody>
                    <a:bodyPr/>
                    <a:lstStyle/>
                    <a:p>
                      <a:pPr algn="ctr"/>
                      <a:r>
                        <a:rPr lang="cs-CZ" sz="1600" b="0" strike="sngStrike" baseline="0" noProof="0" dirty="0">
                          <a:solidFill>
                            <a:srgbClr val="646464"/>
                          </a:solidFill>
                        </a:rPr>
                        <a:t>Daň z nabytí nemovitých věcí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strike="sngStrike" baseline="0" noProof="0" dirty="0">
                          <a:solidFill>
                            <a:srgbClr val="646464"/>
                          </a:solidFill>
                        </a:rPr>
                        <a:t>Ne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strike="sngStrike" baseline="0" noProof="0" dirty="0">
                          <a:solidFill>
                            <a:srgbClr val="646464"/>
                          </a:solidFill>
                        </a:rPr>
                        <a:t>Ano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strike="sngStrike" baseline="0" noProof="0" dirty="0">
                          <a:solidFill>
                            <a:srgbClr val="646464"/>
                          </a:solidFill>
                        </a:rPr>
                        <a:t>Ano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841223"/>
                  </a:ext>
                </a:extLst>
              </a:tr>
              <a:tr h="636822">
                <a:tc>
                  <a:txBody>
                    <a:bodyPr/>
                    <a:lstStyle/>
                    <a:p>
                      <a:pPr algn="ctr"/>
                      <a:r>
                        <a:rPr lang="cs-CZ" sz="1600" b="0" noProof="0" dirty="0">
                          <a:solidFill>
                            <a:srgbClr val="646464"/>
                          </a:solidFill>
                        </a:rPr>
                        <a:t>Daňové </a:t>
                      </a:r>
                      <a:r>
                        <a:rPr lang="cs-CZ" sz="1600" b="0" noProof="0" dirty="0" err="1">
                          <a:solidFill>
                            <a:srgbClr val="646464"/>
                          </a:solidFill>
                        </a:rPr>
                        <a:t>due</a:t>
                      </a:r>
                      <a:r>
                        <a:rPr lang="cs-CZ" sz="1600" b="0" noProof="0" dirty="0">
                          <a:solidFill>
                            <a:srgbClr val="646464"/>
                          </a:solidFill>
                        </a:rPr>
                        <a:t> diligence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noProof="0" dirty="0">
                          <a:solidFill>
                            <a:srgbClr val="646464"/>
                          </a:solidFill>
                        </a:rPr>
                        <a:t>Ano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noProof="0" dirty="0">
                          <a:solidFill>
                            <a:srgbClr val="646464"/>
                          </a:solidFill>
                        </a:rPr>
                        <a:t>Ne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noProof="0" dirty="0">
                          <a:solidFill>
                            <a:srgbClr val="646464"/>
                          </a:solidFill>
                        </a:rPr>
                        <a:t>Ne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564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802760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3C14C93-3D21-4092-9BC3-A482A219F4F9}"/>
              </a:ext>
            </a:extLst>
          </p:cNvPr>
          <p:cNvSpPr txBox="1">
            <a:spLocks/>
          </p:cNvSpPr>
          <p:nvPr/>
        </p:nvSpPr>
        <p:spPr>
          <a:xfrm>
            <a:off x="455614" y="2607468"/>
            <a:ext cx="8229600" cy="16430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5000" b="1" dirty="0" err="1">
                <a:solidFill>
                  <a:schemeClr val="bg2"/>
                </a:solidFill>
                <a:latin typeface="+mj-lt"/>
              </a:rPr>
              <a:t>Due</a:t>
            </a:r>
            <a:r>
              <a:rPr lang="cs-CZ" sz="5000" b="1" dirty="0">
                <a:solidFill>
                  <a:schemeClr val="bg2"/>
                </a:solidFill>
                <a:latin typeface="+mj-lt"/>
              </a:rPr>
              <a:t> diligence</a:t>
            </a:r>
          </a:p>
        </p:txBody>
      </p:sp>
    </p:spTree>
    <p:extLst>
      <p:ext uri="{BB962C8B-B14F-4D97-AF65-F5344CB8AC3E}">
        <p14:creationId xmlns:p14="http://schemas.microsoft.com/office/powerpoint/2010/main" val="311696640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Proč due diligence</a:t>
            </a:r>
            <a:endParaRPr lang="en-GB" altLang="cs-CZ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spcBef>
                <a:spcPct val="50000"/>
              </a:spcBef>
            </a:pPr>
            <a:r>
              <a:rPr lang="cs-CZ" altLang="cs-CZ" dirty="0"/>
              <a:t>Informace o celkové daňové pozici (daňová aktiva, …)</a:t>
            </a:r>
          </a:p>
          <a:p>
            <a:pPr lvl="1" eaLnBrk="1" hangingPunct="1">
              <a:spcBef>
                <a:spcPct val="30000"/>
              </a:spcBef>
            </a:pPr>
            <a:r>
              <a:rPr lang="cs-CZ" altLang="cs-CZ" dirty="0"/>
              <a:t>Zajímají nás velká rizika </a:t>
            </a:r>
          </a:p>
          <a:p>
            <a:pPr lvl="1" eaLnBrk="1" hangingPunct="1">
              <a:spcBef>
                <a:spcPct val="30000"/>
              </a:spcBef>
            </a:pPr>
            <a:r>
              <a:rPr lang="cs-CZ" altLang="cs-CZ" dirty="0"/>
              <a:t>Potřebujeme palec na to, že tam žádné riziko není (alternativa je koupě pojistky)</a:t>
            </a:r>
          </a:p>
          <a:p>
            <a:pPr lvl="1" eaLnBrk="1" hangingPunct="1">
              <a:spcBef>
                <a:spcPct val="30000"/>
              </a:spcBef>
            </a:pPr>
            <a:r>
              <a:rPr lang="cs-CZ" altLang="cs-CZ" dirty="0"/>
              <a:t>Banka to po nás bude chtít</a:t>
            </a:r>
          </a:p>
          <a:p>
            <a:pPr lvl="1" eaLnBrk="1" hangingPunct="1">
              <a:spcBef>
                <a:spcPct val="30000"/>
              </a:spcBef>
            </a:pPr>
            <a:r>
              <a:rPr lang="cs-CZ" altLang="cs-CZ" dirty="0"/>
              <a:t>Až to budeme prodávat, tak si kupující </a:t>
            </a:r>
            <a:r>
              <a:rPr lang="cs-CZ" altLang="cs-CZ" dirty="0" err="1"/>
              <a:t>due</a:t>
            </a:r>
            <a:r>
              <a:rPr lang="cs-CZ" altLang="cs-CZ" dirty="0"/>
              <a:t> diligence udělá a my se chceme vyhnout překvapením</a:t>
            </a:r>
          </a:p>
          <a:p>
            <a:pPr lvl="1" eaLnBrk="1" hangingPunct="1">
              <a:spcBef>
                <a:spcPct val="30000"/>
              </a:spcBef>
            </a:pPr>
            <a:r>
              <a:rPr lang="cs-CZ" altLang="cs-CZ" dirty="0"/>
              <a:t>Až budeme dělat IPO, tak přijde </a:t>
            </a:r>
            <a:r>
              <a:rPr lang="cs-CZ" altLang="cs-CZ" dirty="0" err="1"/>
              <a:t>due</a:t>
            </a:r>
            <a:r>
              <a:rPr lang="cs-CZ" altLang="cs-CZ" dirty="0"/>
              <a:t> diligence a my se chceme vyhnout překvapením</a:t>
            </a:r>
          </a:p>
        </p:txBody>
      </p:sp>
    </p:spTree>
    <p:extLst>
      <p:ext uri="{BB962C8B-B14F-4D97-AF65-F5344CB8AC3E}">
        <p14:creationId xmlns:p14="http://schemas.microsoft.com/office/powerpoint/2010/main" val="163502818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hledáme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Historická daňová rizika</a:t>
            </a:r>
          </a:p>
          <a:p>
            <a:r>
              <a:rPr lang="cs-CZ" sz="2000" dirty="0"/>
              <a:t>Nadhodnocená (odložená) daňová aktiva </a:t>
            </a:r>
            <a:r>
              <a:rPr lang="cs-CZ" sz="2000" dirty="0" err="1"/>
              <a:t>vs</a:t>
            </a:r>
            <a:r>
              <a:rPr lang="cs-CZ" sz="2000" dirty="0"/>
              <a:t> chybějící (odložený) daňový závazek </a:t>
            </a:r>
            <a:r>
              <a:rPr lang="cs-CZ" sz="2000" dirty="0">
                <a:sym typeface="Wingdings" panose="05000000000000000000" pitchFamily="2" charset="2"/>
              </a:rPr>
              <a:t> vliv na ocenění</a:t>
            </a:r>
          </a:p>
          <a:p>
            <a:endParaRPr lang="cs-CZ" sz="2000" dirty="0">
              <a:sym typeface="Wingdings" panose="05000000000000000000" pitchFamily="2" charset="2"/>
            </a:endParaRPr>
          </a:p>
          <a:p>
            <a:pPr eaLnBrk="1" hangingPunct="1"/>
            <a:r>
              <a:rPr lang="cs-CZ" altLang="cs-CZ" sz="2000" dirty="0"/>
              <a:t>Očekávané budoucí odečty</a:t>
            </a:r>
          </a:p>
          <a:p>
            <a:pPr lvl="1" eaLnBrk="1" hangingPunct="1"/>
            <a:r>
              <a:rPr lang="cs-CZ" altLang="cs-CZ" sz="1800" dirty="0"/>
              <a:t>Daňová báze majetku a závazků</a:t>
            </a:r>
          </a:p>
          <a:p>
            <a:pPr lvl="1" eaLnBrk="1" hangingPunct="1"/>
            <a:r>
              <a:rPr lang="cs-CZ" altLang="cs-CZ" sz="1800" dirty="0"/>
              <a:t>Daňové ztráty</a:t>
            </a:r>
          </a:p>
          <a:p>
            <a:pPr lvl="1" eaLnBrk="1" hangingPunct="1"/>
            <a:r>
              <a:rPr lang="cs-CZ" altLang="cs-CZ" sz="1800" dirty="0"/>
              <a:t>Investiční pobídky</a:t>
            </a:r>
          </a:p>
          <a:p>
            <a:pPr lvl="1" eaLnBrk="1" hangingPunct="1"/>
            <a:r>
              <a:rPr lang="cs-CZ" altLang="cs-CZ" sz="1800" dirty="0"/>
              <a:t>Jsou jakkoliv ovlivněny transakcí nebo budoucí reorganizací, například přeceněním na reálnou hodnotu?</a:t>
            </a:r>
          </a:p>
          <a:p>
            <a:pPr lvl="1" eaLnBrk="1" hangingPunct="1"/>
            <a:r>
              <a:rPr lang="cs-CZ" altLang="cs-CZ" sz="1800" dirty="0"/>
              <a:t>Vlastní jmění / ekvita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058811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Návrhy řešení rizik – DD výstup by měl obsahovat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80000"/>
              </a:spcBef>
            </a:pPr>
            <a:r>
              <a:rPr lang="cs-CZ" altLang="cs-CZ" dirty="0"/>
              <a:t>Snížení kupní ceny</a:t>
            </a:r>
          </a:p>
          <a:p>
            <a:pPr>
              <a:spcBef>
                <a:spcPct val="80000"/>
              </a:spcBef>
            </a:pPr>
            <a:r>
              <a:rPr lang="cs-CZ" altLang="cs-CZ" dirty="0"/>
              <a:t>Dodatečné DD procedury (před nebo po </a:t>
            </a:r>
            <a:r>
              <a:rPr lang="cs-CZ" altLang="cs-CZ" dirty="0" err="1"/>
              <a:t>closingu</a:t>
            </a:r>
            <a:r>
              <a:rPr lang="cs-CZ" altLang="cs-CZ" dirty="0"/>
              <a:t>) s případnými dopady na zajištění / cenu</a:t>
            </a:r>
          </a:p>
          <a:p>
            <a:pPr>
              <a:spcBef>
                <a:spcPct val="80000"/>
              </a:spcBef>
            </a:pPr>
            <a:r>
              <a:rPr lang="cs-CZ" altLang="cs-CZ" dirty="0"/>
              <a:t>Shromáždění dokumentace (převodní ceny)</a:t>
            </a:r>
          </a:p>
          <a:p>
            <a:pPr>
              <a:spcBef>
                <a:spcPct val="80000"/>
              </a:spcBef>
            </a:pPr>
            <a:r>
              <a:rPr lang="cs-CZ" altLang="cs-CZ" dirty="0"/>
              <a:t>Smluvní ochrana</a:t>
            </a:r>
          </a:p>
          <a:p>
            <a:pPr>
              <a:spcBef>
                <a:spcPct val="80000"/>
              </a:spcBef>
            </a:pPr>
            <a:r>
              <a:rPr lang="cs-CZ" altLang="cs-CZ" dirty="0"/>
              <a:t>Alternativní akviziční struktury bez přenosu daňových rizik</a:t>
            </a:r>
          </a:p>
          <a:p>
            <a:pPr>
              <a:spcBef>
                <a:spcPct val="80000"/>
              </a:spcBef>
            </a:pPr>
            <a:r>
              <a:rPr lang="cs-CZ" altLang="cs-CZ" dirty="0"/>
              <a:t>…</a:t>
            </a: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35987389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3C14C93-3D21-4092-9BC3-A482A219F4F9}"/>
              </a:ext>
            </a:extLst>
          </p:cNvPr>
          <p:cNvSpPr txBox="1">
            <a:spLocks/>
          </p:cNvSpPr>
          <p:nvPr/>
        </p:nvSpPr>
        <p:spPr>
          <a:xfrm>
            <a:off x="455614" y="2607468"/>
            <a:ext cx="8229600" cy="16430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5000" b="1" dirty="0">
                <a:solidFill>
                  <a:schemeClr val="bg2"/>
                </a:solidFill>
                <a:latin typeface="+mj-lt"/>
              </a:rPr>
              <a:t>Přeměny – zákon o přeměnách</a:t>
            </a:r>
          </a:p>
        </p:txBody>
      </p:sp>
    </p:spTree>
    <p:extLst>
      <p:ext uri="{BB962C8B-B14F-4D97-AF65-F5344CB8AC3E}">
        <p14:creationId xmlns:p14="http://schemas.microsoft.com/office/powerpoint/2010/main" val="373741336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ko-KR" dirty="0"/>
              <a:t>Způsoby přeměn společností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ko-KR" sz="2000" dirty="0"/>
              <a:t>Fúze (§60 </a:t>
            </a:r>
            <a:r>
              <a:rPr lang="cs-CZ" altLang="ko-KR" sz="2000" dirty="0" err="1"/>
              <a:t>ZoP</a:t>
            </a:r>
            <a:r>
              <a:rPr lang="cs-CZ" altLang="ko-KR" sz="2000" dirty="0"/>
              <a:t>)</a:t>
            </a:r>
          </a:p>
          <a:p>
            <a:pPr lvl="1"/>
            <a:r>
              <a:rPr lang="cs-CZ" altLang="ko-KR" sz="1800" dirty="0"/>
              <a:t>Sloučení</a:t>
            </a:r>
          </a:p>
          <a:p>
            <a:pPr lvl="1"/>
            <a:r>
              <a:rPr lang="cs-CZ" altLang="ko-KR" sz="1800" dirty="0"/>
              <a:t>Splynutí</a:t>
            </a:r>
          </a:p>
          <a:p>
            <a:r>
              <a:rPr lang="cs-CZ" altLang="ko-KR" sz="2000" dirty="0"/>
              <a:t>Převod jmění na společníka (§337 </a:t>
            </a:r>
            <a:r>
              <a:rPr lang="cs-CZ" altLang="ko-KR" sz="2000" dirty="0" err="1"/>
              <a:t>ZoP</a:t>
            </a:r>
            <a:r>
              <a:rPr lang="cs-CZ" altLang="ko-KR" sz="2000" dirty="0"/>
              <a:t>)</a:t>
            </a:r>
          </a:p>
          <a:p>
            <a:r>
              <a:rPr lang="cs-CZ" altLang="ko-KR" sz="2000" dirty="0"/>
              <a:t>Rozdělení (§243 </a:t>
            </a:r>
            <a:r>
              <a:rPr lang="cs-CZ" altLang="ko-KR" sz="2000" dirty="0" err="1"/>
              <a:t>ZoP</a:t>
            </a:r>
            <a:r>
              <a:rPr lang="cs-CZ" altLang="ko-KR" sz="2000" dirty="0"/>
              <a:t>)</a:t>
            </a:r>
          </a:p>
          <a:p>
            <a:pPr lvl="1"/>
            <a:r>
              <a:rPr lang="cs-CZ" altLang="ko-KR" sz="1800" dirty="0"/>
              <a:t>Rozštěpení</a:t>
            </a:r>
          </a:p>
          <a:p>
            <a:pPr lvl="2"/>
            <a:r>
              <a:rPr lang="cs-CZ" altLang="ko-KR" sz="1600" dirty="0"/>
              <a:t>se vznikem nových společností</a:t>
            </a:r>
          </a:p>
          <a:p>
            <a:pPr lvl="2"/>
            <a:r>
              <a:rPr lang="cs-CZ" altLang="ko-KR" sz="1600" dirty="0"/>
              <a:t>sloučením</a:t>
            </a:r>
          </a:p>
          <a:p>
            <a:pPr lvl="2"/>
            <a:r>
              <a:rPr lang="cs-CZ" altLang="ko-KR" sz="1600" dirty="0"/>
              <a:t>kombinace</a:t>
            </a:r>
          </a:p>
          <a:p>
            <a:pPr lvl="1"/>
            <a:r>
              <a:rPr lang="cs-CZ" altLang="ko-KR" sz="1800" dirty="0"/>
              <a:t>Odštěpením </a:t>
            </a:r>
          </a:p>
          <a:p>
            <a:pPr lvl="2"/>
            <a:r>
              <a:rPr lang="cs-CZ" altLang="ko-KR" sz="1600" dirty="0"/>
              <a:t>stejné varianty jako u rozštěpení</a:t>
            </a:r>
          </a:p>
          <a:p>
            <a:r>
              <a:rPr lang="cs-CZ" altLang="ko-KR" sz="2000" dirty="0"/>
              <a:t>Změna právní formy (§360 </a:t>
            </a:r>
            <a:r>
              <a:rPr lang="cs-CZ" altLang="ko-KR" sz="2000" dirty="0" err="1"/>
              <a:t>ZoP</a:t>
            </a:r>
            <a:r>
              <a:rPr lang="cs-CZ" altLang="ko-KR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03959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Akvizice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47686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Přeshraniční přeměny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Implementace příslušných směrnic EU upravujících přeměny společností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Všechny zúčastněné společnosti plní ustanovení národního práva, jemuž podléhají + jsou řešena kolizní ustanovení</a:t>
            </a:r>
          </a:p>
          <a:p>
            <a:pPr marL="228055" lvl="1" indent="-228055" defTabSz="781903"/>
            <a:r>
              <a:rPr lang="cs-CZ" dirty="0"/>
              <a:t>Nástupnická PO může umístit své sídlo do kteréhokoli členského státu</a:t>
            </a:r>
          </a:p>
          <a:p>
            <a:pPr marL="228055" lvl="1" indent="-228055" defTabSz="781903"/>
            <a:r>
              <a:rPr lang="cs-CZ" dirty="0"/>
              <a:t>Typy přeshraničních přeměn:</a:t>
            </a:r>
          </a:p>
          <a:p>
            <a:pPr marL="561993" lvl="1" indent="-228055" defTabSz="781903"/>
            <a:r>
              <a:rPr lang="cs-CZ" sz="1800" dirty="0"/>
              <a:t>Přeshraniční fúze</a:t>
            </a:r>
          </a:p>
          <a:p>
            <a:pPr marL="561993" lvl="1" indent="-228055" defTabSz="781903"/>
            <a:r>
              <a:rPr lang="cs-CZ" sz="1800" dirty="0"/>
              <a:t>Přeshraniční rozdělení</a:t>
            </a:r>
          </a:p>
          <a:p>
            <a:pPr marL="561993" lvl="1" indent="-228055" defTabSz="781903"/>
            <a:r>
              <a:rPr lang="cs-CZ" sz="1800" dirty="0"/>
              <a:t>Přeshraniční převod jmění</a:t>
            </a:r>
          </a:p>
          <a:p>
            <a:pPr marL="561993" lvl="1" indent="-228055" defTabSz="781903"/>
            <a:r>
              <a:rPr lang="cs-CZ" sz="1800" dirty="0"/>
              <a:t>Přeshraniční přemístění sídla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06251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Sloučení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1116012"/>
          </a:xfrm>
        </p:spPr>
        <p:txBody>
          <a:bodyPr/>
          <a:lstStyle/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Sloučení</a:t>
            </a:r>
          </a:p>
          <a:p>
            <a:pPr marL="561993" lvl="1" indent="-228055" defTabSz="781903"/>
            <a:r>
              <a:rPr lang="en-US" sz="1800" dirty="0"/>
              <a:t>J</a:t>
            </a:r>
            <a:r>
              <a:rPr lang="cs-CZ" sz="1800" dirty="0"/>
              <a:t>mění zanikající společnosti A přechází na existující nástupnickou společnost B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C02E6A-E9FA-41C1-85A3-F8B3E03377FA}"/>
              </a:ext>
            </a:extLst>
          </p:cNvPr>
          <p:cNvSpPr txBox="1">
            <a:spLocks/>
          </p:cNvSpPr>
          <p:nvPr/>
        </p:nvSpPr>
        <p:spPr>
          <a:xfrm>
            <a:off x="457200" y="3377406"/>
            <a:ext cx="8229600" cy="11160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1800" kern="120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Splynutí</a:t>
            </a:r>
          </a:p>
          <a:p>
            <a:pPr marL="561993" lvl="1" indent="-228055" defTabSz="781903"/>
            <a:r>
              <a:rPr lang="en-US" sz="1800" dirty="0"/>
              <a:t>J</a:t>
            </a:r>
            <a:r>
              <a:rPr lang="cs-CZ" sz="1800" dirty="0"/>
              <a:t>mění zanikající společnosti A </a:t>
            </a:r>
            <a:r>
              <a:rPr lang="cs-CZ" sz="1800" dirty="0" err="1"/>
              <a:t>a</a:t>
            </a:r>
            <a:r>
              <a:rPr lang="cs-CZ" sz="1800" dirty="0"/>
              <a:t> B přechází na nově vzniklou nástupnickou společnost C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F1C4EA-B424-4E70-81EB-AD78185271E0}"/>
              </a:ext>
            </a:extLst>
          </p:cNvPr>
          <p:cNvGrpSpPr/>
          <p:nvPr/>
        </p:nvGrpSpPr>
        <p:grpSpPr>
          <a:xfrm>
            <a:off x="1233952" y="4641981"/>
            <a:ext cx="6333493" cy="722532"/>
            <a:chOff x="1233952" y="4641981"/>
            <a:chExt cx="6333493" cy="72253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97D0008-321E-4B34-A022-FDD186406ADC}"/>
                </a:ext>
              </a:extLst>
            </p:cNvPr>
            <p:cNvGrpSpPr/>
            <p:nvPr/>
          </p:nvGrpSpPr>
          <p:grpSpPr>
            <a:xfrm>
              <a:off x="1233952" y="4641981"/>
              <a:ext cx="6333493" cy="722532"/>
              <a:chOff x="1233952" y="2706468"/>
              <a:chExt cx="6333493" cy="722532"/>
            </a:xfrm>
          </p:grpSpPr>
          <p:sp>
            <p:nvSpPr>
              <p:cNvPr id="12" name="Rectangle 17">
                <a:extLst>
                  <a:ext uri="{FF2B5EF4-FFF2-40B4-BE49-F238E27FC236}">
                    <a16:creationId xmlns:a16="http://schemas.microsoft.com/office/drawing/2014/main" id="{2E8A191C-9C8A-431D-AA0B-03E5DB92CAD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1233952" y="2706469"/>
                <a:ext cx="1079359" cy="722531"/>
              </a:xfrm>
              <a:prstGeom prst="rect">
                <a:avLst/>
              </a:prstGeom>
              <a:solidFill>
                <a:srgbClr val="FFD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 anchor="ctr"/>
              <a:lstStyle>
                <a:lvl1pPr marL="12700" indent="-127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cs-CZ" altLang="cs-CZ" sz="1800" dirty="0">
                    <a:solidFill>
                      <a:srgbClr val="808080"/>
                    </a:solidFill>
                    <a:latin typeface="+mj-lt"/>
                  </a:rPr>
                  <a:t>A</a:t>
                </a:r>
              </a:p>
            </p:txBody>
          </p:sp>
          <p:sp>
            <p:nvSpPr>
              <p:cNvPr id="14" name="Rectangle 17">
                <a:extLst>
                  <a:ext uri="{FF2B5EF4-FFF2-40B4-BE49-F238E27FC236}">
                    <a16:creationId xmlns:a16="http://schemas.microsoft.com/office/drawing/2014/main" id="{59A70AE1-84C7-4BC1-B82A-79D133A9C58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4200385" y="2706468"/>
                <a:ext cx="1079359" cy="722531"/>
              </a:xfrm>
              <a:prstGeom prst="rect">
                <a:avLst/>
              </a:prstGeom>
              <a:solidFill>
                <a:srgbClr val="FFD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 anchor="ctr"/>
              <a:lstStyle>
                <a:lvl1pPr marL="12700" indent="-127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cs-CZ" altLang="cs-CZ" sz="1800" dirty="0">
                    <a:solidFill>
                      <a:srgbClr val="808080"/>
                    </a:solidFill>
                    <a:latin typeface="+mj-lt"/>
                  </a:rPr>
                  <a:t>B</a:t>
                </a:r>
              </a:p>
            </p:txBody>
          </p:sp>
          <p:sp>
            <p:nvSpPr>
              <p:cNvPr id="16" name="Rectangle 17">
                <a:extLst>
                  <a:ext uri="{FF2B5EF4-FFF2-40B4-BE49-F238E27FC236}">
                    <a16:creationId xmlns:a16="http://schemas.microsoft.com/office/drawing/2014/main" id="{18C142D7-CB9D-4CDD-BC02-8EA5B98F299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6488086" y="2706469"/>
                <a:ext cx="1079359" cy="722531"/>
              </a:xfrm>
              <a:prstGeom prst="rect">
                <a:avLst/>
              </a:prstGeom>
              <a:solidFill>
                <a:srgbClr val="FFD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 anchor="ctr"/>
              <a:lstStyle>
                <a:lvl1pPr marL="12700" indent="-127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cs-CZ" altLang="cs-CZ" sz="1800" dirty="0">
                    <a:solidFill>
                      <a:srgbClr val="808080"/>
                    </a:solidFill>
                    <a:latin typeface="+mj-lt"/>
                  </a:rPr>
                  <a:t>C</a:t>
                </a:r>
              </a:p>
            </p:txBody>
          </p:sp>
        </p:grpSp>
        <p:sp>
          <p:nvSpPr>
            <p:cNvPr id="17" name="Plus Sign 16">
              <a:extLst>
                <a:ext uri="{FF2B5EF4-FFF2-40B4-BE49-F238E27FC236}">
                  <a16:creationId xmlns:a16="http://schemas.microsoft.com/office/drawing/2014/main" id="{8DFA6CF9-E64E-42B9-9140-B25D70799DDE}"/>
                </a:ext>
              </a:extLst>
            </p:cNvPr>
            <p:cNvSpPr/>
            <p:nvPr/>
          </p:nvSpPr>
          <p:spPr>
            <a:xfrm>
              <a:off x="3030583" y="4755728"/>
              <a:ext cx="491070" cy="495036"/>
            </a:xfrm>
            <a:prstGeom prst="mathPlus">
              <a:avLst>
                <a:gd name="adj1" fmla="val 0"/>
              </a:avLst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cs-CZ" sz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Equals 17">
              <a:extLst>
                <a:ext uri="{FF2B5EF4-FFF2-40B4-BE49-F238E27FC236}">
                  <a16:creationId xmlns:a16="http://schemas.microsoft.com/office/drawing/2014/main" id="{5C5CC8AE-64BE-45A7-B44E-917CDFF0253D}"/>
                </a:ext>
              </a:extLst>
            </p:cNvPr>
            <p:cNvSpPr/>
            <p:nvPr/>
          </p:nvSpPr>
          <p:spPr>
            <a:xfrm>
              <a:off x="5541172" y="4842137"/>
              <a:ext cx="655663" cy="322217"/>
            </a:xfrm>
            <a:prstGeom prst="mathEqual">
              <a:avLst>
                <a:gd name="adj1" fmla="val 10006"/>
                <a:gd name="adj2" fmla="val 11760"/>
              </a:avLst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cs-CZ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196B2DF-1A68-47BC-82B5-76FA967985B8}"/>
              </a:ext>
            </a:extLst>
          </p:cNvPr>
          <p:cNvGrpSpPr/>
          <p:nvPr/>
        </p:nvGrpSpPr>
        <p:grpSpPr>
          <a:xfrm>
            <a:off x="1233952" y="2506310"/>
            <a:ext cx="6333493" cy="722532"/>
            <a:chOff x="1233952" y="2506310"/>
            <a:chExt cx="6333493" cy="72253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FDD88C2-680A-4562-B891-B30E1C36BD2D}"/>
                </a:ext>
              </a:extLst>
            </p:cNvPr>
            <p:cNvGrpSpPr/>
            <p:nvPr/>
          </p:nvGrpSpPr>
          <p:grpSpPr>
            <a:xfrm>
              <a:off x="1233952" y="2506310"/>
              <a:ext cx="6333493" cy="722532"/>
              <a:chOff x="1233952" y="2706468"/>
              <a:chExt cx="6333493" cy="722532"/>
            </a:xfrm>
          </p:grpSpPr>
          <p:sp>
            <p:nvSpPr>
              <p:cNvPr id="6" name="Rectangle 17">
                <a:extLst>
                  <a:ext uri="{FF2B5EF4-FFF2-40B4-BE49-F238E27FC236}">
                    <a16:creationId xmlns:a16="http://schemas.microsoft.com/office/drawing/2014/main" id="{B12EC70B-B60E-4C2B-9829-24047455E47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1233952" y="2706469"/>
                <a:ext cx="1079359" cy="722531"/>
              </a:xfrm>
              <a:prstGeom prst="rect">
                <a:avLst/>
              </a:prstGeom>
              <a:solidFill>
                <a:srgbClr val="FFD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 anchor="ctr"/>
              <a:lstStyle>
                <a:lvl1pPr marL="12700" indent="-127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cs-CZ" altLang="cs-CZ" sz="1800" dirty="0">
                    <a:solidFill>
                      <a:srgbClr val="808080"/>
                    </a:solidFill>
                    <a:latin typeface="+mj-lt"/>
                  </a:rPr>
                  <a:t>A</a:t>
                </a:r>
              </a:p>
            </p:txBody>
          </p: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31B21436-1EE3-44FB-9897-7C5E21AAAE44}"/>
                  </a:ext>
                </a:extLst>
              </p:cNvPr>
              <p:cNvCxnSpPr/>
              <p:nvPr/>
            </p:nvCxnSpPr>
            <p:spPr>
              <a:xfrm>
                <a:off x="2313311" y="3067734"/>
                <a:ext cx="1881988" cy="0"/>
              </a:xfrm>
              <a:prstGeom prst="straightConnector1">
                <a:avLst/>
              </a:prstGeom>
              <a:ln w="9525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Rectangle 17">
                <a:extLst>
                  <a:ext uri="{FF2B5EF4-FFF2-40B4-BE49-F238E27FC236}">
                    <a16:creationId xmlns:a16="http://schemas.microsoft.com/office/drawing/2014/main" id="{4384C4C9-588C-48AE-BFF3-34932D2B1B7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4200385" y="2706468"/>
                <a:ext cx="1079359" cy="722531"/>
              </a:xfrm>
              <a:prstGeom prst="rect">
                <a:avLst/>
              </a:prstGeom>
              <a:solidFill>
                <a:srgbClr val="FFD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 anchor="ctr"/>
              <a:lstStyle>
                <a:lvl1pPr marL="12700" indent="-127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cs-CZ" altLang="cs-CZ" sz="1800" dirty="0">
                    <a:solidFill>
                      <a:srgbClr val="808080"/>
                    </a:solidFill>
                    <a:latin typeface="+mj-lt"/>
                  </a:rPr>
                  <a:t>B</a:t>
                </a:r>
              </a:p>
            </p:txBody>
          </p:sp>
          <p:sp>
            <p:nvSpPr>
              <p:cNvPr id="9" name="Equals 8">
                <a:extLst>
                  <a:ext uri="{FF2B5EF4-FFF2-40B4-BE49-F238E27FC236}">
                    <a16:creationId xmlns:a16="http://schemas.microsoft.com/office/drawing/2014/main" id="{6E501BBD-5E32-4FB4-BAC1-6B5268032B67}"/>
                  </a:ext>
                </a:extLst>
              </p:cNvPr>
              <p:cNvSpPr/>
              <p:nvPr/>
            </p:nvSpPr>
            <p:spPr>
              <a:xfrm>
                <a:off x="5512526" y="2906625"/>
                <a:ext cx="655663" cy="322217"/>
              </a:xfrm>
              <a:prstGeom prst="mathEqual">
                <a:avLst>
                  <a:gd name="adj1" fmla="val 10006"/>
                  <a:gd name="adj2" fmla="val 11760"/>
                </a:avLst>
              </a:prstGeom>
              <a:noFill/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cs-CZ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17">
                <a:extLst>
                  <a:ext uri="{FF2B5EF4-FFF2-40B4-BE49-F238E27FC236}">
                    <a16:creationId xmlns:a16="http://schemas.microsoft.com/office/drawing/2014/main" id="{F63A8D10-BBD0-43D5-AB70-251891F9BB0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6488086" y="2706469"/>
                <a:ext cx="1079359" cy="722531"/>
              </a:xfrm>
              <a:prstGeom prst="rect">
                <a:avLst/>
              </a:prstGeom>
              <a:solidFill>
                <a:srgbClr val="FFD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 anchor="ctr"/>
              <a:lstStyle>
                <a:lvl1pPr marL="12700" indent="-127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cs-CZ" altLang="cs-CZ" sz="1800" dirty="0">
                    <a:solidFill>
                      <a:srgbClr val="808080"/>
                    </a:solidFill>
                    <a:latin typeface="+mj-lt"/>
                  </a:rPr>
                  <a:t>C</a:t>
                </a:r>
              </a:p>
            </p:txBody>
          </p:sp>
        </p:grpSp>
        <p:sp>
          <p:nvSpPr>
            <p:cNvPr id="20" name="Plus Sign 19">
              <a:extLst>
                <a:ext uri="{FF2B5EF4-FFF2-40B4-BE49-F238E27FC236}">
                  <a16:creationId xmlns:a16="http://schemas.microsoft.com/office/drawing/2014/main" id="{E576CEFA-8F52-47E0-B479-E3D805FE3CBE}"/>
                </a:ext>
              </a:extLst>
            </p:cNvPr>
            <p:cNvSpPr/>
            <p:nvPr/>
          </p:nvSpPr>
          <p:spPr>
            <a:xfrm>
              <a:off x="3159732" y="2582708"/>
              <a:ext cx="218720" cy="247517"/>
            </a:xfrm>
            <a:prstGeom prst="mathPlus">
              <a:avLst>
                <a:gd name="adj1" fmla="val 0"/>
              </a:avLst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cs-CZ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44280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Převod jmění na společníka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1760991"/>
          </a:xfrm>
        </p:spPr>
        <p:txBody>
          <a:bodyPr/>
          <a:lstStyle/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Zrušení společnosti bez likvidace a převodu jmění na jednoho jejího společníka se sídlem v ČR (společnost A)</a:t>
            </a:r>
          </a:p>
          <a:p>
            <a:pPr marL="561993" lvl="1" indent="-228055" defTabSz="781903"/>
            <a:r>
              <a:rPr lang="cs-CZ" sz="1600" dirty="0"/>
              <a:t>Podmínky dle právních forem (u </a:t>
            </a:r>
            <a:r>
              <a:rPr lang="en-US" sz="1600" dirty="0" err="1"/>
              <a:t>s.r.o.</a:t>
            </a:r>
            <a:r>
              <a:rPr lang="cs-CZ" sz="1600" dirty="0"/>
              <a:t> </a:t>
            </a:r>
            <a:r>
              <a:rPr lang="en-US" sz="1600" dirty="0"/>
              <a:t>/</a:t>
            </a:r>
            <a:r>
              <a:rPr lang="cs-CZ" sz="1600" dirty="0"/>
              <a:t> </a:t>
            </a:r>
            <a:r>
              <a:rPr lang="en-US" sz="1600" dirty="0"/>
              <a:t>a.s.</a:t>
            </a:r>
            <a:r>
              <a:rPr lang="cs-CZ" sz="1600" dirty="0"/>
              <a:t> = 90% společník)</a:t>
            </a:r>
          </a:p>
          <a:p>
            <a:pPr marL="561993" lvl="1" indent="-228055" defTabSz="781903"/>
            <a:r>
              <a:rPr lang="cs-CZ" sz="1600" dirty="0"/>
              <a:t>Vytěsnění („</a:t>
            </a:r>
            <a:r>
              <a:rPr lang="cs-CZ" sz="1600" dirty="0" err="1"/>
              <a:t>squeeze-out</a:t>
            </a:r>
            <a:r>
              <a:rPr lang="cs-CZ" sz="1600" dirty="0"/>
              <a:t>“) ostatních společníků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Společnosti B,C nenabývají podíl na A, vypořádání (cash)</a:t>
            </a:r>
            <a:endParaRPr lang="en-US" sz="2000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537F0E7-9A2F-42DF-8E5D-8C85DFAD9D35}"/>
              </a:ext>
            </a:extLst>
          </p:cNvPr>
          <p:cNvGrpSpPr/>
          <p:nvPr/>
        </p:nvGrpSpPr>
        <p:grpSpPr>
          <a:xfrm>
            <a:off x="457200" y="3332773"/>
            <a:ext cx="8012645" cy="2526116"/>
            <a:chOff x="457200" y="3332773"/>
            <a:chExt cx="8012645" cy="2526116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2C02B38-7C5D-4E73-8E82-3809D4790A73}"/>
                </a:ext>
              </a:extLst>
            </p:cNvPr>
            <p:cNvCxnSpPr>
              <a:stCxn id="21" idx="2"/>
              <a:endCxn id="30" idx="0"/>
            </p:cNvCxnSpPr>
            <p:nvPr/>
          </p:nvCxnSpPr>
          <p:spPr>
            <a:xfrm>
              <a:off x="2483386" y="4055732"/>
              <a:ext cx="4250" cy="1080626"/>
            </a:xfrm>
            <a:prstGeom prst="line">
              <a:avLst/>
            </a:prstGeom>
            <a:ln w="952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0E255363-BEF5-42CB-AAB3-A909B69B5E67}"/>
                </a:ext>
              </a:extLst>
            </p:cNvPr>
            <p:cNvGrpSpPr/>
            <p:nvPr/>
          </p:nvGrpSpPr>
          <p:grpSpPr>
            <a:xfrm>
              <a:off x="457200" y="3332773"/>
              <a:ext cx="8012645" cy="2526116"/>
              <a:chOff x="457200" y="3332773"/>
              <a:chExt cx="8012645" cy="2526116"/>
            </a:xfrm>
          </p:grpSpPr>
          <p:sp>
            <p:nvSpPr>
              <p:cNvPr id="20" name="Rectangle 17">
                <a:extLst>
                  <a:ext uri="{FF2B5EF4-FFF2-40B4-BE49-F238E27FC236}">
                    <a16:creationId xmlns:a16="http://schemas.microsoft.com/office/drawing/2014/main" id="{B62C78A9-6B49-4B61-AE36-F26C9D55FAB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457200" y="3333201"/>
                <a:ext cx="1079359" cy="722531"/>
              </a:xfrm>
              <a:prstGeom prst="rect">
                <a:avLst/>
              </a:prstGeom>
              <a:solidFill>
                <a:srgbClr val="FFD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 anchor="ctr"/>
              <a:lstStyle>
                <a:lvl1pPr marL="12700" indent="-127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cs-CZ" altLang="cs-CZ" sz="1800" dirty="0">
                    <a:solidFill>
                      <a:srgbClr val="808080"/>
                    </a:solidFill>
                    <a:latin typeface="+mj-lt"/>
                  </a:rPr>
                  <a:t>A</a:t>
                </a:r>
              </a:p>
            </p:txBody>
          </p:sp>
          <p:sp>
            <p:nvSpPr>
              <p:cNvPr id="21" name="Rectangle 17">
                <a:extLst>
                  <a:ext uri="{FF2B5EF4-FFF2-40B4-BE49-F238E27FC236}">
                    <a16:creationId xmlns:a16="http://schemas.microsoft.com/office/drawing/2014/main" id="{84F580E7-488E-44DC-859A-1C3139677BB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1943706" y="3333201"/>
                <a:ext cx="1079359" cy="722531"/>
              </a:xfrm>
              <a:prstGeom prst="rect">
                <a:avLst/>
              </a:prstGeom>
              <a:solidFill>
                <a:srgbClr val="FFD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 anchor="ctr"/>
              <a:lstStyle>
                <a:lvl1pPr marL="12700" indent="-127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cs-CZ" altLang="cs-CZ" sz="1800" dirty="0">
                    <a:solidFill>
                      <a:srgbClr val="808080"/>
                    </a:solidFill>
                    <a:latin typeface="+mj-lt"/>
                  </a:rPr>
                  <a:t>B</a:t>
                </a:r>
              </a:p>
            </p:txBody>
          </p:sp>
          <p:sp>
            <p:nvSpPr>
              <p:cNvPr id="22" name="Rectangle 17">
                <a:extLst>
                  <a:ext uri="{FF2B5EF4-FFF2-40B4-BE49-F238E27FC236}">
                    <a16:creationId xmlns:a16="http://schemas.microsoft.com/office/drawing/2014/main" id="{FA409B5A-96CD-4AEF-9688-CB943EF0F51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3430212" y="3332773"/>
                <a:ext cx="1079359" cy="722531"/>
              </a:xfrm>
              <a:prstGeom prst="rect">
                <a:avLst/>
              </a:prstGeom>
              <a:solidFill>
                <a:srgbClr val="FFD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 anchor="ctr"/>
              <a:lstStyle>
                <a:lvl1pPr marL="12700" indent="-127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cs-CZ" altLang="cs-CZ" sz="1800" dirty="0">
                    <a:solidFill>
                      <a:srgbClr val="808080"/>
                    </a:solidFill>
                    <a:latin typeface="+mj-lt"/>
                  </a:rPr>
                  <a:t>C</a:t>
                </a:r>
              </a:p>
            </p:txBody>
          </p:sp>
          <p:cxnSp>
            <p:nvCxnSpPr>
              <p:cNvPr id="15" name="Connector: Elbow 14">
                <a:extLst>
                  <a:ext uri="{FF2B5EF4-FFF2-40B4-BE49-F238E27FC236}">
                    <a16:creationId xmlns:a16="http://schemas.microsoft.com/office/drawing/2014/main" id="{34601D16-B6FD-45FA-8BFC-4C4F89E1A410}"/>
                  </a:ext>
                </a:extLst>
              </p:cNvPr>
              <p:cNvCxnSpPr>
                <a:stCxn id="20" idx="2"/>
              </p:cNvCxnSpPr>
              <p:nvPr/>
            </p:nvCxnSpPr>
            <p:spPr>
              <a:xfrm rot="16200000" flipH="1">
                <a:off x="1390558" y="3662053"/>
                <a:ext cx="699148" cy="1486505"/>
              </a:xfrm>
              <a:prstGeom prst="bentConnector2">
                <a:avLst/>
              </a:prstGeom>
              <a:ln w="9525">
                <a:solidFill>
                  <a:schemeClr val="accent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or: Elbow 23">
                <a:extLst>
                  <a:ext uri="{FF2B5EF4-FFF2-40B4-BE49-F238E27FC236}">
                    <a16:creationId xmlns:a16="http://schemas.microsoft.com/office/drawing/2014/main" id="{7C7D7C84-5C52-49C6-9919-6C1B2ADB6181}"/>
                  </a:ext>
                </a:extLst>
              </p:cNvPr>
              <p:cNvCxnSpPr>
                <a:cxnSpLocks/>
                <a:endCxn id="22" idx="2"/>
              </p:cNvCxnSpPr>
              <p:nvPr/>
            </p:nvCxnSpPr>
            <p:spPr>
              <a:xfrm flipV="1">
                <a:off x="2483385" y="4055304"/>
                <a:ext cx="1486507" cy="699576"/>
              </a:xfrm>
              <a:prstGeom prst="bentConnector2">
                <a:avLst/>
              </a:prstGeom>
              <a:ln w="9525">
                <a:solidFill>
                  <a:schemeClr val="accent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17">
                <a:extLst>
                  <a:ext uri="{FF2B5EF4-FFF2-40B4-BE49-F238E27FC236}">
                    <a16:creationId xmlns:a16="http://schemas.microsoft.com/office/drawing/2014/main" id="{77F0D12B-E0E5-4BF0-8E6D-08272222364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1947956" y="5136358"/>
                <a:ext cx="1079359" cy="722531"/>
              </a:xfrm>
              <a:prstGeom prst="rect">
                <a:avLst/>
              </a:prstGeom>
              <a:solidFill>
                <a:srgbClr val="FFD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 anchor="ctr"/>
              <a:lstStyle>
                <a:lvl1pPr marL="12700" indent="-127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cs-CZ" altLang="cs-CZ" sz="1800" dirty="0">
                    <a:solidFill>
                      <a:srgbClr val="808080"/>
                    </a:solidFill>
                    <a:latin typeface="+mj-lt"/>
                  </a:rPr>
                  <a:t>D</a:t>
                </a:r>
              </a:p>
            </p:txBody>
          </p:sp>
          <p:sp>
            <p:nvSpPr>
              <p:cNvPr id="41" name="Arrow: Right 40">
                <a:extLst>
                  <a:ext uri="{FF2B5EF4-FFF2-40B4-BE49-F238E27FC236}">
                    <a16:creationId xmlns:a16="http://schemas.microsoft.com/office/drawing/2014/main" id="{9420C760-B3AF-42EE-846F-8AB26E809A89}"/>
                  </a:ext>
                </a:extLst>
              </p:cNvPr>
              <p:cNvSpPr/>
              <p:nvPr/>
            </p:nvSpPr>
            <p:spPr>
              <a:xfrm>
                <a:off x="4737572" y="4227762"/>
                <a:ext cx="522823" cy="442424"/>
              </a:xfrm>
              <a:prstGeom prst="rightArrow">
                <a:avLst/>
              </a:prstGeom>
              <a:noFill/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cs-CZ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Rectangle 17">
                <a:extLst>
                  <a:ext uri="{FF2B5EF4-FFF2-40B4-BE49-F238E27FC236}">
                    <a16:creationId xmlns:a16="http://schemas.microsoft.com/office/drawing/2014/main" id="{C3D3A546-5AAC-4ADE-8E9F-197C340336E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5384679" y="4058065"/>
                <a:ext cx="1142500" cy="764798"/>
              </a:xfrm>
              <a:prstGeom prst="rect">
                <a:avLst/>
              </a:prstGeom>
              <a:solidFill>
                <a:srgbClr val="FFD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 anchor="ctr"/>
              <a:lstStyle>
                <a:lvl1pPr marL="12700" indent="-127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cs-CZ" altLang="cs-CZ" sz="1800" dirty="0">
                    <a:solidFill>
                      <a:srgbClr val="808080"/>
                    </a:solidFill>
                    <a:latin typeface="+mj-lt"/>
                  </a:rPr>
                  <a:t>A (D)</a:t>
                </a:r>
              </a:p>
            </p:txBody>
          </p:sp>
          <p:sp>
            <p:nvSpPr>
              <p:cNvPr id="43" name="Rectangle 17">
                <a:extLst>
                  <a:ext uri="{FF2B5EF4-FFF2-40B4-BE49-F238E27FC236}">
                    <a16:creationId xmlns:a16="http://schemas.microsoft.com/office/drawing/2014/main" id="{5A906083-B549-4B5E-8CF3-62628FC8C8E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6671799" y="4139980"/>
                <a:ext cx="826713" cy="553408"/>
              </a:xfrm>
              <a:prstGeom prst="rect">
                <a:avLst/>
              </a:prstGeom>
              <a:solidFill>
                <a:srgbClr val="FFD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 anchor="ctr"/>
              <a:lstStyle>
                <a:lvl1pPr marL="12700" indent="-127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cs-CZ" altLang="cs-CZ" sz="1800" dirty="0">
                    <a:solidFill>
                      <a:srgbClr val="808080"/>
                    </a:solidFill>
                    <a:latin typeface="+mj-lt"/>
                  </a:rPr>
                  <a:t>B</a:t>
                </a:r>
              </a:p>
            </p:txBody>
          </p:sp>
          <p:sp>
            <p:nvSpPr>
              <p:cNvPr id="45" name="Rectangle 17">
                <a:extLst>
                  <a:ext uri="{FF2B5EF4-FFF2-40B4-BE49-F238E27FC236}">
                    <a16:creationId xmlns:a16="http://schemas.microsoft.com/office/drawing/2014/main" id="{C4A840F2-C48F-44E2-851C-224CCE40570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7643132" y="4139980"/>
                <a:ext cx="826713" cy="553408"/>
              </a:xfrm>
              <a:prstGeom prst="rect">
                <a:avLst/>
              </a:prstGeom>
              <a:solidFill>
                <a:srgbClr val="FFD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 anchor="ctr"/>
              <a:lstStyle>
                <a:lvl1pPr marL="12700" indent="-127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cs-CZ" altLang="cs-CZ" sz="1800" dirty="0">
                    <a:solidFill>
                      <a:srgbClr val="808080"/>
                    </a:solidFill>
                    <a:latin typeface="+mj-lt"/>
                  </a:rPr>
                  <a:t>C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71557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ko-KR" dirty="0"/>
              <a:t>Rozdělení(1)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2011362"/>
          </a:xfrm>
        </p:spPr>
        <p:txBody>
          <a:bodyPr/>
          <a:lstStyle/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Rozštěpení se založením nových společností</a:t>
            </a:r>
          </a:p>
          <a:p>
            <a:pPr marL="594768" lvl="1" indent="-228055" defTabSz="781903">
              <a:buFont typeface="Arial" charset="0"/>
              <a:buChar char="►"/>
            </a:pPr>
            <a:r>
              <a:rPr lang="cs-CZ" sz="1800" dirty="0"/>
              <a:t>Rozdělovaná společnost zaniká bez likvidace</a:t>
            </a:r>
          </a:p>
          <a:p>
            <a:pPr marL="594768" lvl="1" indent="-228055" defTabSz="781903">
              <a:buFont typeface="Arial" charset="0"/>
              <a:buChar char="►"/>
            </a:pPr>
            <a:r>
              <a:rPr lang="cs-CZ" sz="1800" dirty="0"/>
              <a:t>Její mění přechází na nově vznikající nástupnické společnosti</a:t>
            </a:r>
          </a:p>
          <a:p>
            <a:pPr marL="594768" lvl="1" indent="-228055" defTabSz="781903">
              <a:buFont typeface="Arial" charset="0"/>
              <a:buChar char="►"/>
            </a:pPr>
            <a:r>
              <a:rPr lang="cs-CZ" sz="1800" dirty="0"/>
              <a:t>Její společníci se stávají společníky nových nástupnických společností</a:t>
            </a:r>
          </a:p>
          <a:p>
            <a:pPr marL="594768" lvl="1" indent="-228055" defTabSz="781903">
              <a:buFont typeface="Arial" charset="0"/>
              <a:buChar char="►"/>
            </a:pPr>
            <a:r>
              <a:rPr lang="cs-CZ" sz="1800" dirty="0"/>
              <a:t>„Zúčastněnou společností“ je pouze zanikající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Lze kombinovat s rozštěpením sloučením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2D02F3F-2768-4C2D-86A0-46CE2EDD7D8D}"/>
              </a:ext>
            </a:extLst>
          </p:cNvPr>
          <p:cNvGrpSpPr/>
          <p:nvPr/>
        </p:nvGrpSpPr>
        <p:grpSpPr>
          <a:xfrm>
            <a:off x="1943706" y="3743942"/>
            <a:ext cx="5715863" cy="2008395"/>
            <a:chOff x="1943706" y="3743942"/>
            <a:chExt cx="5715863" cy="200839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7D424A7-BBE3-40D8-8673-0645FF0B709E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1943706" y="3743942"/>
              <a:ext cx="1079359" cy="722531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2" tIns="45716" rIns="91432" bIns="45716" anchor="ctr"/>
            <a:lstStyle>
              <a:lvl1pPr marL="12700" indent="-127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cs-CZ" altLang="cs-CZ" sz="1800" dirty="0">
                  <a:solidFill>
                    <a:srgbClr val="808080"/>
                  </a:solidFill>
                  <a:latin typeface="+mj-lt"/>
                </a:rPr>
                <a:t>A</a:t>
              </a:r>
            </a:p>
          </p:txBody>
        </p:sp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6C72C8EF-6421-4D89-A511-CD9913065047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1947956" y="5029806"/>
              <a:ext cx="1079359" cy="722531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2" tIns="45716" rIns="91432" bIns="45716" anchor="ctr"/>
            <a:lstStyle>
              <a:lvl1pPr marL="12700" indent="-127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cs-CZ" altLang="cs-CZ" sz="1800" dirty="0">
                  <a:solidFill>
                    <a:srgbClr val="808080"/>
                  </a:solidFill>
                  <a:latin typeface="+mj-lt"/>
                </a:rPr>
                <a:t>B</a:t>
              </a:r>
            </a:p>
          </p:txBody>
        </p:sp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626F85FE-9395-438B-9EDA-0109AFD8F363}"/>
                </a:ext>
              </a:extLst>
            </p:cNvPr>
            <p:cNvSpPr/>
            <p:nvPr/>
          </p:nvSpPr>
          <p:spPr>
            <a:xfrm>
              <a:off x="3655082" y="4466473"/>
              <a:ext cx="620827" cy="557630"/>
            </a:xfrm>
            <a:prstGeom prst="rightArrow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cs-CZ" sz="12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F05CDCC-BB9A-4219-B54A-793D4FB9A75D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5692746" y="3749645"/>
              <a:ext cx="1079359" cy="722531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2" tIns="45716" rIns="91432" bIns="45716" anchor="ctr"/>
            <a:lstStyle>
              <a:lvl1pPr marL="12700" indent="-127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cs-CZ" altLang="cs-CZ" sz="1800" dirty="0">
                  <a:solidFill>
                    <a:srgbClr val="808080"/>
                  </a:solidFill>
                  <a:latin typeface="+mj-lt"/>
                </a:rPr>
                <a:t>A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00EAD02-617A-4999-9E43-BA5EC4BAD8E0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4868093" y="5024103"/>
              <a:ext cx="1079359" cy="722531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2" tIns="45716" rIns="91432" bIns="45716" anchor="ctr"/>
            <a:lstStyle>
              <a:lvl1pPr marL="12700" indent="-127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cs-CZ" altLang="cs-CZ" sz="1800" dirty="0">
                  <a:solidFill>
                    <a:srgbClr val="808080"/>
                  </a:solidFill>
                  <a:latin typeface="+mj-lt"/>
                </a:rPr>
                <a:t>B1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ED49474-F2CB-4182-85F5-E9CCA4FDC3AB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6580210" y="5024102"/>
              <a:ext cx="1079359" cy="722531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2" tIns="45716" rIns="91432" bIns="45716" anchor="ctr"/>
            <a:lstStyle>
              <a:lvl1pPr marL="12700" indent="-127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cs-CZ" altLang="cs-CZ" sz="1800" dirty="0">
                  <a:solidFill>
                    <a:srgbClr val="808080"/>
                  </a:solidFill>
                  <a:latin typeface="+mj-lt"/>
                </a:rPr>
                <a:t>B2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054C88C-C036-4D36-BE61-078C72E9ED17}"/>
                </a:ext>
              </a:extLst>
            </p:cNvPr>
            <p:cNvCxnSpPr>
              <a:cxnSpLocks/>
              <a:stCxn id="18" idx="2"/>
              <a:endCxn id="26" idx="0"/>
            </p:cNvCxnSpPr>
            <p:nvPr/>
          </p:nvCxnSpPr>
          <p:spPr>
            <a:xfrm>
              <a:off x="2483386" y="4466473"/>
              <a:ext cx="4250" cy="563333"/>
            </a:xfrm>
            <a:prstGeom prst="line">
              <a:avLst/>
            </a:prstGeom>
            <a:ln w="952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or: Elbow 7">
              <a:extLst>
                <a:ext uri="{FF2B5EF4-FFF2-40B4-BE49-F238E27FC236}">
                  <a16:creationId xmlns:a16="http://schemas.microsoft.com/office/drawing/2014/main" id="{54EF3E91-9D51-42D3-AAF4-63968E85764A}"/>
                </a:ext>
              </a:extLst>
            </p:cNvPr>
            <p:cNvCxnSpPr>
              <a:stCxn id="32" idx="2"/>
              <a:endCxn id="33" idx="0"/>
            </p:cNvCxnSpPr>
            <p:nvPr/>
          </p:nvCxnSpPr>
          <p:spPr>
            <a:xfrm rot="5400000">
              <a:off x="5544137" y="4335813"/>
              <a:ext cx="551927" cy="824653"/>
            </a:xfrm>
            <a:prstGeom prst="bentConnector3">
              <a:avLst/>
            </a:prstGeom>
            <a:ln w="952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or: Elbow 34">
              <a:extLst>
                <a:ext uri="{FF2B5EF4-FFF2-40B4-BE49-F238E27FC236}">
                  <a16:creationId xmlns:a16="http://schemas.microsoft.com/office/drawing/2014/main" id="{AE969D92-94B5-4DA8-A1BC-CA8663A8B91C}"/>
                </a:ext>
              </a:extLst>
            </p:cNvPr>
            <p:cNvCxnSpPr>
              <a:cxnSpLocks/>
              <a:stCxn id="32" idx="2"/>
              <a:endCxn id="34" idx="0"/>
            </p:cNvCxnSpPr>
            <p:nvPr/>
          </p:nvCxnSpPr>
          <p:spPr>
            <a:xfrm rot="16200000" flipH="1">
              <a:off x="6400195" y="4304407"/>
              <a:ext cx="551926" cy="887464"/>
            </a:xfrm>
            <a:prstGeom prst="bentConnector3">
              <a:avLst/>
            </a:prstGeom>
            <a:ln w="952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77506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ko-KR" dirty="0"/>
              <a:t>Rozdělení (2)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2011362"/>
          </a:xfrm>
        </p:spPr>
        <p:txBody>
          <a:bodyPr/>
          <a:lstStyle/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Rozštěpení sloučením</a:t>
            </a:r>
          </a:p>
          <a:p>
            <a:pPr marL="594768" lvl="1" indent="-228055" defTabSz="781903">
              <a:buFont typeface="Arial" charset="0"/>
              <a:buChar char="►"/>
            </a:pPr>
            <a:r>
              <a:rPr lang="cs-CZ" sz="1800" dirty="0"/>
              <a:t>Rozdělovaná společnost zaniká </a:t>
            </a:r>
          </a:p>
          <a:p>
            <a:pPr marL="594768" lvl="1" indent="-228055" defTabSz="781903">
              <a:buFont typeface="Arial" charset="0"/>
              <a:buChar char="►"/>
            </a:pPr>
            <a:r>
              <a:rPr lang="cs-CZ" sz="1800" dirty="0"/>
              <a:t>Její jmění přechází na existující nástupnické společnosti </a:t>
            </a:r>
          </a:p>
          <a:p>
            <a:pPr marL="594768" lvl="1" indent="-228055" defTabSz="781903">
              <a:buFont typeface="Arial" charset="0"/>
              <a:buChar char="►"/>
            </a:pPr>
            <a:r>
              <a:rPr lang="cs-CZ" sz="1800" dirty="0"/>
              <a:t>Její společníci = společníky nástupnických společností </a:t>
            </a:r>
          </a:p>
          <a:p>
            <a:pPr marL="594768" lvl="1" indent="-228055" defTabSz="781903">
              <a:buFont typeface="Arial" charset="0"/>
              <a:buChar char="►"/>
            </a:pPr>
            <a:r>
              <a:rPr lang="cs-CZ" sz="1800" dirty="0"/>
              <a:t>„Zúčastněnými společnostmi“ jsou zanikající i nástupnická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Lze kombinovat s rozštěpením se založením nových společností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D554B6A-8F78-43A5-8DFB-CAF0B3F72409}"/>
              </a:ext>
            </a:extLst>
          </p:cNvPr>
          <p:cNvGrpSpPr/>
          <p:nvPr/>
        </p:nvGrpSpPr>
        <p:grpSpPr>
          <a:xfrm>
            <a:off x="664332" y="3734729"/>
            <a:ext cx="7498069" cy="1961221"/>
            <a:chOff x="664332" y="3734729"/>
            <a:chExt cx="7498069" cy="196122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D401A14-5C75-4143-BB01-0E37FB32DC74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664332" y="3738238"/>
              <a:ext cx="931589" cy="623613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2" tIns="45716" rIns="91432" bIns="45716" anchor="ctr"/>
            <a:lstStyle>
              <a:lvl1pPr marL="12700" indent="-127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cs-CZ" altLang="cs-CZ" sz="1800" dirty="0">
                  <a:solidFill>
                    <a:srgbClr val="808080"/>
                  </a:solidFill>
                  <a:latin typeface="+mj-lt"/>
                </a:rPr>
                <a:t>Spol. 1</a:t>
              </a:r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E21BE6C4-ABE5-4E04-97E0-B6CF56DABCE1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668583" y="5024102"/>
              <a:ext cx="931590" cy="623613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2" tIns="45716" rIns="91432" bIns="45716" anchor="ctr"/>
            <a:lstStyle>
              <a:lvl1pPr marL="12700" indent="-127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cs-CZ" altLang="cs-CZ" sz="1800" dirty="0">
                  <a:solidFill>
                    <a:srgbClr val="808080"/>
                  </a:solidFill>
                  <a:latin typeface="+mj-lt"/>
                </a:rPr>
                <a:t>A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CFB4004-D5B9-469D-A750-00AE21753276}"/>
                </a:ext>
              </a:extLst>
            </p:cNvPr>
            <p:cNvCxnSpPr>
              <a:cxnSpLocks/>
              <a:stCxn id="17" idx="2"/>
              <a:endCxn id="19" idx="0"/>
            </p:cNvCxnSpPr>
            <p:nvPr/>
          </p:nvCxnSpPr>
          <p:spPr>
            <a:xfrm>
              <a:off x="1130127" y="4361851"/>
              <a:ext cx="4251" cy="662251"/>
            </a:xfrm>
            <a:prstGeom prst="line">
              <a:avLst/>
            </a:prstGeom>
            <a:ln w="952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E80E437-2E06-4DF0-8E51-D8C1A3832466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1803218" y="3734729"/>
              <a:ext cx="931589" cy="623613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2" tIns="45716" rIns="91432" bIns="45716" anchor="ctr"/>
            <a:lstStyle>
              <a:lvl1pPr marL="12700" indent="-127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cs-CZ" altLang="cs-CZ" sz="1800" dirty="0">
                  <a:solidFill>
                    <a:srgbClr val="808080"/>
                  </a:solidFill>
                  <a:latin typeface="+mj-lt"/>
                </a:rPr>
                <a:t>Spol. 2</a:t>
              </a:r>
            </a:p>
          </p:txBody>
        </p:sp>
        <p:sp>
          <p:nvSpPr>
            <p:cNvPr id="36" name="Rectangle 17">
              <a:extLst>
                <a:ext uri="{FF2B5EF4-FFF2-40B4-BE49-F238E27FC236}">
                  <a16:creationId xmlns:a16="http://schemas.microsoft.com/office/drawing/2014/main" id="{D476BFB6-7487-4D92-BB3F-34AA0DC464CD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1807469" y="5024101"/>
              <a:ext cx="931590" cy="623613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2" tIns="45716" rIns="91432" bIns="45716" anchor="ctr"/>
            <a:lstStyle>
              <a:lvl1pPr marL="12700" indent="-127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cs-CZ" altLang="cs-CZ" sz="1800" dirty="0">
                  <a:solidFill>
                    <a:srgbClr val="808080"/>
                  </a:solidFill>
                  <a:latin typeface="+mj-lt"/>
                </a:rPr>
                <a:t>B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0A0D7B6-9703-4B82-A558-E1B62C254BC9}"/>
                </a:ext>
              </a:extLst>
            </p:cNvPr>
            <p:cNvCxnSpPr>
              <a:cxnSpLocks/>
              <a:stCxn id="31" idx="2"/>
              <a:endCxn id="36" idx="0"/>
            </p:cNvCxnSpPr>
            <p:nvPr/>
          </p:nvCxnSpPr>
          <p:spPr>
            <a:xfrm>
              <a:off x="2269013" y="4358342"/>
              <a:ext cx="4251" cy="665759"/>
            </a:xfrm>
            <a:prstGeom prst="line">
              <a:avLst/>
            </a:prstGeom>
            <a:ln w="952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9B89E58-F0B1-4A1E-9E1B-A116EFF70A6D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2950549" y="3738238"/>
              <a:ext cx="931589" cy="623613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2" tIns="45716" rIns="91432" bIns="45716" anchor="ctr"/>
            <a:lstStyle>
              <a:lvl1pPr marL="12700" indent="-127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cs-CZ" altLang="cs-CZ" sz="1800" dirty="0">
                  <a:solidFill>
                    <a:srgbClr val="808080"/>
                  </a:solidFill>
                  <a:latin typeface="+mj-lt"/>
                </a:rPr>
                <a:t>Spol. 3</a:t>
              </a:r>
            </a:p>
          </p:txBody>
        </p:sp>
        <p:sp>
          <p:nvSpPr>
            <p:cNvPr id="39" name="Rectangle 17">
              <a:extLst>
                <a:ext uri="{FF2B5EF4-FFF2-40B4-BE49-F238E27FC236}">
                  <a16:creationId xmlns:a16="http://schemas.microsoft.com/office/drawing/2014/main" id="{5F52E8A2-60C8-4D01-9E3D-B45BE4107A04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2954800" y="5024100"/>
              <a:ext cx="931590" cy="623613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2" tIns="45716" rIns="91432" bIns="45716" anchor="ctr"/>
            <a:lstStyle>
              <a:lvl1pPr marL="12700" indent="-127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cs-CZ" altLang="cs-CZ" sz="1800" dirty="0">
                  <a:solidFill>
                    <a:srgbClr val="808080"/>
                  </a:solidFill>
                  <a:latin typeface="+mj-lt"/>
                </a:rPr>
                <a:t>C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0578D7F-E448-481D-839A-73FB34843D5A}"/>
                </a:ext>
              </a:extLst>
            </p:cNvPr>
            <p:cNvCxnSpPr>
              <a:cxnSpLocks/>
              <a:stCxn id="38" idx="2"/>
              <a:endCxn id="39" idx="0"/>
            </p:cNvCxnSpPr>
            <p:nvPr/>
          </p:nvCxnSpPr>
          <p:spPr>
            <a:xfrm>
              <a:off x="3416344" y="4361851"/>
              <a:ext cx="4251" cy="662249"/>
            </a:xfrm>
            <a:prstGeom prst="line">
              <a:avLst/>
            </a:prstGeom>
            <a:ln w="952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FF17888-7641-4381-9193-634FEBCF5CD6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4944595" y="3738284"/>
              <a:ext cx="931589" cy="623613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2" tIns="45716" rIns="91432" bIns="45716" anchor="ctr"/>
            <a:lstStyle>
              <a:lvl1pPr marL="12700" indent="-127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cs-CZ" altLang="cs-CZ" sz="1800" dirty="0">
                  <a:solidFill>
                    <a:srgbClr val="808080"/>
                  </a:solidFill>
                  <a:latin typeface="+mj-lt"/>
                </a:rPr>
                <a:t>Spol. 1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C456E5D-2811-4F7E-B04E-90FC2E77E882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6083481" y="3738284"/>
              <a:ext cx="931589" cy="623613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2" tIns="45716" rIns="91432" bIns="45716" anchor="ctr"/>
            <a:lstStyle>
              <a:lvl1pPr marL="12700" indent="-127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cs-CZ" altLang="cs-CZ" sz="1800" dirty="0">
                  <a:solidFill>
                    <a:srgbClr val="808080"/>
                  </a:solidFill>
                  <a:latin typeface="+mj-lt"/>
                </a:rPr>
                <a:t>Spol. 2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4C2CEF7-0866-4876-8056-AEA541E3E4E8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7230812" y="3738238"/>
              <a:ext cx="931589" cy="623613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2" tIns="45716" rIns="91432" bIns="45716" anchor="ctr"/>
            <a:lstStyle>
              <a:lvl1pPr marL="12700" indent="-127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cs-CZ" altLang="cs-CZ" sz="1800" dirty="0">
                  <a:solidFill>
                    <a:srgbClr val="808080"/>
                  </a:solidFill>
                  <a:latin typeface="+mj-lt"/>
                </a:rPr>
                <a:t>Spol. 3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AE8C919-D152-4192-881E-2F62AF1966EE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5410389" y="4978107"/>
              <a:ext cx="931589" cy="623613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2" tIns="45716" rIns="91432" bIns="45716" anchor="ctr"/>
            <a:lstStyle>
              <a:lvl1pPr marL="12700" indent="-127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cs-CZ" altLang="cs-CZ" sz="1800" dirty="0">
                  <a:solidFill>
                    <a:srgbClr val="808080"/>
                  </a:solidFill>
                  <a:latin typeface="+mj-lt"/>
                </a:rPr>
                <a:t>A</a:t>
              </a:r>
              <a:r>
                <a:rPr lang="en-US" altLang="cs-CZ" sz="1800" dirty="0">
                  <a:solidFill>
                    <a:srgbClr val="808080"/>
                  </a:solidFill>
                  <a:latin typeface="+mj-lt"/>
                </a:rPr>
                <a:t>(B1)</a:t>
              </a:r>
              <a:endParaRPr lang="cs-CZ" altLang="cs-CZ" sz="1800" dirty="0">
                <a:solidFill>
                  <a:srgbClr val="808080"/>
                </a:solidFill>
                <a:latin typeface="+mj-l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979E510-F82C-485E-B675-4B6ACD4B14C0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6765017" y="4978111"/>
              <a:ext cx="931589" cy="623613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2" tIns="45716" rIns="91432" bIns="45716" anchor="ctr"/>
            <a:lstStyle>
              <a:lvl1pPr marL="12700" indent="-127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cs-CZ" sz="1800" dirty="0">
                  <a:solidFill>
                    <a:srgbClr val="808080"/>
                  </a:solidFill>
                  <a:latin typeface="+mj-lt"/>
                </a:rPr>
                <a:t>C(B2)</a:t>
              </a:r>
              <a:endParaRPr lang="cs-CZ" altLang="cs-CZ" sz="1800" dirty="0">
                <a:solidFill>
                  <a:srgbClr val="808080"/>
                </a:solidFill>
                <a:latin typeface="+mj-lt"/>
              </a:endParaRPr>
            </a:p>
          </p:txBody>
        </p:sp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38A74BB7-AFF7-4F0D-8B2F-7969CA614B7F}"/>
                </a:ext>
              </a:extLst>
            </p:cNvPr>
            <p:cNvSpPr/>
            <p:nvPr/>
          </p:nvSpPr>
          <p:spPr>
            <a:xfrm>
              <a:off x="4203844" y="4560592"/>
              <a:ext cx="423296" cy="261257"/>
            </a:xfrm>
            <a:prstGeom prst="rightArrow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cs-CZ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46" name="Connector: Elbow 45">
              <a:extLst>
                <a:ext uri="{FF2B5EF4-FFF2-40B4-BE49-F238E27FC236}">
                  <a16:creationId xmlns:a16="http://schemas.microsoft.com/office/drawing/2014/main" id="{B52D6285-DFFA-40B1-9226-A49532BC8053}"/>
                </a:ext>
              </a:extLst>
            </p:cNvPr>
            <p:cNvCxnSpPr>
              <a:cxnSpLocks/>
              <a:stCxn id="41" idx="2"/>
            </p:cNvCxnSpPr>
            <p:nvPr/>
          </p:nvCxnSpPr>
          <p:spPr>
            <a:xfrm rot="16200000" flipH="1">
              <a:off x="5272669" y="4499618"/>
              <a:ext cx="616210" cy="340768"/>
            </a:xfrm>
            <a:prstGeom prst="bentConnector3">
              <a:avLst/>
            </a:prstGeom>
            <a:ln w="952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or: Elbow 46">
              <a:extLst>
                <a:ext uri="{FF2B5EF4-FFF2-40B4-BE49-F238E27FC236}">
                  <a16:creationId xmlns:a16="http://schemas.microsoft.com/office/drawing/2014/main" id="{03071430-69A7-46AD-B5A6-0127374C6C23}"/>
                </a:ext>
              </a:extLst>
            </p:cNvPr>
            <p:cNvCxnSpPr>
              <a:cxnSpLocks/>
              <a:stCxn id="42" idx="2"/>
              <a:endCxn id="44" idx="0"/>
            </p:cNvCxnSpPr>
            <p:nvPr/>
          </p:nvCxnSpPr>
          <p:spPr>
            <a:xfrm rot="5400000">
              <a:off x="5904625" y="4333456"/>
              <a:ext cx="616210" cy="673092"/>
            </a:xfrm>
            <a:prstGeom prst="bentConnector3">
              <a:avLst/>
            </a:prstGeom>
            <a:ln w="952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or: Elbow 49">
              <a:extLst>
                <a:ext uri="{FF2B5EF4-FFF2-40B4-BE49-F238E27FC236}">
                  <a16:creationId xmlns:a16="http://schemas.microsoft.com/office/drawing/2014/main" id="{05F23BF0-E46C-4FDD-9491-F571B9B5EAEF}"/>
                </a:ext>
              </a:extLst>
            </p:cNvPr>
            <p:cNvCxnSpPr>
              <a:cxnSpLocks/>
              <a:stCxn id="42" idx="2"/>
              <a:endCxn id="45" idx="0"/>
            </p:cNvCxnSpPr>
            <p:nvPr/>
          </p:nvCxnSpPr>
          <p:spPr>
            <a:xfrm rot="16200000" flipH="1">
              <a:off x="6581937" y="4329236"/>
              <a:ext cx="616214" cy="681536"/>
            </a:xfrm>
            <a:prstGeom prst="bentConnector3">
              <a:avLst/>
            </a:prstGeom>
            <a:ln w="952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or: Elbow 52">
              <a:extLst>
                <a:ext uri="{FF2B5EF4-FFF2-40B4-BE49-F238E27FC236}">
                  <a16:creationId xmlns:a16="http://schemas.microsoft.com/office/drawing/2014/main" id="{53EC132F-BBFD-4E30-B9B1-6DFD5A9E8600}"/>
                </a:ext>
              </a:extLst>
            </p:cNvPr>
            <p:cNvCxnSpPr>
              <a:cxnSpLocks/>
              <a:stCxn id="43" idx="2"/>
            </p:cNvCxnSpPr>
            <p:nvPr/>
          </p:nvCxnSpPr>
          <p:spPr>
            <a:xfrm rot="5400000">
              <a:off x="7219998" y="4501504"/>
              <a:ext cx="616262" cy="336957"/>
            </a:xfrm>
            <a:prstGeom prst="bentConnector3">
              <a:avLst/>
            </a:prstGeom>
            <a:ln w="952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6075B57-75EF-4970-B8FD-D6DB12E61B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8788" y="4978113"/>
              <a:ext cx="1078759" cy="717837"/>
            </a:xfrm>
            <a:prstGeom prst="line">
              <a:avLst/>
            </a:prstGeom>
            <a:ln w="12700"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90056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ko-KR" dirty="0"/>
              <a:t>Rozdělení (</a:t>
            </a:r>
            <a:r>
              <a:rPr lang="en-US" altLang="ko-KR" dirty="0"/>
              <a:t>3</a:t>
            </a:r>
            <a:r>
              <a:rPr lang="cs-CZ" altLang="ko-KR" dirty="0"/>
              <a:t>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2011362"/>
          </a:xfrm>
        </p:spPr>
        <p:txBody>
          <a:bodyPr/>
          <a:lstStyle/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Rozdělení odštěpením se založením nových společností („odštěpení“)</a:t>
            </a:r>
          </a:p>
          <a:p>
            <a:pPr marL="594768" lvl="1" indent="-228055" defTabSz="781903">
              <a:buFont typeface="Arial" charset="0"/>
              <a:buChar char="►"/>
            </a:pPr>
            <a:r>
              <a:rPr lang="cs-CZ" sz="1800" dirty="0"/>
              <a:t>Rozdělovaná společnost NEZANIKÁ</a:t>
            </a:r>
          </a:p>
          <a:p>
            <a:pPr marL="594768" lvl="1" indent="-228055" defTabSz="781903">
              <a:buFont typeface="Arial" charset="0"/>
              <a:buChar char="►"/>
            </a:pPr>
            <a:r>
              <a:rPr lang="cs-CZ" sz="1800" dirty="0"/>
              <a:t>Vyčleněná část jejího jmění přechází na nově vzniklou společnost</a:t>
            </a:r>
          </a:p>
          <a:p>
            <a:pPr marL="594768" lvl="1" indent="-228055" defTabSz="781903">
              <a:buFont typeface="Arial" charset="0"/>
              <a:buChar char="►"/>
            </a:pPr>
            <a:r>
              <a:rPr lang="cs-CZ" sz="1800" dirty="0"/>
              <a:t>Společníci rozdělované = společníci nástupnické společnosti</a:t>
            </a:r>
          </a:p>
          <a:p>
            <a:pPr marL="594768" lvl="1" indent="-228055" defTabSz="781903">
              <a:buFont typeface="Arial" charset="0"/>
              <a:buChar char="►"/>
            </a:pPr>
            <a:r>
              <a:rPr lang="cs-CZ" sz="1800" dirty="0"/>
              <a:t>„Zúčastněnými společnostmi“ jsou pouze rozdělovaná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Lze kombinovat s rozdělením odštěpením sloučením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269A157-0238-490D-AD69-C45CE1A60513}"/>
              </a:ext>
            </a:extLst>
          </p:cNvPr>
          <p:cNvGrpSpPr/>
          <p:nvPr/>
        </p:nvGrpSpPr>
        <p:grpSpPr>
          <a:xfrm>
            <a:off x="1706022" y="3739474"/>
            <a:ext cx="5671567" cy="2195231"/>
            <a:chOff x="1706022" y="3739474"/>
            <a:chExt cx="5671567" cy="219523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D16B186-6C44-431B-AD54-4BC53F268ED2}"/>
                </a:ext>
              </a:extLst>
            </p:cNvPr>
            <p:cNvGrpSpPr/>
            <p:nvPr/>
          </p:nvGrpSpPr>
          <p:grpSpPr>
            <a:xfrm>
              <a:off x="1706022" y="4946019"/>
              <a:ext cx="1672904" cy="988686"/>
              <a:chOff x="1706022" y="4946019"/>
              <a:chExt cx="1672904" cy="988686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5106183-4BEA-4AE0-A398-CFD8C97F019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1706022" y="4946019"/>
                <a:ext cx="1176650" cy="988686"/>
              </a:xfrm>
              <a:prstGeom prst="rect">
                <a:avLst/>
              </a:prstGeom>
              <a:solidFill>
                <a:srgbClr val="FFD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 anchor="ctr"/>
              <a:lstStyle>
                <a:lvl1pPr marL="12700" indent="-127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cs-CZ" altLang="cs-CZ" sz="1800" dirty="0">
                    <a:solidFill>
                      <a:srgbClr val="808080"/>
                    </a:solidFill>
                    <a:latin typeface="+mj-lt"/>
                  </a:rPr>
                  <a:t>B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8C4EFDC-8AC1-4D7A-9841-EAF58340A93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2882672" y="4946019"/>
                <a:ext cx="496254" cy="988686"/>
              </a:xfrm>
              <a:prstGeom prst="rect">
                <a:avLst/>
              </a:prstGeom>
              <a:pattFill prst="wdUpDiag">
                <a:fgClr>
                  <a:schemeClr val="accent4">
                    <a:lumMod val="60000"/>
                    <a:lumOff val="40000"/>
                  </a:schemeClr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lIns="91432" tIns="45716" rIns="91432" bIns="45716" anchor="ctr"/>
              <a:lstStyle>
                <a:lvl1pPr marL="12700" indent="-127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endParaRPr lang="cs-CZ" altLang="cs-CZ" sz="1800" dirty="0">
                  <a:solidFill>
                    <a:srgbClr val="808080"/>
                  </a:solidFill>
                  <a:latin typeface="+mj-lt"/>
                </a:endParaRPr>
              </a:p>
            </p:txBody>
          </p: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EE81C11-4D06-4EDD-A45A-8BEC2D0139F0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1904750" y="3739474"/>
              <a:ext cx="1226049" cy="820727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2" tIns="45716" rIns="91432" bIns="45716" anchor="ctr"/>
            <a:lstStyle>
              <a:lvl1pPr marL="12700" indent="-127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cs-CZ" altLang="cs-CZ" sz="1800" dirty="0">
                  <a:solidFill>
                    <a:srgbClr val="808080"/>
                  </a:solidFill>
                  <a:latin typeface="+mj-lt"/>
                </a:rPr>
                <a:t>A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101162F-C8A5-45EC-94FA-C8152DD0602F}"/>
                </a:ext>
              </a:extLst>
            </p:cNvPr>
            <p:cNvCxnSpPr>
              <a:stCxn id="32" idx="2"/>
            </p:cNvCxnSpPr>
            <p:nvPr/>
          </p:nvCxnSpPr>
          <p:spPr>
            <a:xfrm flipH="1">
              <a:off x="2517774" y="4560201"/>
              <a:ext cx="1" cy="385818"/>
            </a:xfrm>
            <a:prstGeom prst="line">
              <a:avLst/>
            </a:prstGeom>
            <a:ln w="952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C6FA6F8B-CEC4-412C-BC34-15A99F359BC7}"/>
                </a:ext>
              </a:extLst>
            </p:cNvPr>
            <p:cNvSpPr/>
            <p:nvPr/>
          </p:nvSpPr>
          <p:spPr>
            <a:xfrm>
              <a:off x="3942551" y="4560201"/>
              <a:ext cx="518020" cy="385818"/>
            </a:xfrm>
            <a:prstGeom prst="rightArrow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cs-CZ" sz="1200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2E67FF6-F558-49D2-A6D6-254551DDFEE2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5589904" y="3739474"/>
              <a:ext cx="1226049" cy="820727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2" tIns="45716" rIns="91432" bIns="45716" anchor="ctr"/>
            <a:lstStyle>
              <a:lvl1pPr marL="12700" indent="-127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cs-CZ" altLang="cs-CZ" sz="1800" dirty="0">
                  <a:solidFill>
                    <a:srgbClr val="808080"/>
                  </a:solidFill>
                  <a:latin typeface="+mj-lt"/>
                </a:rPr>
                <a:t>A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5F166C5-A3D3-4DF8-BC55-ACAD8B75ACA5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4915131" y="4870675"/>
              <a:ext cx="1176650" cy="988686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2" tIns="45716" rIns="91432" bIns="45716" anchor="ctr"/>
            <a:lstStyle>
              <a:lvl1pPr marL="12700" indent="-127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cs-CZ" altLang="cs-CZ" sz="1800" dirty="0">
                  <a:solidFill>
                    <a:srgbClr val="808080"/>
                  </a:solidFill>
                  <a:latin typeface="+mj-lt"/>
                </a:rPr>
                <a:t>B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4D864A3-585E-474B-AB9E-07D01F2CD3BA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6815953" y="4870675"/>
              <a:ext cx="561636" cy="988686"/>
            </a:xfrm>
            <a:prstGeom prst="rect">
              <a:avLst/>
            </a:prstGeom>
            <a:pattFill prst="wdUpDiag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lIns="91432" tIns="45716" rIns="91432" bIns="45716" anchor="ctr"/>
            <a:lstStyle>
              <a:lvl1pPr marL="12700" indent="-127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cs-CZ" altLang="cs-CZ" sz="1800" dirty="0">
                  <a:solidFill>
                    <a:srgbClr val="808080"/>
                  </a:solidFill>
                  <a:latin typeface="+mj-lt"/>
                </a:rPr>
                <a:t>B1</a:t>
              </a:r>
            </a:p>
          </p:txBody>
        </p:sp>
        <p:cxnSp>
          <p:nvCxnSpPr>
            <p:cNvPr id="10" name="Connector: Elbow 9">
              <a:extLst>
                <a:ext uri="{FF2B5EF4-FFF2-40B4-BE49-F238E27FC236}">
                  <a16:creationId xmlns:a16="http://schemas.microsoft.com/office/drawing/2014/main" id="{2A3EC2CE-5778-446C-9153-9D137FC78797}"/>
                </a:ext>
              </a:extLst>
            </p:cNvPr>
            <p:cNvCxnSpPr>
              <a:stCxn id="35" idx="2"/>
              <a:endCxn id="49" idx="0"/>
            </p:cNvCxnSpPr>
            <p:nvPr/>
          </p:nvCxnSpPr>
          <p:spPr>
            <a:xfrm rot="5400000">
              <a:off x="5697956" y="4365702"/>
              <a:ext cx="310474" cy="699473"/>
            </a:xfrm>
            <a:prstGeom prst="bentConnector3">
              <a:avLst/>
            </a:prstGeom>
            <a:ln w="952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or: Elbow 51">
              <a:extLst>
                <a:ext uri="{FF2B5EF4-FFF2-40B4-BE49-F238E27FC236}">
                  <a16:creationId xmlns:a16="http://schemas.microsoft.com/office/drawing/2014/main" id="{2123D568-DE99-4AB4-9375-774522A1CD4C}"/>
                </a:ext>
              </a:extLst>
            </p:cNvPr>
            <p:cNvCxnSpPr>
              <a:cxnSpLocks/>
              <a:stCxn id="35" idx="2"/>
              <a:endCxn id="51" idx="0"/>
            </p:cNvCxnSpPr>
            <p:nvPr/>
          </p:nvCxnSpPr>
          <p:spPr>
            <a:xfrm rot="16200000" flipH="1">
              <a:off x="6494613" y="4268517"/>
              <a:ext cx="310474" cy="893842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57053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ko-KR" dirty="0"/>
              <a:t>Rozdělení (4)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2239962"/>
          </a:xfrm>
        </p:spPr>
        <p:txBody>
          <a:bodyPr/>
          <a:lstStyle/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Rozdělení odštěpením sloučením</a:t>
            </a:r>
          </a:p>
          <a:p>
            <a:pPr marL="561993" lvl="1" indent="-228055" defTabSz="781903"/>
            <a:r>
              <a:rPr lang="cs-CZ" sz="1600" dirty="0"/>
              <a:t>Rozdělovaná společnost NEZANIKÁ</a:t>
            </a:r>
          </a:p>
          <a:p>
            <a:pPr marL="561993" lvl="1" indent="-228055" defTabSz="781903"/>
            <a:r>
              <a:rPr lang="cs-CZ" sz="1600" dirty="0"/>
              <a:t>Vyčleněná část jejího jmění přechází na již existující společnost</a:t>
            </a:r>
          </a:p>
          <a:p>
            <a:pPr marL="561993" lvl="1" indent="-228055" defTabSz="781903"/>
            <a:r>
              <a:rPr lang="cs-CZ" sz="1600" dirty="0"/>
              <a:t>Společníci rozdělované = společníci nástupnické společnosti</a:t>
            </a:r>
          </a:p>
          <a:p>
            <a:pPr marL="561993" lvl="1" indent="-228055" defTabSz="781903"/>
            <a:r>
              <a:rPr lang="cs-CZ" sz="1600" dirty="0"/>
              <a:t>„</a:t>
            </a:r>
            <a:r>
              <a:rPr lang="en-US" sz="1600" dirty="0"/>
              <a:t>Z</a:t>
            </a:r>
            <a:r>
              <a:rPr lang="cs-CZ" sz="1600" dirty="0"/>
              <a:t>účastněnými společnostmi“ jsou rozdělovaná i nástupnická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Lze kombinovat s rozdělením odštěpením se založením nových společností</a:t>
            </a:r>
            <a:endParaRPr lang="en-US" sz="2000" dirty="0"/>
          </a:p>
          <a:p>
            <a:pPr marL="228055" indent="-228055" defTabSz="781903">
              <a:buNone/>
            </a:pPr>
            <a:endParaRPr lang="en-US" sz="2000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C773571-4DD3-41D4-8464-7219DEC7E2D8}"/>
              </a:ext>
            </a:extLst>
          </p:cNvPr>
          <p:cNvGrpSpPr/>
          <p:nvPr/>
        </p:nvGrpSpPr>
        <p:grpSpPr>
          <a:xfrm>
            <a:off x="667921" y="3727747"/>
            <a:ext cx="7195134" cy="2057636"/>
            <a:chOff x="667921" y="3727747"/>
            <a:chExt cx="7195134" cy="2057636"/>
          </a:xfrm>
        </p:grpSpPr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FB635015-DC56-4D3D-B50C-5F3F90B33820}"/>
                </a:ext>
              </a:extLst>
            </p:cNvPr>
            <p:cNvSpPr/>
            <p:nvPr/>
          </p:nvSpPr>
          <p:spPr>
            <a:xfrm>
              <a:off x="3942551" y="4560201"/>
              <a:ext cx="518020" cy="385818"/>
            </a:xfrm>
            <a:prstGeom prst="rightArrow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cs-CZ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E97E609-822E-48AB-BEAD-BFE287D7CC1C}"/>
                </a:ext>
              </a:extLst>
            </p:cNvPr>
            <p:cNvGrpSpPr/>
            <p:nvPr/>
          </p:nvGrpSpPr>
          <p:grpSpPr>
            <a:xfrm>
              <a:off x="667921" y="3739473"/>
              <a:ext cx="2970539" cy="2035908"/>
              <a:chOff x="667921" y="3739473"/>
              <a:chExt cx="2970539" cy="2035908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041F358D-561F-4F7D-97D2-E865C2183BAA}"/>
                  </a:ext>
                </a:extLst>
              </p:cNvPr>
              <p:cNvGrpSpPr/>
              <p:nvPr/>
            </p:nvGrpSpPr>
            <p:grpSpPr>
              <a:xfrm>
                <a:off x="678702" y="4946018"/>
                <a:ext cx="1226050" cy="829363"/>
                <a:chOff x="1706022" y="4946019"/>
                <a:chExt cx="1672904" cy="988686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317A724D-9F5E-405E-B231-B1557EBAA3D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gray">
                <a:xfrm>
                  <a:off x="1706022" y="4946019"/>
                  <a:ext cx="1176650" cy="988686"/>
                </a:xfrm>
                <a:prstGeom prst="rect">
                  <a:avLst/>
                </a:prstGeom>
                <a:solidFill>
                  <a:srgbClr val="FFD2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accent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1432" tIns="45716" rIns="91432" bIns="45716" anchor="ctr"/>
                <a:lstStyle>
                  <a:lvl1pPr marL="12700" indent="-12700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20000"/>
                    </a:spcBef>
                  </a:pPr>
                  <a:r>
                    <a:rPr lang="cs-CZ" altLang="cs-CZ" sz="1800" dirty="0">
                      <a:solidFill>
                        <a:srgbClr val="808080"/>
                      </a:solidFill>
                      <a:latin typeface="+mj-lt"/>
                    </a:rPr>
                    <a:t>B</a:t>
                  </a: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8692B6F5-B0BA-4964-96E9-BC44B2CF00A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gray">
                <a:xfrm>
                  <a:off x="2882672" y="4946019"/>
                  <a:ext cx="496254" cy="988686"/>
                </a:xfrm>
                <a:prstGeom prst="rect">
                  <a:avLst/>
                </a:prstGeom>
                <a:pattFill prst="wdUpDiag">
                  <a:fgClr>
                    <a:schemeClr val="accent4">
                      <a:lumMod val="60000"/>
                      <a:lumOff val="40000"/>
                    </a:schemeClr>
                  </a:fgClr>
                  <a:bgClr>
                    <a:schemeClr val="accent4">
                      <a:lumMod val="20000"/>
                      <a:lumOff val="80000"/>
                    </a:schemeClr>
                  </a:bgClr>
                </a:patt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2"/>
                </a:fontRef>
              </p:style>
              <p:txBody>
                <a:bodyPr lIns="91432" tIns="45716" rIns="91432" bIns="45716" anchor="ctr"/>
                <a:lstStyle>
                  <a:lvl1pPr marL="12700" indent="-12700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20000"/>
                    </a:spcBef>
                  </a:pPr>
                  <a:endParaRPr lang="cs-CZ" altLang="cs-CZ" sz="1800" dirty="0">
                    <a:solidFill>
                      <a:srgbClr val="808080"/>
                    </a:solidFill>
                    <a:latin typeface="+mj-lt"/>
                  </a:endParaRPr>
                </a:p>
              </p:txBody>
            </p:sp>
          </p:grp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A7C6790-E2C4-42D1-B078-0C72B0F5E61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667921" y="3739473"/>
                <a:ext cx="1226049" cy="820727"/>
              </a:xfrm>
              <a:prstGeom prst="rect">
                <a:avLst/>
              </a:prstGeom>
              <a:solidFill>
                <a:srgbClr val="FFD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 anchor="ctr"/>
              <a:lstStyle>
                <a:lvl1pPr marL="12700" indent="-127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cs-CZ" altLang="cs-CZ" sz="1800" dirty="0">
                    <a:solidFill>
                      <a:srgbClr val="808080"/>
                    </a:solidFill>
                    <a:latin typeface="+mj-lt"/>
                  </a:rPr>
                  <a:t>A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5820A5E-EB37-4C41-8D8E-A4E66F38AAF8}"/>
                  </a:ext>
                </a:extLst>
              </p:cNvPr>
              <p:cNvCxnSpPr>
                <a:stCxn id="18" idx="2"/>
              </p:cNvCxnSpPr>
              <p:nvPr/>
            </p:nvCxnSpPr>
            <p:spPr>
              <a:xfrm flipH="1">
                <a:off x="1280945" y="4560200"/>
                <a:ext cx="1" cy="385818"/>
              </a:xfrm>
              <a:prstGeom prst="line">
                <a:avLst/>
              </a:prstGeom>
              <a:ln w="9525">
                <a:solidFill>
                  <a:schemeClr val="accent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C42C10C-6DEA-4FAD-BA81-2E20E0CB08A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2412411" y="3739474"/>
                <a:ext cx="1226049" cy="820727"/>
              </a:xfrm>
              <a:prstGeom prst="rect">
                <a:avLst/>
              </a:prstGeom>
              <a:solidFill>
                <a:srgbClr val="FFD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 anchor="ctr"/>
              <a:lstStyle>
                <a:lvl1pPr marL="12700" indent="-127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cs-CZ" altLang="cs-CZ" sz="1800" dirty="0">
                    <a:solidFill>
                      <a:srgbClr val="808080"/>
                    </a:solidFill>
                    <a:latin typeface="+mj-lt"/>
                  </a:rPr>
                  <a:t>C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F63EB91-F720-4E16-BAD4-D3FFF2263B5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2363586" y="4946018"/>
                <a:ext cx="1226049" cy="820727"/>
              </a:xfrm>
              <a:prstGeom prst="rect">
                <a:avLst/>
              </a:prstGeom>
              <a:solidFill>
                <a:srgbClr val="FFD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 anchor="ctr"/>
              <a:lstStyle>
                <a:lvl1pPr marL="12700" indent="-127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cs-CZ" altLang="cs-CZ" sz="1800" dirty="0">
                    <a:solidFill>
                      <a:srgbClr val="808080"/>
                    </a:solidFill>
                    <a:latin typeface="+mj-lt"/>
                  </a:rPr>
                  <a:t>D</a:t>
                </a:r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7CB210F0-84C3-485A-A90D-5CA309E62410}"/>
                  </a:ext>
                </a:extLst>
              </p:cNvPr>
              <p:cNvCxnSpPr/>
              <p:nvPr/>
            </p:nvCxnSpPr>
            <p:spPr>
              <a:xfrm flipH="1">
                <a:off x="2976610" y="4560201"/>
                <a:ext cx="1" cy="385818"/>
              </a:xfrm>
              <a:prstGeom prst="line">
                <a:avLst/>
              </a:prstGeom>
              <a:ln w="9525">
                <a:solidFill>
                  <a:schemeClr val="accent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6556068-E6C2-44C8-8ECC-D1D14ED42E3D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4903296" y="4934292"/>
              <a:ext cx="1226048" cy="851091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2" tIns="45716" rIns="91432" bIns="45716" anchor="ctr"/>
            <a:lstStyle>
              <a:lvl1pPr marL="12700" indent="-127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cs-CZ" altLang="cs-CZ" sz="1800" dirty="0">
                  <a:solidFill>
                    <a:srgbClr val="808080"/>
                  </a:solidFill>
                  <a:latin typeface="+mj-lt"/>
                </a:rPr>
                <a:t>B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2652C6A-5544-4193-9E4B-F14A0DF25B83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4892516" y="3727747"/>
              <a:ext cx="1226049" cy="820727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2" tIns="45716" rIns="91432" bIns="45716" anchor="ctr"/>
            <a:lstStyle>
              <a:lvl1pPr marL="12700" indent="-127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cs-CZ" altLang="cs-CZ" sz="1800" dirty="0">
                  <a:solidFill>
                    <a:srgbClr val="808080"/>
                  </a:solidFill>
                  <a:latin typeface="+mj-lt"/>
                </a:rPr>
                <a:t>A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4084C6E-6991-43AB-B651-15E99DDCADF2}"/>
                </a:ext>
              </a:extLst>
            </p:cNvPr>
            <p:cNvCxnSpPr>
              <a:stCxn id="39" idx="2"/>
            </p:cNvCxnSpPr>
            <p:nvPr/>
          </p:nvCxnSpPr>
          <p:spPr>
            <a:xfrm flipH="1">
              <a:off x="5505540" y="4548474"/>
              <a:ext cx="1" cy="385818"/>
            </a:xfrm>
            <a:prstGeom prst="line">
              <a:avLst/>
            </a:prstGeom>
            <a:ln w="952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F1D3B43-4A40-4CA6-9961-508839B7C477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6637006" y="3727748"/>
              <a:ext cx="1226049" cy="820727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2" tIns="45716" rIns="91432" bIns="45716" anchor="ctr"/>
            <a:lstStyle>
              <a:lvl1pPr marL="12700" indent="-127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cs-CZ" altLang="cs-CZ" sz="1800" dirty="0">
                  <a:solidFill>
                    <a:srgbClr val="808080"/>
                  </a:solidFill>
                  <a:latin typeface="+mj-lt"/>
                </a:rPr>
                <a:t>C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456ED5B-D3D7-439F-801E-A5E43A295C2A}"/>
                </a:ext>
              </a:extLst>
            </p:cNvPr>
            <p:cNvCxnSpPr/>
            <p:nvPr/>
          </p:nvCxnSpPr>
          <p:spPr>
            <a:xfrm flipH="1">
              <a:off x="7527470" y="4542775"/>
              <a:ext cx="1" cy="385818"/>
            </a:xfrm>
            <a:prstGeom prst="line">
              <a:avLst/>
            </a:prstGeom>
            <a:ln w="952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E677695-1051-4AB7-8725-248D3472ED39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7000703" y="4920023"/>
              <a:ext cx="862352" cy="829363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2" tIns="45716" rIns="91432" bIns="45716" anchor="ctr"/>
            <a:lstStyle>
              <a:lvl1pPr marL="12700" indent="-127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cs-CZ" altLang="cs-CZ" sz="1800" dirty="0">
                  <a:solidFill>
                    <a:srgbClr val="808080"/>
                  </a:solidFill>
                  <a:latin typeface="+mj-lt"/>
                </a:rPr>
                <a:t>D(b)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0EAF05B-B50C-4B13-84CC-5DAE982AFB7C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6639855" y="4922653"/>
              <a:ext cx="363698" cy="829363"/>
            </a:xfrm>
            <a:prstGeom prst="rect">
              <a:avLst/>
            </a:prstGeom>
            <a:pattFill prst="wdUpDiag">
              <a:fgClr>
                <a:schemeClr val="accent4">
                  <a:lumMod val="60000"/>
                  <a:lumOff val="40000"/>
                </a:schemeClr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lIns="91432" tIns="45716" rIns="91432" bIns="45716" anchor="ctr"/>
            <a:lstStyle>
              <a:lvl1pPr marL="12700" indent="-127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endParaRPr lang="cs-CZ" altLang="cs-CZ" sz="1800" dirty="0">
                <a:solidFill>
                  <a:srgbClr val="808080"/>
                </a:solidFill>
                <a:latin typeface="+mj-lt"/>
              </a:endParaRPr>
            </a:p>
          </p:txBody>
        </p:sp>
        <p:cxnSp>
          <p:nvCxnSpPr>
            <p:cNvPr id="6" name="Connector: Elbow 5">
              <a:extLst>
                <a:ext uri="{FF2B5EF4-FFF2-40B4-BE49-F238E27FC236}">
                  <a16:creationId xmlns:a16="http://schemas.microsoft.com/office/drawing/2014/main" id="{54795BF9-A3B8-41F9-8656-366DE26E95C6}"/>
                </a:ext>
              </a:extLst>
            </p:cNvPr>
            <p:cNvCxnSpPr>
              <a:cxnSpLocks/>
              <a:endCxn id="47" idx="0"/>
            </p:cNvCxnSpPr>
            <p:nvPr/>
          </p:nvCxnSpPr>
          <p:spPr>
            <a:xfrm>
              <a:off x="5516320" y="4735684"/>
              <a:ext cx="1915559" cy="184339"/>
            </a:xfrm>
            <a:prstGeom prst="bentConnector2">
              <a:avLst/>
            </a:prstGeom>
            <a:ln w="952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F018BF93-FED5-49ED-9490-C0FD68B5E9B6}"/>
                </a:ext>
              </a:extLst>
            </p:cNvPr>
            <p:cNvCxnSpPr/>
            <p:nvPr/>
          </p:nvCxnSpPr>
          <p:spPr>
            <a:xfrm>
              <a:off x="1988598" y="5334704"/>
              <a:ext cx="266330" cy="0"/>
            </a:xfrm>
            <a:prstGeom prst="straightConnector1">
              <a:avLst/>
            </a:prstGeom>
            <a:ln w="952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90468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Změna právní formy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Právně = přeměna, ale účetně ne </a:t>
            </a:r>
          </a:p>
          <a:p>
            <a:pPr marL="561993" lvl="1" indent="-228055" defTabSz="781903"/>
            <a:r>
              <a:rPr lang="cs-CZ" sz="1800" dirty="0"/>
              <a:t>„přeměna s výjimkou změny právní formy“ = např. §3 </a:t>
            </a:r>
            <a:r>
              <a:rPr lang="cs-CZ" sz="1800" dirty="0" err="1"/>
              <a:t>ZoÚ</a:t>
            </a:r>
            <a:endParaRPr lang="cs-CZ" sz="1800" dirty="0"/>
          </a:p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Při změně právní formy společnost </a:t>
            </a:r>
            <a:r>
              <a:rPr lang="cs-CZ" sz="2000" u="sng" dirty="0"/>
              <a:t>nezaniká</a:t>
            </a:r>
            <a:r>
              <a:rPr lang="cs-CZ" sz="2000" dirty="0"/>
              <a:t> a její jmění </a:t>
            </a:r>
            <a:r>
              <a:rPr lang="cs-CZ" sz="2000" u="sng" dirty="0"/>
              <a:t>nepřechází</a:t>
            </a:r>
            <a:r>
              <a:rPr lang="cs-CZ" sz="2000" dirty="0"/>
              <a:t> na jejího právního nástupce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Mění se pouze vnitřní právní poměry a právní postavení jejích společníků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Po změně právní formy musí společnost splňovat podmínky stanovené pro danou právní formu (např. výši základního kapitálu, počet společníků apod.) 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Změna k.s. na jinou obchodní korporaci a naopak – přiznání za období před zápisem změny do OR</a:t>
            </a:r>
          </a:p>
          <a:p>
            <a:pPr marL="594768" lvl="1" indent="-228055" defTabSz="781903">
              <a:buFont typeface="Arial" charset="0"/>
              <a:buChar char="►"/>
            </a:pPr>
            <a:r>
              <a:rPr lang="cs-CZ" sz="1600" dirty="0"/>
              <a:t>Nerozdělený zisk při konverzi na k.s. a v.o.s. podléhá srážkové dani dle §36/2/r ZDP.</a:t>
            </a:r>
          </a:p>
          <a:p>
            <a:pPr marL="228055" indent="-228055" defTabSz="78190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4549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Rozhodný den, právní účinky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2353173"/>
          </a:xfrm>
        </p:spPr>
        <p:txBody>
          <a:bodyPr/>
          <a:lstStyle/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Rozhodným dnem fúze / rozdělení / převodu jmění (§10 </a:t>
            </a:r>
            <a:r>
              <a:rPr lang="cs-CZ" sz="2000" dirty="0" err="1"/>
              <a:t>ZoP</a:t>
            </a:r>
            <a:r>
              <a:rPr lang="cs-CZ" sz="2000" dirty="0"/>
              <a:t>) </a:t>
            </a:r>
          </a:p>
          <a:p>
            <a:pPr marL="594768" lvl="1" indent="-228055" defTabSz="781903">
              <a:buFont typeface="Arial" charset="0"/>
              <a:buChar char="►"/>
            </a:pPr>
            <a:r>
              <a:rPr lang="cs-CZ" sz="1600" dirty="0"/>
              <a:t>Den, od něhož se jednání zanikající/nástupnické společnosti považuje z účetního hlediska za jednání na účet nástupnické společnosti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Právní účinky všech přeměn = zápis do obchodního rejstříku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Max 12 měsíců před podáním návrhu na zápis do OR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Lze retrospektivně i prospektivně 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Nejpozději den zápisu do OR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DF6A870-0B57-4E0E-909B-F6176329500C}"/>
              </a:ext>
            </a:extLst>
          </p:cNvPr>
          <p:cNvGrpSpPr/>
          <p:nvPr/>
        </p:nvGrpSpPr>
        <p:grpSpPr>
          <a:xfrm>
            <a:off x="800053" y="4053411"/>
            <a:ext cx="7543894" cy="1810643"/>
            <a:chOff x="870059" y="1687402"/>
            <a:chExt cx="7543894" cy="1810643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1C7A4D0-0767-43BD-9A2C-03CCC6B0498F}"/>
                </a:ext>
              </a:extLst>
            </p:cNvPr>
            <p:cNvCxnSpPr/>
            <p:nvPr/>
          </p:nvCxnSpPr>
          <p:spPr>
            <a:xfrm>
              <a:off x="1043608" y="2747850"/>
              <a:ext cx="712879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2531D06-31E9-485E-B189-F017DC324189}"/>
                </a:ext>
              </a:extLst>
            </p:cNvPr>
            <p:cNvCxnSpPr/>
            <p:nvPr/>
          </p:nvCxnSpPr>
          <p:spPr>
            <a:xfrm>
              <a:off x="8172401" y="2692828"/>
              <a:ext cx="0" cy="136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FAAC439-ACC1-473E-BFE2-A052AB389001}"/>
                </a:ext>
              </a:extLst>
            </p:cNvPr>
            <p:cNvSpPr txBox="1"/>
            <p:nvPr/>
          </p:nvSpPr>
          <p:spPr>
            <a:xfrm>
              <a:off x="870059" y="2337321"/>
              <a:ext cx="461581" cy="259467"/>
            </a:xfrm>
            <a:prstGeom prst="rect">
              <a:avLst/>
            </a:prstGeom>
            <a:noFill/>
          </p:spPr>
          <p:txBody>
            <a:bodyPr wrap="square" lIns="89317" tIns="44659" rIns="89317" bIns="44659" rtlCol="0">
              <a:spAutoFit/>
            </a:bodyPr>
            <a:lstStyle/>
            <a:p>
              <a:r>
                <a:rPr lang="cs-CZ" sz="1100" dirty="0">
                  <a:solidFill>
                    <a:schemeClr val="bg1"/>
                  </a:solidFill>
                </a:rPr>
                <a:t>RD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AA79794-8AC4-488E-9716-B6BCF2A65EB1}"/>
                </a:ext>
              </a:extLst>
            </p:cNvPr>
            <p:cNvSpPr txBox="1"/>
            <p:nvPr/>
          </p:nvSpPr>
          <p:spPr>
            <a:xfrm>
              <a:off x="7715509" y="2352154"/>
              <a:ext cx="698444" cy="259467"/>
            </a:xfrm>
            <a:prstGeom prst="rect">
              <a:avLst/>
            </a:prstGeom>
            <a:noFill/>
          </p:spPr>
          <p:txBody>
            <a:bodyPr wrap="square" lIns="89317" tIns="44659" rIns="89317" bIns="44659" rtlCol="0">
              <a:spAutoFit/>
            </a:bodyPr>
            <a:lstStyle/>
            <a:p>
              <a:r>
                <a:rPr lang="cs-CZ" sz="1100" dirty="0">
                  <a:solidFill>
                    <a:schemeClr val="bg1"/>
                  </a:solidFill>
                </a:rPr>
                <a:t>Zápis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3636B98-1F67-4187-BA64-E9F991AC539C}"/>
                </a:ext>
              </a:extLst>
            </p:cNvPr>
            <p:cNvGrpSpPr/>
            <p:nvPr/>
          </p:nvGrpSpPr>
          <p:grpSpPr>
            <a:xfrm>
              <a:off x="1043608" y="1687402"/>
              <a:ext cx="6751200" cy="1810643"/>
              <a:chOff x="1043608" y="1687402"/>
              <a:chExt cx="6751200" cy="1810643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5B6AB89-F7FD-4B22-B0BA-6161235AB4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3608" y="2679735"/>
                <a:ext cx="0" cy="14932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AE2BB42D-C6D6-454E-BA65-DEC6EF8795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3608" y="3058081"/>
                <a:ext cx="5833626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FA78882-7657-482C-8026-4E5EACB8ECDC}"/>
                  </a:ext>
                </a:extLst>
              </p:cNvPr>
              <p:cNvCxnSpPr/>
              <p:nvPr/>
            </p:nvCxnSpPr>
            <p:spPr>
              <a:xfrm>
                <a:off x="4089584" y="2679735"/>
                <a:ext cx="0" cy="13623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F23A25CF-B0BF-4509-9914-02324F2888FD}"/>
                  </a:ext>
                </a:extLst>
              </p:cNvPr>
              <p:cNvCxnSpPr/>
              <p:nvPr/>
            </p:nvCxnSpPr>
            <p:spPr>
              <a:xfrm>
                <a:off x="5683434" y="2679735"/>
                <a:ext cx="0" cy="13623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D59042A2-45B9-497C-B5D8-E63F805C43EC}"/>
                  </a:ext>
                </a:extLst>
              </p:cNvPr>
              <p:cNvCxnSpPr/>
              <p:nvPr/>
            </p:nvCxnSpPr>
            <p:spPr>
              <a:xfrm>
                <a:off x="6877234" y="2686281"/>
                <a:ext cx="0" cy="13623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FD4157AA-5BE5-488D-8FBF-72D0C449F7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32484" y="2565788"/>
                <a:ext cx="952316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CBB79F0-BF00-4AEC-BE42-B629E9487021}"/>
                  </a:ext>
                </a:extLst>
              </p:cNvPr>
              <p:cNvSpPr txBox="1"/>
              <p:nvPr/>
            </p:nvSpPr>
            <p:spPr>
              <a:xfrm>
                <a:off x="4359236" y="2225114"/>
                <a:ext cx="1025564" cy="259467"/>
              </a:xfrm>
              <a:prstGeom prst="rect">
                <a:avLst/>
              </a:prstGeom>
              <a:noFill/>
            </p:spPr>
            <p:txBody>
              <a:bodyPr wrap="square" lIns="89317" tIns="44659" rIns="89317" bIns="44659" rtlCol="0">
                <a:spAutoFit/>
              </a:bodyPr>
              <a:lstStyle/>
              <a:p>
                <a:r>
                  <a:rPr lang="cs-CZ" sz="1100" dirty="0">
                    <a:solidFill>
                      <a:schemeClr val="bg1"/>
                    </a:solidFill>
                  </a:rPr>
                  <a:t>Min. 1 měsíc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4BEE1B8-FF84-4852-8FB0-AEA8B0CFF4EC}"/>
                  </a:ext>
                </a:extLst>
              </p:cNvPr>
              <p:cNvSpPr txBox="1"/>
              <p:nvPr/>
            </p:nvSpPr>
            <p:spPr>
              <a:xfrm>
                <a:off x="3203485" y="1687402"/>
                <a:ext cx="1225548" cy="428744"/>
              </a:xfrm>
              <a:prstGeom prst="rect">
                <a:avLst/>
              </a:prstGeom>
              <a:noFill/>
            </p:spPr>
            <p:txBody>
              <a:bodyPr wrap="square" lIns="89317" tIns="44659" rIns="89317" bIns="44659" rtlCol="0">
                <a:spAutoFit/>
              </a:bodyPr>
              <a:lstStyle/>
              <a:p>
                <a:pPr algn="ctr"/>
                <a:r>
                  <a:rPr lang="cs-CZ" sz="1100" dirty="0">
                    <a:solidFill>
                      <a:schemeClr val="bg1"/>
                    </a:solidFill>
                  </a:rPr>
                  <a:t>Zveřejňování</a:t>
                </a:r>
              </a:p>
              <a:p>
                <a:pPr algn="ctr"/>
                <a:r>
                  <a:rPr lang="cs-CZ" sz="1100" dirty="0">
                    <a:solidFill>
                      <a:schemeClr val="bg1"/>
                    </a:solidFill>
                  </a:rPr>
                  <a:t>(i elektronický)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0BC9DC4-957C-4FA4-9792-771313C89EA5}"/>
                  </a:ext>
                </a:extLst>
              </p:cNvPr>
              <p:cNvSpPr txBox="1"/>
              <p:nvPr/>
            </p:nvSpPr>
            <p:spPr>
              <a:xfrm>
                <a:off x="5384800" y="1693014"/>
                <a:ext cx="1225548" cy="259467"/>
              </a:xfrm>
              <a:prstGeom prst="rect">
                <a:avLst/>
              </a:prstGeom>
              <a:noFill/>
            </p:spPr>
            <p:txBody>
              <a:bodyPr wrap="square" lIns="89317" tIns="44659" rIns="89317" bIns="44659" rtlCol="0">
                <a:spAutoFit/>
              </a:bodyPr>
              <a:lstStyle/>
              <a:p>
                <a:r>
                  <a:rPr lang="cs-CZ" sz="1100" dirty="0">
                    <a:solidFill>
                      <a:schemeClr val="bg1"/>
                    </a:solidFill>
                  </a:rPr>
                  <a:t>Valná hromada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FC153F1-06B8-4270-9E8F-9D823645E6BA}"/>
                  </a:ext>
                </a:extLst>
              </p:cNvPr>
              <p:cNvSpPr txBox="1"/>
              <p:nvPr/>
            </p:nvSpPr>
            <p:spPr>
              <a:xfrm>
                <a:off x="3203485" y="3238578"/>
                <a:ext cx="1225548" cy="259467"/>
              </a:xfrm>
              <a:prstGeom prst="rect">
                <a:avLst/>
              </a:prstGeom>
              <a:noFill/>
            </p:spPr>
            <p:txBody>
              <a:bodyPr wrap="square" lIns="89317" tIns="44659" rIns="89317" bIns="44659" rtlCol="0">
                <a:spAutoFit/>
              </a:bodyPr>
              <a:lstStyle/>
              <a:p>
                <a:r>
                  <a:rPr lang="cs-CZ" sz="1100" dirty="0">
                    <a:solidFill>
                      <a:schemeClr val="bg1"/>
                    </a:solidFill>
                  </a:rPr>
                  <a:t>Max. 12 měsíců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53D4548-AAB5-4992-8932-A5A8588474D8}"/>
                  </a:ext>
                </a:extLst>
              </p:cNvPr>
              <p:cNvSpPr txBox="1"/>
              <p:nvPr/>
            </p:nvSpPr>
            <p:spPr>
              <a:xfrm>
                <a:off x="6191252" y="2352154"/>
                <a:ext cx="1603556" cy="259467"/>
              </a:xfrm>
              <a:prstGeom prst="rect">
                <a:avLst/>
              </a:prstGeom>
              <a:noFill/>
            </p:spPr>
            <p:txBody>
              <a:bodyPr wrap="square" lIns="89317" tIns="44659" rIns="89317" bIns="44659" rtlCol="0">
                <a:spAutoFit/>
              </a:bodyPr>
              <a:lstStyle/>
              <a:p>
                <a:r>
                  <a:rPr lang="cs-CZ" sz="1100" dirty="0">
                    <a:solidFill>
                      <a:schemeClr val="bg1"/>
                    </a:solidFill>
                  </a:rPr>
                  <a:t>Žádost o zápis fúze</a:t>
                </a:r>
              </a:p>
            </p:txBody>
          </p: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36E5C4E0-B1DC-4DD4-A888-EE6FBBCBC24D}"/>
                  </a:ext>
                </a:extLst>
              </p:cNvPr>
              <p:cNvCxnSpPr>
                <a:cxnSpLocks/>
                <a:stCxn id="38" idx="2"/>
              </p:cNvCxnSpPr>
              <p:nvPr/>
            </p:nvCxnSpPr>
            <p:spPr>
              <a:xfrm>
                <a:off x="3816259" y="2116146"/>
                <a:ext cx="198192" cy="495475"/>
              </a:xfrm>
              <a:prstGeom prst="straightConnector1">
                <a:avLst/>
              </a:prstGeom>
              <a:ln w="9525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1527DA22-0F59-40F2-89AB-0CF76D9C1C99}"/>
                  </a:ext>
                </a:extLst>
              </p:cNvPr>
              <p:cNvCxnSpPr>
                <a:cxnSpLocks/>
                <a:stCxn id="39" idx="2"/>
              </p:cNvCxnSpPr>
              <p:nvPr/>
            </p:nvCxnSpPr>
            <p:spPr>
              <a:xfrm flipH="1">
                <a:off x="5729586" y="1952481"/>
                <a:ext cx="267988" cy="631704"/>
              </a:xfrm>
              <a:prstGeom prst="straightConnector1">
                <a:avLst/>
              </a:prstGeom>
              <a:ln w="9525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247467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Ocenění jmění znalcem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Důvod ocenění = aby nástupnická společnost nezvýšila ZK více než je „čistý obchodní majetek“ zanikající společnosti 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Pokud má dojít ke zvýšení ZK nástupnickou společností ze jmění zanikající společnosti → je třeba jmění zanikající společnosti ocenit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Ocenění se nevyžaduje:</a:t>
            </a:r>
          </a:p>
          <a:p>
            <a:pPr marL="594768" lvl="1" indent="-228055" defTabSz="781903">
              <a:buFont typeface="Arial" charset="0"/>
              <a:buChar char="►"/>
            </a:pPr>
            <a:r>
              <a:rPr lang="cs-CZ" sz="1600" dirty="0"/>
              <a:t>Pokud nástupnická společnost nezvyšuje ZK ze jmění zanikající společnosti</a:t>
            </a:r>
          </a:p>
          <a:p>
            <a:pPr marL="594768" lvl="1" indent="-228055" defTabSz="781903">
              <a:buFont typeface="Arial" charset="0"/>
              <a:buChar char="►"/>
            </a:pPr>
            <a:r>
              <a:rPr lang="cs-CZ" sz="1600" dirty="0"/>
              <a:t>Při fúzích nebo rozdělení v.o.s. nebo k.s. </a:t>
            </a:r>
          </a:p>
          <a:p>
            <a:pPr marL="594768" lvl="1" indent="-228055" defTabSz="781903">
              <a:buFont typeface="Arial" charset="0"/>
              <a:buChar char="►"/>
            </a:pPr>
            <a:r>
              <a:rPr lang="cs-CZ" sz="1600" dirty="0"/>
              <a:t>Při změně právní formy na v.o.s. / k.s. (při změně na s.r.o. / a.s. ano)</a:t>
            </a:r>
          </a:p>
          <a:p>
            <a:pPr marL="594768" lvl="1" indent="-228055" defTabSz="781903">
              <a:buFont typeface="Arial" charset="0"/>
              <a:buChar char="►"/>
            </a:pPr>
            <a:r>
              <a:rPr lang="cs-CZ" sz="1600" dirty="0"/>
              <a:t>Pokud se jej společníci vzdají (a zákon to umožňuje)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Rozvahový den pro ocenění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RD předchází vyhotovení projektu: ke dni přecházející RD (datum vyhotovení konečné účetní závěrky)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RD po vyhotovení projektu: k datu poslední řádné nebo mimořádné účetní závěrky</a:t>
            </a:r>
          </a:p>
        </p:txBody>
      </p:sp>
    </p:spTree>
    <p:extLst>
      <p:ext uri="{BB962C8B-B14F-4D97-AF65-F5344CB8AC3E}">
        <p14:creationId xmlns:p14="http://schemas.microsoft.com/office/powerpoint/2010/main" val="2696328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Akvizice - typy</a:t>
            </a:r>
            <a:endParaRPr lang="en-US"/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6342" y="1582146"/>
            <a:ext cx="7934483" cy="139097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Koupě podílů / akcií (</a:t>
            </a:r>
            <a:r>
              <a:rPr lang="cs-CZ" dirty="0" err="1"/>
              <a:t>share</a:t>
            </a:r>
            <a:r>
              <a:rPr lang="cs-CZ" dirty="0"/>
              <a:t> </a:t>
            </a:r>
            <a:r>
              <a:rPr lang="cs-CZ" dirty="0" err="1"/>
              <a:t>deal</a:t>
            </a:r>
            <a:r>
              <a:rPr lang="cs-CZ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Koupě obchodního závodu (nebo jeho části)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Koupě majetku (</a:t>
            </a:r>
            <a:r>
              <a:rPr lang="cs-CZ" dirty="0" err="1"/>
              <a:t>asset</a:t>
            </a:r>
            <a:r>
              <a:rPr lang="cs-CZ" dirty="0"/>
              <a:t> </a:t>
            </a:r>
            <a:r>
              <a:rPr lang="cs-CZ" dirty="0" err="1"/>
              <a:t>deal</a:t>
            </a:r>
            <a:r>
              <a:rPr lang="cs-CZ" dirty="0"/>
              <a:t>)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556174" y="3884880"/>
            <a:ext cx="781910" cy="78191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69345" name="Group 569344">
            <a:extLst>
              <a:ext uri="{FF2B5EF4-FFF2-40B4-BE49-F238E27FC236}">
                <a16:creationId xmlns:a16="http://schemas.microsoft.com/office/drawing/2014/main" id="{229AE7B3-B4AE-4FA2-B2A5-877B5C07D82A}"/>
              </a:ext>
            </a:extLst>
          </p:cNvPr>
          <p:cNvGrpSpPr/>
          <p:nvPr/>
        </p:nvGrpSpPr>
        <p:grpSpPr>
          <a:xfrm>
            <a:off x="1845281" y="3545594"/>
            <a:ext cx="5256604" cy="1938352"/>
            <a:chOff x="1845281" y="3545594"/>
            <a:chExt cx="5256604" cy="1938352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913038E-21FC-499D-8F5C-9BA210215D68}"/>
                </a:ext>
              </a:extLst>
            </p:cNvPr>
            <p:cNvGrpSpPr/>
            <p:nvPr/>
          </p:nvGrpSpPr>
          <p:grpSpPr>
            <a:xfrm>
              <a:off x="1845281" y="3545594"/>
              <a:ext cx="5256604" cy="1938352"/>
              <a:chOff x="1733194" y="2996954"/>
              <a:chExt cx="5256604" cy="1938352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C884D054-A4B5-466E-A8D7-83294FCE1785}"/>
                  </a:ext>
                </a:extLst>
              </p:cNvPr>
              <p:cNvGrpSpPr/>
              <p:nvPr/>
            </p:nvGrpSpPr>
            <p:grpSpPr>
              <a:xfrm>
                <a:off x="5686370" y="4028003"/>
                <a:ext cx="1303428" cy="836891"/>
                <a:chOff x="7655059" y="2917371"/>
                <a:chExt cx="1303428" cy="836891"/>
              </a:xfrm>
            </p:grpSpPr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655059" y="2927480"/>
                  <a:ext cx="835721" cy="826782"/>
                </a:xfrm>
                <a:prstGeom prst="rect">
                  <a:avLst/>
                </a:prstGeom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542575" y="3199270"/>
                  <a:ext cx="395787" cy="505978"/>
                </a:xfrm>
                <a:prstGeom prst="rect">
                  <a:avLst/>
                </a:prstGeom>
              </p:spPr>
            </p:pic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7F724AE-6666-4191-9450-3A7292991B9E}"/>
                    </a:ext>
                  </a:extLst>
                </p:cNvPr>
                <p:cNvSpPr/>
                <p:nvPr/>
              </p:nvSpPr>
              <p:spPr>
                <a:xfrm>
                  <a:off x="7689669" y="2917371"/>
                  <a:ext cx="1268818" cy="82678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cs-CZ" sz="12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568D2A2-8DC7-4D6E-B32C-1709058C25A1}"/>
                  </a:ext>
                </a:extLst>
              </p:cNvPr>
              <p:cNvGrpSpPr/>
              <p:nvPr/>
            </p:nvGrpSpPr>
            <p:grpSpPr>
              <a:xfrm>
                <a:off x="3509886" y="4139595"/>
                <a:ext cx="1601794" cy="795711"/>
                <a:chOff x="6785573" y="4139595"/>
                <a:chExt cx="1601794" cy="795711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600027" y="4172853"/>
                  <a:ext cx="787340" cy="725828"/>
                </a:xfrm>
                <a:prstGeom prst="rect">
                  <a:avLst/>
                </a:prstGeom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785573" y="4139595"/>
                  <a:ext cx="842128" cy="795711"/>
                </a:xfrm>
                <a:prstGeom prst="rect">
                  <a:avLst/>
                </a:prstGeom>
              </p:spPr>
            </p:pic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BDA0B2D4-AFCC-47B5-8B66-801702B4715F}"/>
                    </a:ext>
                  </a:extLst>
                </p:cNvPr>
                <p:cNvSpPr/>
                <p:nvPr/>
              </p:nvSpPr>
              <p:spPr>
                <a:xfrm>
                  <a:off x="6841636" y="4162745"/>
                  <a:ext cx="1428446" cy="70214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cs-CZ" sz="12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2" name="Rectangle 17">
                <a:extLst>
                  <a:ext uri="{FF2B5EF4-FFF2-40B4-BE49-F238E27FC236}">
                    <a16:creationId xmlns:a16="http://schemas.microsoft.com/office/drawing/2014/main" id="{752120CB-863F-4946-B6CF-47D21103295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3551418" y="2996954"/>
                <a:ext cx="1079359" cy="722531"/>
              </a:xfrm>
              <a:prstGeom prst="rect">
                <a:avLst/>
              </a:prstGeom>
              <a:solidFill>
                <a:srgbClr val="FFD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 anchor="ctr"/>
              <a:lstStyle>
                <a:lvl1pPr marL="12700" indent="-127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cs-CZ" altLang="cs-CZ" sz="1800" dirty="0">
                    <a:solidFill>
                      <a:srgbClr val="808080"/>
                    </a:solidFill>
                    <a:latin typeface="+mj-lt"/>
                  </a:rPr>
                  <a:t>Kupující</a:t>
                </a:r>
              </a:p>
            </p:txBody>
          </p:sp>
          <p:sp>
            <p:nvSpPr>
              <p:cNvPr id="33" name="Rectangle 17">
                <a:extLst>
                  <a:ext uri="{FF2B5EF4-FFF2-40B4-BE49-F238E27FC236}">
                    <a16:creationId xmlns:a16="http://schemas.microsoft.com/office/drawing/2014/main" id="{ECE5D07B-40DA-49F1-8A72-320713DB66B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1733194" y="4139595"/>
                <a:ext cx="1079359" cy="725445"/>
              </a:xfrm>
              <a:prstGeom prst="rect">
                <a:avLst/>
              </a:prstGeom>
              <a:solidFill>
                <a:srgbClr val="FFD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 anchor="ctr"/>
              <a:lstStyle>
                <a:lvl1pPr marL="12700" indent="-127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cs-CZ" altLang="cs-CZ" sz="1800" dirty="0">
                    <a:solidFill>
                      <a:srgbClr val="808080"/>
                    </a:solidFill>
                    <a:latin typeface="+mj-lt"/>
                  </a:rPr>
                  <a:t>A s.r.o.</a:t>
                </a:r>
              </a:p>
            </p:txBody>
          </p:sp>
        </p:grpSp>
        <p:cxnSp>
          <p:nvCxnSpPr>
            <p:cNvPr id="44" name="Connector: Elbow 43">
              <a:extLst>
                <a:ext uri="{FF2B5EF4-FFF2-40B4-BE49-F238E27FC236}">
                  <a16:creationId xmlns:a16="http://schemas.microsoft.com/office/drawing/2014/main" id="{53224186-D7D4-40E3-960D-863404B9749D}"/>
                </a:ext>
              </a:extLst>
            </p:cNvPr>
            <p:cNvCxnSpPr>
              <a:cxnSpLocks/>
              <a:stCxn id="32" idx="2"/>
              <a:endCxn id="33" idx="0"/>
            </p:cNvCxnSpPr>
            <p:nvPr/>
          </p:nvCxnSpPr>
          <p:spPr>
            <a:xfrm rot="5400000">
              <a:off x="3084018" y="3569068"/>
              <a:ext cx="420110" cy="1818224"/>
            </a:xfrm>
            <a:prstGeom prst="bentConnector3">
              <a:avLst>
                <a:gd name="adj1" fmla="val 37303"/>
              </a:avLst>
            </a:prstGeom>
            <a:ln w="952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or: Elbow 48">
              <a:extLst>
                <a:ext uri="{FF2B5EF4-FFF2-40B4-BE49-F238E27FC236}">
                  <a16:creationId xmlns:a16="http://schemas.microsoft.com/office/drawing/2014/main" id="{855F66A5-A5A5-4C78-A5FA-395CE8D3081D}"/>
                </a:ext>
              </a:extLst>
            </p:cNvPr>
            <p:cNvCxnSpPr>
              <a:cxnSpLocks/>
              <a:stCxn id="32" idx="2"/>
              <a:endCxn id="5" idx="0"/>
            </p:cNvCxnSpPr>
            <p:nvPr/>
          </p:nvCxnSpPr>
          <p:spPr>
            <a:xfrm rot="16200000" flipH="1">
              <a:off x="5181071" y="3290238"/>
              <a:ext cx="308518" cy="2264291"/>
            </a:xfrm>
            <a:prstGeom prst="bentConnector3">
              <a:avLst>
                <a:gd name="adj1" fmla="val 50772"/>
              </a:avLst>
            </a:prstGeom>
            <a:ln w="952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40CAFCD-022E-4136-A020-99F5C6956E26}"/>
                </a:ext>
              </a:extLst>
            </p:cNvPr>
            <p:cNvCxnSpPr>
              <a:cxnSpLocks/>
            </p:cNvCxnSpPr>
            <p:nvPr/>
          </p:nvCxnSpPr>
          <p:spPr>
            <a:xfrm>
              <a:off x="4203185" y="4422383"/>
              <a:ext cx="0" cy="164369"/>
            </a:xfrm>
            <a:prstGeom prst="line">
              <a:avLst/>
            </a:prstGeom>
            <a:ln w="952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4632019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Ocenění – přehled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94579BC-B4C7-4E48-BCBC-25EA26D982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6630181"/>
              </p:ext>
            </p:extLst>
          </p:nvPr>
        </p:nvGraphicFramePr>
        <p:xfrm>
          <a:off x="1129936" y="1367246"/>
          <a:ext cx="6884128" cy="4632956"/>
        </p:xfrm>
        <a:graphic>
          <a:graphicData uri="http://schemas.openxmlformats.org/drawingml/2006/table">
            <a:tbl>
              <a:tblPr firstRow="1" bandRow="1"/>
              <a:tblGrid>
                <a:gridCol w="3825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8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33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cs-CZ" sz="1800" b="0" noProof="0">
                          <a:solidFill>
                            <a:srgbClr val="FFFFFF"/>
                          </a:solidFill>
                        </a:rPr>
                        <a:t>Typ přeměny: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cs-CZ" sz="1800" b="0" noProof="0" dirty="0">
                          <a:solidFill>
                            <a:srgbClr val="FFFFFF"/>
                          </a:solidFill>
                        </a:rPr>
                        <a:t>Přecenění: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7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cs-CZ" sz="1800" noProof="0">
                          <a:solidFill>
                            <a:srgbClr val="646464"/>
                          </a:solidFill>
                        </a:rPr>
                        <a:t>Sloučení </a:t>
                      </a:r>
                      <a:r>
                        <a:rPr lang="cs-CZ" sz="1800" u="sng" noProof="0">
                          <a:solidFill>
                            <a:srgbClr val="646464"/>
                          </a:solidFill>
                        </a:rPr>
                        <a:t>se</a:t>
                      </a:r>
                      <a:r>
                        <a:rPr lang="cs-CZ" sz="1800" u="none" noProof="0">
                          <a:solidFill>
                            <a:srgbClr val="646464"/>
                          </a:solidFill>
                        </a:rPr>
                        <a:t> zvýšením ZK</a:t>
                      </a:r>
                      <a:endParaRPr lang="cs-CZ" sz="1800" noProof="0">
                        <a:solidFill>
                          <a:srgbClr val="646464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cs-CZ" sz="1800" noProof="0" dirty="0">
                          <a:solidFill>
                            <a:srgbClr val="646464"/>
                          </a:solidFill>
                        </a:rPr>
                        <a:t>Ano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7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noProof="0" dirty="0">
                          <a:solidFill>
                            <a:srgbClr val="646464"/>
                          </a:solidFill>
                        </a:rPr>
                        <a:t>Sloučení </a:t>
                      </a:r>
                      <a:r>
                        <a:rPr lang="cs-CZ" sz="1800" u="sng" noProof="0" dirty="0">
                          <a:solidFill>
                            <a:srgbClr val="646464"/>
                          </a:solidFill>
                        </a:rPr>
                        <a:t>bez</a:t>
                      </a:r>
                      <a:r>
                        <a:rPr lang="cs-CZ" sz="1800" u="none" noProof="0" dirty="0">
                          <a:solidFill>
                            <a:srgbClr val="646464"/>
                          </a:solidFill>
                        </a:rPr>
                        <a:t> zvýšením ZK</a:t>
                      </a:r>
                      <a:endParaRPr lang="cs-CZ" sz="1800" noProof="0" dirty="0">
                        <a:solidFill>
                          <a:srgbClr val="646464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noProof="0" dirty="0">
                          <a:solidFill>
                            <a:srgbClr val="646464"/>
                          </a:solidFill>
                        </a:rPr>
                        <a:t>Ne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194791"/>
                  </a:ext>
                </a:extLst>
              </a:tr>
              <a:tr h="375767">
                <a:tc>
                  <a:txBody>
                    <a:bodyPr/>
                    <a:lstStyle/>
                    <a:p>
                      <a:r>
                        <a:rPr lang="cs-CZ" sz="1800" noProof="0" dirty="0">
                          <a:solidFill>
                            <a:srgbClr val="646464"/>
                          </a:solidFill>
                        </a:rPr>
                        <a:t>Převzetí jmění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noProof="0" dirty="0">
                          <a:solidFill>
                            <a:srgbClr val="646464"/>
                          </a:solidFill>
                        </a:rPr>
                        <a:t>Ne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144030"/>
                  </a:ext>
                </a:extLst>
              </a:tr>
              <a:tr h="375767">
                <a:tc>
                  <a:txBody>
                    <a:bodyPr/>
                    <a:lstStyle/>
                    <a:p>
                      <a:r>
                        <a:rPr lang="cs-CZ" sz="1800" noProof="0" dirty="0">
                          <a:solidFill>
                            <a:srgbClr val="646464"/>
                          </a:solidFill>
                        </a:rPr>
                        <a:t>Splynutí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noProof="0" dirty="0">
                          <a:solidFill>
                            <a:srgbClr val="646464"/>
                          </a:solidFill>
                        </a:rPr>
                        <a:t>Ano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179796"/>
                  </a:ext>
                </a:extLst>
              </a:tr>
              <a:tr h="928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cs-CZ" sz="1800" noProof="0" dirty="0">
                          <a:solidFill>
                            <a:srgbClr val="646464"/>
                          </a:solidFill>
                        </a:rPr>
                        <a:t>Rozštěpení se vznikem nových společností (de-</a:t>
                      </a:r>
                      <a:r>
                        <a:rPr lang="cs-CZ" sz="1800" noProof="0" dirty="0" err="1">
                          <a:solidFill>
                            <a:srgbClr val="646464"/>
                          </a:solidFill>
                        </a:rPr>
                        <a:t>merger</a:t>
                      </a:r>
                      <a:r>
                        <a:rPr lang="cs-CZ" sz="1800" noProof="0" dirty="0">
                          <a:solidFill>
                            <a:srgbClr val="646464"/>
                          </a:solidFill>
                        </a:rPr>
                        <a:t>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cs-CZ" sz="1800" noProof="0" dirty="0">
                          <a:solidFill>
                            <a:srgbClr val="646464"/>
                          </a:solidFill>
                        </a:rPr>
                        <a:t>Ano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8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cs-CZ" sz="1800" noProof="0" dirty="0">
                          <a:solidFill>
                            <a:srgbClr val="646464"/>
                          </a:solidFill>
                        </a:rPr>
                        <a:t>Rozdělení odštěpením se vznikem nové společnosti (spin-</a:t>
                      </a:r>
                      <a:r>
                        <a:rPr lang="cs-CZ" sz="1800" noProof="0" dirty="0" err="1">
                          <a:solidFill>
                            <a:srgbClr val="646464"/>
                          </a:solidFill>
                        </a:rPr>
                        <a:t>off</a:t>
                      </a:r>
                      <a:r>
                        <a:rPr lang="cs-CZ" sz="1800" noProof="0" dirty="0">
                          <a:solidFill>
                            <a:srgbClr val="646464"/>
                          </a:solidFill>
                        </a:rPr>
                        <a:t>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cs-CZ" sz="1800" noProof="0" dirty="0">
                          <a:solidFill>
                            <a:srgbClr val="646464"/>
                          </a:solidFill>
                        </a:rPr>
                        <a:t>Ano, jen odštěpovaná část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98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cs-CZ" sz="1800" noProof="0" dirty="0">
                          <a:solidFill>
                            <a:srgbClr val="646464"/>
                          </a:solidFill>
                        </a:rPr>
                        <a:t>Rozdělení odštěpením sloučením (spin-</a:t>
                      </a:r>
                      <a:r>
                        <a:rPr lang="cs-CZ" sz="1800" noProof="0" dirty="0" err="1">
                          <a:solidFill>
                            <a:srgbClr val="646464"/>
                          </a:solidFill>
                        </a:rPr>
                        <a:t>off</a:t>
                      </a:r>
                      <a:r>
                        <a:rPr lang="cs-CZ" sz="1800" noProof="0" dirty="0">
                          <a:solidFill>
                            <a:srgbClr val="646464"/>
                          </a:solidFill>
                        </a:rPr>
                        <a:t>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cs-CZ" sz="1800" b="0" noProof="0" dirty="0">
                          <a:solidFill>
                            <a:srgbClr val="646464"/>
                          </a:solidFill>
                        </a:rPr>
                        <a:t>Ano, za stejných podmínek jako fúze sloučením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60943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3C14C93-3D21-4092-9BC3-A482A219F4F9}"/>
              </a:ext>
            </a:extLst>
          </p:cNvPr>
          <p:cNvSpPr txBox="1">
            <a:spLocks/>
          </p:cNvSpPr>
          <p:nvPr/>
        </p:nvSpPr>
        <p:spPr>
          <a:xfrm>
            <a:off x="455614" y="2607468"/>
            <a:ext cx="8229600" cy="16430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5000" b="1" dirty="0">
                <a:solidFill>
                  <a:schemeClr val="bg2"/>
                </a:solidFill>
                <a:latin typeface="+mj-lt"/>
              </a:rPr>
              <a:t>Přeměny – účetnictví</a:t>
            </a:r>
          </a:p>
        </p:txBody>
      </p:sp>
    </p:spTree>
    <p:extLst>
      <p:ext uri="{BB962C8B-B14F-4D97-AF65-F5344CB8AC3E}">
        <p14:creationId xmlns:p14="http://schemas.microsoft.com/office/powerpoint/2010/main" val="2423173830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Účetní závěrky, zahajovací rozvahy</a:t>
            </a:r>
            <a:r>
              <a:rPr lang="cs-CZ" sz="2480" dirty="0"/>
              <a:t> 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8376" indent="-228055" defTabSz="781903">
              <a:buFont typeface="Arial" charset="0"/>
              <a:buChar char="►"/>
            </a:pPr>
            <a:r>
              <a:rPr lang="cs-CZ" sz="2000" dirty="0"/>
              <a:t>(Konečná) účetní závěrka = zúčastněné společnosti </a:t>
            </a:r>
          </a:p>
          <a:p>
            <a:pPr marL="815164" lvl="1" indent="-228055" defTabSz="781903">
              <a:buFont typeface="Arial" charset="0"/>
              <a:buChar char="►"/>
            </a:pPr>
            <a:r>
              <a:rPr lang="cs-CZ" sz="1800" dirty="0"/>
              <a:t>Ke dni předcházejícímu rozhodný den fúze nebo rozdělení (§11 </a:t>
            </a:r>
            <a:r>
              <a:rPr lang="cs-CZ" sz="1800" dirty="0" err="1"/>
              <a:t>ZoP</a:t>
            </a:r>
            <a:r>
              <a:rPr lang="cs-CZ" sz="1800" dirty="0"/>
              <a:t>)</a:t>
            </a:r>
          </a:p>
          <a:p>
            <a:pPr marL="538376" indent="-228055" defTabSz="781903">
              <a:buFont typeface="Arial" charset="0"/>
              <a:buChar char="►"/>
            </a:pPr>
            <a:r>
              <a:rPr lang="cs-CZ" sz="2000" dirty="0"/>
              <a:t>Zahajovací rozvaha = nástupnické společnosti</a:t>
            </a:r>
          </a:p>
          <a:p>
            <a:pPr marL="815164" lvl="1" indent="-228055" defTabSz="781903">
              <a:buFont typeface="Arial" charset="0"/>
              <a:buChar char="►"/>
            </a:pPr>
            <a:r>
              <a:rPr lang="cs-CZ" sz="1800" dirty="0"/>
              <a:t>K rozhodnému dni</a:t>
            </a:r>
          </a:p>
          <a:p>
            <a:pPr marL="815164" lvl="1" indent="-228055" defTabSz="781903">
              <a:buFont typeface="Arial" charset="0"/>
              <a:buChar char="►"/>
            </a:pPr>
            <a:r>
              <a:rPr lang="cs-CZ" sz="1800" dirty="0"/>
              <a:t>Zobrazuje situaci po dané přeměně (§11 </a:t>
            </a:r>
            <a:r>
              <a:rPr lang="cs-CZ" sz="1800" dirty="0" err="1"/>
              <a:t>ZoP</a:t>
            </a:r>
            <a:r>
              <a:rPr lang="cs-CZ" sz="1800" dirty="0"/>
              <a:t>) </a:t>
            </a:r>
          </a:p>
          <a:p>
            <a:pPr marL="815164" lvl="1" indent="-228055" defTabSz="781903">
              <a:buFont typeface="Arial" charset="0"/>
              <a:buChar char="►"/>
            </a:pPr>
            <a:r>
              <a:rPr lang="cs-CZ" sz="1800" dirty="0"/>
              <a:t>V příloze = rozhodnutí zda oceňovací rozdíl / goodwill, opravné položky, rezervy a přechodná aktiva a pasiva přechází na nástupnickou společnost (ČÚS č.011)</a:t>
            </a:r>
          </a:p>
          <a:p>
            <a:pPr marL="538376" indent="-228055" defTabSz="781903">
              <a:buFont typeface="Arial" charset="0"/>
              <a:buChar char="►"/>
            </a:pPr>
            <a:r>
              <a:rPr lang="cs-CZ" sz="2000" dirty="0"/>
              <a:t>Konečné účetní závěrky a zahajovací rozvahy musí být (většinou) ověřeny auditorem (§12 </a:t>
            </a:r>
            <a:r>
              <a:rPr lang="cs-CZ" sz="2000" dirty="0" err="1"/>
              <a:t>ZoP</a:t>
            </a:r>
            <a:r>
              <a:rPr lang="cs-CZ" sz="2000" dirty="0"/>
              <a:t>) </a:t>
            </a:r>
          </a:p>
          <a:p>
            <a:pPr marL="538376" indent="-228055" defTabSz="781903">
              <a:buFont typeface="Arial" charset="0"/>
              <a:buChar char="►"/>
            </a:pPr>
            <a:r>
              <a:rPr lang="cs-CZ" sz="2000" dirty="0"/>
              <a:t>Mezitímní účetní závěrka</a:t>
            </a:r>
          </a:p>
          <a:p>
            <a:pPr marL="815164" lvl="1" indent="-228055" defTabSz="781903">
              <a:buFont typeface="Arial" charset="0"/>
              <a:buChar char="►"/>
            </a:pPr>
            <a:r>
              <a:rPr lang="cs-CZ" sz="1800" dirty="0"/>
              <a:t>Pokud poslední závěrka před vyhotovením projektu přeměny je starší než 6 měsíců</a:t>
            </a:r>
          </a:p>
        </p:txBody>
      </p:sp>
    </p:spTree>
    <p:extLst>
      <p:ext uri="{BB962C8B-B14F-4D97-AF65-F5344CB8AC3E}">
        <p14:creationId xmlns:p14="http://schemas.microsoft.com/office/powerpoint/2010/main" val="42690671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570FE-F286-4FDD-A5FF-9D571CE0F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Účtování při fúzi – bez přecenění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3E0E37E-3887-44BD-A6B3-C958156A87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8927647"/>
              </p:ext>
            </p:extLst>
          </p:nvPr>
        </p:nvGraphicFramePr>
        <p:xfrm>
          <a:off x="540716" y="2461942"/>
          <a:ext cx="2470272" cy="1124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724">
                  <a:extLst>
                    <a:ext uri="{9D8B030D-6E8A-4147-A177-3AD203B41FA5}">
                      <a16:colId xmlns:a16="http://schemas.microsoft.com/office/drawing/2014/main" val="491922242"/>
                    </a:ext>
                  </a:extLst>
                </a:gridCol>
                <a:gridCol w="531608">
                  <a:extLst>
                    <a:ext uri="{9D8B030D-6E8A-4147-A177-3AD203B41FA5}">
                      <a16:colId xmlns:a16="http://schemas.microsoft.com/office/drawing/2014/main" val="1574589393"/>
                    </a:ext>
                  </a:extLst>
                </a:gridCol>
                <a:gridCol w="844779">
                  <a:extLst>
                    <a:ext uri="{9D8B030D-6E8A-4147-A177-3AD203B41FA5}">
                      <a16:colId xmlns:a16="http://schemas.microsoft.com/office/drawing/2014/main" val="3205047601"/>
                    </a:ext>
                  </a:extLst>
                </a:gridCol>
                <a:gridCol w="400161">
                  <a:extLst>
                    <a:ext uri="{9D8B030D-6E8A-4147-A177-3AD203B41FA5}">
                      <a16:colId xmlns:a16="http://schemas.microsoft.com/office/drawing/2014/main" val="2838915971"/>
                    </a:ext>
                  </a:extLst>
                </a:gridCol>
              </a:tblGrid>
              <a:tr h="259075">
                <a:tc gridSpan="4"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Společnost 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364333"/>
                  </a:ext>
                </a:extLst>
              </a:tr>
              <a:tr h="437033">
                <a:tc>
                  <a:txBody>
                    <a:bodyPr/>
                    <a:lstStyle/>
                    <a:p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Akcie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VK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6684989"/>
                  </a:ext>
                </a:extLst>
              </a:tr>
              <a:tr h="428191">
                <a:tc>
                  <a:txBody>
                    <a:bodyPr/>
                    <a:lstStyle/>
                    <a:p>
                      <a:endParaRPr lang="cs-CZ" sz="11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1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Půjčka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7535493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17F16BEA-1049-4C1A-8E4E-81DE1C5282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5177769"/>
              </p:ext>
            </p:extLst>
          </p:nvPr>
        </p:nvGraphicFramePr>
        <p:xfrm>
          <a:off x="598019" y="4022457"/>
          <a:ext cx="2362895" cy="1115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776">
                  <a:extLst>
                    <a:ext uri="{9D8B030D-6E8A-4147-A177-3AD203B41FA5}">
                      <a16:colId xmlns:a16="http://schemas.microsoft.com/office/drawing/2014/main" val="491922242"/>
                    </a:ext>
                  </a:extLst>
                </a:gridCol>
                <a:gridCol w="532551">
                  <a:extLst>
                    <a:ext uri="{9D8B030D-6E8A-4147-A177-3AD203B41FA5}">
                      <a16:colId xmlns:a16="http://schemas.microsoft.com/office/drawing/2014/main" val="1574589393"/>
                    </a:ext>
                  </a:extLst>
                </a:gridCol>
                <a:gridCol w="653838">
                  <a:extLst>
                    <a:ext uri="{9D8B030D-6E8A-4147-A177-3AD203B41FA5}">
                      <a16:colId xmlns:a16="http://schemas.microsoft.com/office/drawing/2014/main" val="3205047601"/>
                    </a:ext>
                  </a:extLst>
                </a:gridCol>
                <a:gridCol w="416730">
                  <a:extLst>
                    <a:ext uri="{9D8B030D-6E8A-4147-A177-3AD203B41FA5}">
                      <a16:colId xmlns:a16="http://schemas.microsoft.com/office/drawing/2014/main" val="2838915971"/>
                    </a:ext>
                  </a:extLst>
                </a:gridCol>
              </a:tblGrid>
              <a:tr h="256319">
                <a:tc gridSpan="4"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Společnost 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364333"/>
                  </a:ext>
                </a:extLst>
              </a:tr>
              <a:tr h="428234">
                <a:tc>
                  <a:txBody>
                    <a:bodyPr/>
                    <a:lstStyle/>
                    <a:p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Majetek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150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VK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6684989"/>
                  </a:ext>
                </a:extLst>
              </a:tr>
              <a:tr h="428234">
                <a:tc>
                  <a:txBody>
                    <a:bodyPr/>
                    <a:lstStyle/>
                    <a:p>
                      <a:endParaRPr lang="cs-CZ" sz="11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1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Půjčka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7535493"/>
                  </a:ext>
                </a:extLst>
              </a:tr>
            </a:tbl>
          </a:graphicData>
        </a:graphic>
      </p:graphicFrame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F18EA1A3-682F-4C72-A013-7F40CC3C70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527776"/>
              </p:ext>
            </p:extLst>
          </p:nvPr>
        </p:nvGraphicFramePr>
        <p:xfrm>
          <a:off x="3856322" y="2484347"/>
          <a:ext cx="385215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542">
                  <a:extLst>
                    <a:ext uri="{9D8B030D-6E8A-4147-A177-3AD203B41FA5}">
                      <a16:colId xmlns:a16="http://schemas.microsoft.com/office/drawing/2014/main" val="491922242"/>
                    </a:ext>
                  </a:extLst>
                </a:gridCol>
                <a:gridCol w="610247">
                  <a:extLst>
                    <a:ext uri="{9D8B030D-6E8A-4147-A177-3AD203B41FA5}">
                      <a16:colId xmlns:a16="http://schemas.microsoft.com/office/drawing/2014/main" val="1574589393"/>
                    </a:ext>
                  </a:extLst>
                </a:gridCol>
                <a:gridCol w="886607">
                  <a:extLst>
                    <a:ext uri="{9D8B030D-6E8A-4147-A177-3AD203B41FA5}">
                      <a16:colId xmlns:a16="http://schemas.microsoft.com/office/drawing/2014/main" val="3205047601"/>
                    </a:ext>
                  </a:extLst>
                </a:gridCol>
                <a:gridCol w="1054758">
                  <a:extLst>
                    <a:ext uri="{9D8B030D-6E8A-4147-A177-3AD203B41FA5}">
                      <a16:colId xmlns:a16="http://schemas.microsoft.com/office/drawing/2014/main" val="2838915971"/>
                    </a:ext>
                  </a:extLst>
                </a:gridCol>
              </a:tblGrid>
              <a:tr h="233743">
                <a:tc gridSpan="4"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Společnost A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</a:rPr>
                        <a:t>+</a:t>
                      </a:r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364333"/>
                  </a:ext>
                </a:extLst>
              </a:tr>
              <a:tr h="248051">
                <a:tc>
                  <a:txBody>
                    <a:bodyPr/>
                    <a:lstStyle/>
                    <a:p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Majetek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150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VK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52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6684989"/>
                  </a:ext>
                </a:extLst>
              </a:tr>
              <a:tr h="384989">
                <a:tc>
                  <a:txBody>
                    <a:bodyPr/>
                    <a:lstStyle/>
                    <a:p>
                      <a:endParaRPr lang="cs-CZ" sz="11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1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Vyloučení podílu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-100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7535493"/>
                  </a:ext>
                </a:extLst>
              </a:tr>
              <a:tr h="248051">
                <a:tc>
                  <a:txBody>
                    <a:bodyPr/>
                    <a:lstStyle/>
                    <a:p>
                      <a:endParaRPr lang="cs-CZ" sz="11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1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VK celkem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-48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5854790"/>
                  </a:ext>
                </a:extLst>
              </a:tr>
              <a:tr h="248051">
                <a:tc>
                  <a:txBody>
                    <a:bodyPr/>
                    <a:lstStyle/>
                    <a:p>
                      <a:endParaRPr lang="cs-CZ" sz="11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1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Půjčka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198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6227785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361F1B-E619-4301-BC53-0A2003DCFB04}"/>
              </a:ext>
            </a:extLst>
          </p:cNvPr>
          <p:cNvSpPr txBox="1">
            <a:spLocks/>
          </p:cNvSpPr>
          <p:nvPr/>
        </p:nvSpPr>
        <p:spPr>
          <a:xfrm>
            <a:off x="490644" y="1320671"/>
            <a:ext cx="7637419" cy="9780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1800" kern="120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1859" eaLnBrk="0" hangingPunct="0">
              <a:spcBef>
                <a:spcPct val="50000"/>
              </a:spcBef>
            </a:pPr>
            <a:r>
              <a:rPr lang="cs-CZ" sz="1800" dirty="0"/>
              <a:t>Přecenění jmění zanikající společnosti NE vyžadováno</a:t>
            </a:r>
            <a:endParaRPr lang="en-US" sz="1800" dirty="0"/>
          </a:p>
          <a:p>
            <a:pPr defTabSz="891859"/>
            <a:r>
              <a:rPr lang="cs-CZ" sz="1800" dirty="0"/>
              <a:t>„</a:t>
            </a:r>
            <a:r>
              <a:rPr lang="cs-CZ" sz="1800" dirty="0" err="1"/>
              <a:t>Upstream</a:t>
            </a:r>
            <a:r>
              <a:rPr lang="cs-CZ" sz="1800" dirty="0"/>
              <a:t>“– dceřiná společnost B fúzuje do mateřské společnosti A</a:t>
            </a:r>
            <a:endParaRPr lang="cs-CZ" sz="1800" dirty="0">
              <a:solidFill>
                <a:srgbClr val="000000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376529-30AB-47A2-A844-FCF6CCA52061}"/>
              </a:ext>
            </a:extLst>
          </p:cNvPr>
          <p:cNvSpPr txBox="1">
            <a:spLocks/>
          </p:cNvSpPr>
          <p:nvPr/>
        </p:nvSpPr>
        <p:spPr>
          <a:xfrm>
            <a:off x="3023264" y="4180430"/>
            <a:ext cx="5589513" cy="19155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1800" kern="120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1859" eaLnBrk="0" hangingPunct="0">
              <a:spcBef>
                <a:spcPct val="50000"/>
              </a:spcBef>
            </a:pPr>
            <a:r>
              <a:rPr lang="cs-CZ" sz="1800" dirty="0"/>
              <a:t>Akcie společnosti A ve společnosti B se vyloučí proti vlastnímu kapitálu společnosti A+B v zahajovací rozvaze</a:t>
            </a:r>
          </a:p>
          <a:p>
            <a:pPr defTabSz="891859" eaLnBrk="0" hangingPunct="0">
              <a:spcBef>
                <a:spcPct val="50000"/>
              </a:spcBef>
            </a:pPr>
            <a:r>
              <a:rPr lang="cs-CZ" sz="1800" dirty="0"/>
              <a:t>Záporný VK = praktický problém (zápis fúze do obchodního rejstříku, dopad na nízkou kapitalizaci, apo</a:t>
            </a:r>
            <a:r>
              <a:rPr lang="cs-CZ" sz="1600" dirty="0"/>
              <a:t>d.)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EB9F18D-FD87-437A-8C15-A0C5C7A64900}"/>
              </a:ext>
            </a:extLst>
          </p:cNvPr>
          <p:cNvCxnSpPr>
            <a:cxnSpLocks/>
          </p:cNvCxnSpPr>
          <p:nvPr/>
        </p:nvCxnSpPr>
        <p:spPr>
          <a:xfrm flipV="1">
            <a:off x="1775852" y="3749475"/>
            <a:ext cx="0" cy="272982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C52C6BD-F47E-42E9-80E0-A5539C92EA9D}"/>
              </a:ext>
            </a:extLst>
          </p:cNvPr>
          <p:cNvCxnSpPr>
            <a:cxnSpLocks/>
          </p:cNvCxnSpPr>
          <p:nvPr/>
        </p:nvCxnSpPr>
        <p:spPr>
          <a:xfrm>
            <a:off x="3297675" y="3066071"/>
            <a:ext cx="359925" cy="0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0934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570FE-F286-4FDD-A5FF-9D571CE0F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Účtování při fúzi – s přeceněním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3E0E37E-3887-44BD-A6B3-C958156A87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16068"/>
              </p:ext>
            </p:extLst>
          </p:nvPr>
        </p:nvGraphicFramePr>
        <p:xfrm>
          <a:off x="490642" y="1885730"/>
          <a:ext cx="2470272" cy="1124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724">
                  <a:extLst>
                    <a:ext uri="{9D8B030D-6E8A-4147-A177-3AD203B41FA5}">
                      <a16:colId xmlns:a16="http://schemas.microsoft.com/office/drawing/2014/main" val="491922242"/>
                    </a:ext>
                  </a:extLst>
                </a:gridCol>
                <a:gridCol w="531608">
                  <a:extLst>
                    <a:ext uri="{9D8B030D-6E8A-4147-A177-3AD203B41FA5}">
                      <a16:colId xmlns:a16="http://schemas.microsoft.com/office/drawing/2014/main" val="1574589393"/>
                    </a:ext>
                  </a:extLst>
                </a:gridCol>
                <a:gridCol w="844779">
                  <a:extLst>
                    <a:ext uri="{9D8B030D-6E8A-4147-A177-3AD203B41FA5}">
                      <a16:colId xmlns:a16="http://schemas.microsoft.com/office/drawing/2014/main" val="3205047601"/>
                    </a:ext>
                  </a:extLst>
                </a:gridCol>
                <a:gridCol w="400161">
                  <a:extLst>
                    <a:ext uri="{9D8B030D-6E8A-4147-A177-3AD203B41FA5}">
                      <a16:colId xmlns:a16="http://schemas.microsoft.com/office/drawing/2014/main" val="2838915971"/>
                    </a:ext>
                  </a:extLst>
                </a:gridCol>
              </a:tblGrid>
              <a:tr h="259075">
                <a:tc gridSpan="4"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Společnost 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364333"/>
                  </a:ext>
                </a:extLst>
              </a:tr>
              <a:tr h="437033">
                <a:tc>
                  <a:txBody>
                    <a:bodyPr/>
                    <a:lstStyle/>
                    <a:p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Akcie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VK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6684989"/>
                  </a:ext>
                </a:extLst>
              </a:tr>
              <a:tr h="428191">
                <a:tc>
                  <a:txBody>
                    <a:bodyPr/>
                    <a:lstStyle/>
                    <a:p>
                      <a:endParaRPr lang="cs-CZ" sz="11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1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Půjčka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7535493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17F16BEA-1049-4C1A-8E4E-81DE1C5282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1688045"/>
              </p:ext>
            </p:extLst>
          </p:nvPr>
        </p:nvGraphicFramePr>
        <p:xfrm>
          <a:off x="544330" y="3408402"/>
          <a:ext cx="2362895" cy="1115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776">
                  <a:extLst>
                    <a:ext uri="{9D8B030D-6E8A-4147-A177-3AD203B41FA5}">
                      <a16:colId xmlns:a16="http://schemas.microsoft.com/office/drawing/2014/main" val="491922242"/>
                    </a:ext>
                  </a:extLst>
                </a:gridCol>
                <a:gridCol w="542279">
                  <a:extLst>
                    <a:ext uri="{9D8B030D-6E8A-4147-A177-3AD203B41FA5}">
                      <a16:colId xmlns:a16="http://schemas.microsoft.com/office/drawing/2014/main" val="1574589393"/>
                    </a:ext>
                  </a:extLst>
                </a:gridCol>
                <a:gridCol w="644110">
                  <a:extLst>
                    <a:ext uri="{9D8B030D-6E8A-4147-A177-3AD203B41FA5}">
                      <a16:colId xmlns:a16="http://schemas.microsoft.com/office/drawing/2014/main" val="3205047601"/>
                    </a:ext>
                  </a:extLst>
                </a:gridCol>
                <a:gridCol w="416730">
                  <a:extLst>
                    <a:ext uri="{9D8B030D-6E8A-4147-A177-3AD203B41FA5}">
                      <a16:colId xmlns:a16="http://schemas.microsoft.com/office/drawing/2014/main" val="2838915971"/>
                    </a:ext>
                  </a:extLst>
                </a:gridCol>
              </a:tblGrid>
              <a:tr h="256319">
                <a:tc gridSpan="4"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Společnost 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364333"/>
                  </a:ext>
                </a:extLst>
              </a:tr>
              <a:tr h="428234">
                <a:tc>
                  <a:txBody>
                    <a:bodyPr/>
                    <a:lstStyle/>
                    <a:p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Majetek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150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VK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6684989"/>
                  </a:ext>
                </a:extLst>
              </a:tr>
              <a:tr h="428234">
                <a:tc>
                  <a:txBody>
                    <a:bodyPr/>
                    <a:lstStyle/>
                    <a:p>
                      <a:endParaRPr lang="cs-CZ" sz="11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1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Půjčka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7535493"/>
                  </a:ext>
                </a:extLst>
              </a:tr>
            </a:tbl>
          </a:graphicData>
        </a:graphic>
      </p:graphicFrame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F18EA1A3-682F-4C72-A013-7F40CC3C70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9278236"/>
              </p:ext>
            </p:extLst>
          </p:nvPr>
        </p:nvGraphicFramePr>
        <p:xfrm>
          <a:off x="3856322" y="2278514"/>
          <a:ext cx="385215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542">
                  <a:extLst>
                    <a:ext uri="{9D8B030D-6E8A-4147-A177-3AD203B41FA5}">
                      <a16:colId xmlns:a16="http://schemas.microsoft.com/office/drawing/2014/main" val="491922242"/>
                    </a:ext>
                  </a:extLst>
                </a:gridCol>
                <a:gridCol w="610247">
                  <a:extLst>
                    <a:ext uri="{9D8B030D-6E8A-4147-A177-3AD203B41FA5}">
                      <a16:colId xmlns:a16="http://schemas.microsoft.com/office/drawing/2014/main" val="1574589393"/>
                    </a:ext>
                  </a:extLst>
                </a:gridCol>
                <a:gridCol w="886607">
                  <a:extLst>
                    <a:ext uri="{9D8B030D-6E8A-4147-A177-3AD203B41FA5}">
                      <a16:colId xmlns:a16="http://schemas.microsoft.com/office/drawing/2014/main" val="3205047601"/>
                    </a:ext>
                  </a:extLst>
                </a:gridCol>
                <a:gridCol w="1054758">
                  <a:extLst>
                    <a:ext uri="{9D8B030D-6E8A-4147-A177-3AD203B41FA5}">
                      <a16:colId xmlns:a16="http://schemas.microsoft.com/office/drawing/2014/main" val="2838915971"/>
                    </a:ext>
                  </a:extLst>
                </a:gridCol>
              </a:tblGrid>
              <a:tr h="233743">
                <a:tc gridSpan="4"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Společnost A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</a:rPr>
                        <a:t>+</a:t>
                      </a:r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364333"/>
                  </a:ext>
                </a:extLst>
              </a:tr>
              <a:tr h="248051">
                <a:tc>
                  <a:txBody>
                    <a:bodyPr/>
                    <a:lstStyle/>
                    <a:p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Majetek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350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VK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52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6684989"/>
                  </a:ext>
                </a:extLst>
              </a:tr>
              <a:tr h="384989">
                <a:tc>
                  <a:txBody>
                    <a:bodyPr/>
                    <a:lstStyle/>
                    <a:p>
                      <a:endParaRPr lang="cs-CZ" sz="11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1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Oceň. </a:t>
                      </a:r>
                      <a:r>
                        <a:rPr lang="cs-CZ" sz="1100" dirty="0" err="1">
                          <a:solidFill>
                            <a:schemeClr val="bg2"/>
                          </a:solidFill>
                        </a:rPr>
                        <a:t>rozd</a:t>
                      </a:r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200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7535493"/>
                  </a:ext>
                </a:extLst>
              </a:tr>
              <a:tr h="248051">
                <a:tc>
                  <a:txBody>
                    <a:bodyPr/>
                    <a:lstStyle/>
                    <a:p>
                      <a:endParaRPr lang="cs-CZ" sz="11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1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OKF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-100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5854790"/>
                  </a:ext>
                </a:extLst>
              </a:tr>
              <a:tr h="248051">
                <a:tc>
                  <a:txBody>
                    <a:bodyPr/>
                    <a:lstStyle/>
                    <a:p>
                      <a:endParaRPr lang="cs-CZ" sz="11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1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Půjčka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198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6227785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361F1B-E619-4301-BC53-0A2003DCFB04}"/>
              </a:ext>
            </a:extLst>
          </p:cNvPr>
          <p:cNvSpPr txBox="1">
            <a:spLocks/>
          </p:cNvSpPr>
          <p:nvPr/>
        </p:nvSpPr>
        <p:spPr>
          <a:xfrm>
            <a:off x="490644" y="1320672"/>
            <a:ext cx="7637419" cy="3794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1800" kern="120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1859"/>
            <a:r>
              <a:rPr lang="cs-CZ" sz="1800" dirty="0"/>
              <a:t>„</a:t>
            </a:r>
            <a:r>
              <a:rPr lang="cs-CZ" sz="1800" dirty="0" err="1"/>
              <a:t>Upstream</a:t>
            </a:r>
            <a:r>
              <a:rPr lang="cs-CZ" sz="1800" dirty="0"/>
              <a:t>“– dceřiná společnost B fúzuje do mateřské společnosti A</a:t>
            </a:r>
            <a:endParaRPr lang="cs-CZ" sz="1800" dirty="0">
              <a:solidFill>
                <a:srgbClr val="000000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376529-30AB-47A2-A844-FCF6CCA52061}"/>
              </a:ext>
            </a:extLst>
          </p:cNvPr>
          <p:cNvSpPr txBox="1">
            <a:spLocks/>
          </p:cNvSpPr>
          <p:nvPr/>
        </p:nvSpPr>
        <p:spPr>
          <a:xfrm>
            <a:off x="598020" y="4922318"/>
            <a:ext cx="8014758" cy="11736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1800" kern="120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1859" eaLnBrk="0" hangingPunct="0">
              <a:spcBef>
                <a:spcPct val="50000"/>
              </a:spcBef>
            </a:pPr>
            <a:r>
              <a:rPr lang="cs-CZ" sz="1600" dirty="0"/>
              <a:t>Znalec přecení majetek (HIM) B o 200 nahoru, daňová hodnota zůstane stejná. </a:t>
            </a:r>
          </a:p>
          <a:p>
            <a:pPr defTabSz="891859" eaLnBrk="0" hangingPunct="0">
              <a:spcBef>
                <a:spcPct val="50000"/>
              </a:spcBef>
            </a:pPr>
            <a:r>
              <a:rPr lang="cs-CZ" sz="1600" dirty="0"/>
              <a:t>Pro přecenění majetku B musí být vyšší než cena akcií A</a:t>
            </a:r>
          </a:p>
          <a:p>
            <a:pPr defTabSz="891859" eaLnBrk="0" hangingPunct="0">
              <a:spcBef>
                <a:spcPct val="50000"/>
              </a:spcBef>
            </a:pPr>
            <a:r>
              <a:rPr lang="cs-CZ" sz="1600" dirty="0"/>
              <a:t>Odpis oceňovacího rozdílu bude snižovat </a:t>
            </a:r>
            <a:r>
              <a:rPr lang="cs-CZ" sz="1600" dirty="0" err="1"/>
              <a:t>distribuovatelné</a:t>
            </a:r>
            <a:r>
              <a:rPr lang="cs-CZ" sz="1600" dirty="0"/>
              <a:t> zisky do budoucna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EB9F18D-FD87-437A-8C15-A0C5C7A64900}"/>
              </a:ext>
            </a:extLst>
          </p:cNvPr>
          <p:cNvCxnSpPr/>
          <p:nvPr/>
        </p:nvCxnSpPr>
        <p:spPr>
          <a:xfrm flipV="1">
            <a:off x="1725778" y="3108860"/>
            <a:ext cx="0" cy="214014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C52C6BD-F47E-42E9-80E0-A5539C92EA9D}"/>
              </a:ext>
            </a:extLst>
          </p:cNvPr>
          <p:cNvCxnSpPr>
            <a:cxnSpLocks/>
          </p:cNvCxnSpPr>
          <p:nvPr/>
        </p:nvCxnSpPr>
        <p:spPr>
          <a:xfrm>
            <a:off x="3297675" y="3066071"/>
            <a:ext cx="359925" cy="0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DEC0069-5B49-456F-B25E-EF0A378E4308}"/>
              </a:ext>
            </a:extLst>
          </p:cNvPr>
          <p:cNvSpPr txBox="1">
            <a:spLocks/>
          </p:cNvSpPr>
          <p:nvPr/>
        </p:nvSpPr>
        <p:spPr>
          <a:xfrm>
            <a:off x="3557546" y="3988885"/>
            <a:ext cx="4570517" cy="7110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1800" kern="120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91859" eaLnBrk="0" hangingPunct="0">
              <a:spcBef>
                <a:spcPct val="50000"/>
              </a:spcBef>
              <a:buNone/>
            </a:pPr>
            <a:r>
              <a:rPr lang="cs-CZ" sz="1600" dirty="0">
                <a:solidFill>
                  <a:srgbClr val="2C973E"/>
                </a:solidFill>
              </a:rPr>
              <a:t>Přecenění je promítnuto v zahajovací rozvaze dle § 54b/4 </a:t>
            </a:r>
            <a:r>
              <a:rPr lang="cs-CZ" sz="1600" dirty="0" err="1">
                <a:solidFill>
                  <a:srgbClr val="2C973E"/>
                </a:solidFill>
              </a:rPr>
              <a:t>VoÚ</a:t>
            </a:r>
            <a:r>
              <a:rPr lang="cs-CZ" sz="1600" dirty="0">
                <a:solidFill>
                  <a:srgbClr val="2C973E"/>
                </a:solidFill>
              </a:rPr>
              <a:t>. případně až po otevření knih nástupnické společnosti</a:t>
            </a:r>
          </a:p>
        </p:txBody>
      </p:sp>
    </p:spTree>
    <p:extLst>
      <p:ext uri="{BB962C8B-B14F-4D97-AF65-F5344CB8AC3E}">
        <p14:creationId xmlns:p14="http://schemas.microsoft.com/office/powerpoint/2010/main" val="6648845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Přecenění jmění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8376" indent="-228055" defTabSz="781903">
              <a:buFont typeface="Arial" charset="0"/>
              <a:buChar char="►"/>
            </a:pPr>
            <a:r>
              <a:rPr lang="cs-CZ" sz="2000" dirty="0"/>
              <a:t>Pro účetní účely = pokud </a:t>
            </a:r>
            <a:r>
              <a:rPr lang="cs-CZ" sz="2000" dirty="0" err="1"/>
              <a:t>ZoP</a:t>
            </a:r>
            <a:r>
              <a:rPr lang="cs-CZ" sz="2000" dirty="0"/>
              <a:t> vyžaduje ocenění obchodního jmění při přeměně společnosti (§ 27/3 </a:t>
            </a:r>
            <a:r>
              <a:rPr lang="cs-CZ" sz="2000" dirty="0" err="1"/>
              <a:t>ZoÚ</a:t>
            </a:r>
            <a:r>
              <a:rPr lang="cs-CZ" sz="2000" dirty="0"/>
              <a:t>)</a:t>
            </a:r>
          </a:p>
          <a:p>
            <a:pPr marL="905089" lvl="1" indent="-228055" defTabSz="781903">
              <a:buFont typeface="Arial" charset="0"/>
              <a:buChar char="►"/>
            </a:pPr>
            <a:r>
              <a:rPr lang="cs-CZ" sz="1600" dirty="0"/>
              <a:t>Obecně 41x „Oceňovací rozdíly z přecenění“</a:t>
            </a:r>
          </a:p>
          <a:p>
            <a:pPr marL="905089" lvl="1" indent="-228055" defTabSz="781903">
              <a:buFont typeface="Arial" charset="0"/>
              <a:buChar char="►"/>
            </a:pPr>
            <a:r>
              <a:rPr lang="cs-CZ" sz="1600" dirty="0"/>
              <a:t>Nevyžaduje-li </a:t>
            </a:r>
            <a:r>
              <a:rPr lang="cs-CZ" sz="1600" dirty="0" err="1"/>
              <a:t>ZoP</a:t>
            </a:r>
            <a:r>
              <a:rPr lang="cs-CZ" sz="1600" dirty="0"/>
              <a:t> ocenění = přebírá účetní hodnoty</a:t>
            </a:r>
          </a:p>
          <a:p>
            <a:pPr marL="538376" indent="-228055" defTabSz="781903">
              <a:buFont typeface="Arial" charset="0"/>
              <a:buChar char="►"/>
            </a:pPr>
            <a:r>
              <a:rPr lang="cs-CZ" sz="2000" dirty="0"/>
              <a:t>Goodwill vs. oceňovací rozdíl (viz výše)</a:t>
            </a:r>
          </a:p>
          <a:p>
            <a:pPr marL="905089" lvl="1" indent="-228055" defTabSz="781903">
              <a:buFont typeface="Arial" charset="0"/>
              <a:buChar char="►"/>
            </a:pPr>
            <a:r>
              <a:rPr lang="cs-CZ" sz="1600" dirty="0"/>
              <a:t>Účetně odpisuje 60 / 180 měsíců (§ 6/3/c a 7/10 Vyhlášky)</a:t>
            </a:r>
          </a:p>
          <a:p>
            <a:pPr marL="905089" lvl="1" indent="-228055" defTabSz="781903">
              <a:buFont typeface="Arial" charset="0"/>
              <a:buChar char="►"/>
            </a:pPr>
            <a:r>
              <a:rPr lang="cs-CZ" sz="1600" dirty="0"/>
              <a:t>Dopad odpisu na budoucí distribuci zisků / nízkou kapitalizaci</a:t>
            </a:r>
          </a:p>
          <a:p>
            <a:pPr marL="538376" indent="-228055" defTabSz="781903">
              <a:buFont typeface="Arial" charset="0"/>
              <a:buChar char="►"/>
            </a:pPr>
            <a:r>
              <a:rPr lang="cs-CZ" sz="2000" dirty="0"/>
              <a:t>Přecenění u přeměn není daňově efektivní = nedaňové odpisy goodwillu / oceň. rozdílu</a:t>
            </a:r>
          </a:p>
          <a:p>
            <a:pPr marL="538376" indent="-228055" defTabSz="781903">
              <a:buFont typeface="Arial" charset="0"/>
              <a:buChar char="►"/>
            </a:pPr>
            <a:endParaRPr lang="cs-CZ" sz="2000" dirty="0"/>
          </a:p>
          <a:p>
            <a:pPr marL="538376" indent="-228055" defTabSz="781903">
              <a:buFont typeface="Arial" charset="0"/>
              <a:buChar char="►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929892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Odložena daň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8376" indent="-228055" defTabSz="781903">
              <a:buFont typeface="Arial" charset="0"/>
              <a:buChar char="►"/>
            </a:pPr>
            <a:r>
              <a:rPr lang="cs-CZ" sz="2000" dirty="0"/>
              <a:t>Přecenění aktiv → rozdíly mezi daněmi a účetnictvím → dopad na odloženou daň </a:t>
            </a:r>
          </a:p>
          <a:p>
            <a:pPr marL="905089" lvl="1" indent="-228055" defTabSz="781903">
              <a:buFont typeface="Arial" charset="0"/>
              <a:buChar char="►"/>
            </a:pPr>
            <a:r>
              <a:rPr lang="cs-CZ" sz="1600" dirty="0"/>
              <a:t>Účetní hodnota je zvýšena / snížena na reálnou hodnotu</a:t>
            </a:r>
          </a:p>
          <a:p>
            <a:pPr marL="905089" lvl="1" indent="-228055" defTabSz="781903">
              <a:buFont typeface="Arial" charset="0"/>
              <a:buChar char="►"/>
            </a:pPr>
            <a:r>
              <a:rPr lang="cs-CZ" sz="1600" dirty="0"/>
              <a:t>Daňová základna zůstává v principu nezměněna </a:t>
            </a:r>
          </a:p>
          <a:p>
            <a:pPr marL="538376" indent="-228055" defTabSz="781903">
              <a:buFont typeface="Arial" charset="0"/>
              <a:buChar char="►"/>
            </a:pPr>
            <a:r>
              <a:rPr lang="cs-CZ" sz="2000" dirty="0"/>
              <a:t>Účtování o odložené dani (ČÚS č.003) </a:t>
            </a:r>
          </a:p>
          <a:p>
            <a:pPr marL="905089" lvl="1" indent="-228055" defTabSz="781903">
              <a:buFont typeface="Arial" charset="0"/>
              <a:buChar char="►"/>
            </a:pPr>
            <a:r>
              <a:rPr lang="cs-CZ" sz="1600" dirty="0"/>
              <a:t>Specificky pro přeměny téměř neupraveno </a:t>
            </a:r>
          </a:p>
          <a:p>
            <a:pPr marL="905089" lvl="1" indent="-228055" defTabSz="781903">
              <a:buFont typeface="Arial" charset="0"/>
              <a:buChar char="►"/>
            </a:pPr>
            <a:r>
              <a:rPr lang="cs-CZ" sz="1600" dirty="0"/>
              <a:t>NÚR I-3 – před zákonem o přeměnách – zastaralé (účtování u zanikající)</a:t>
            </a:r>
          </a:p>
          <a:p>
            <a:pPr marL="538376" indent="-228055" defTabSz="781903">
              <a:buFont typeface="Arial" charset="0"/>
              <a:buChar char="►"/>
            </a:pPr>
            <a:r>
              <a:rPr lang="cs-CZ" sz="2000" dirty="0"/>
              <a:t>V praxi se odložená daň často neúčtuje (pokud byla zohledněna v ocenění znalce)</a:t>
            </a:r>
          </a:p>
          <a:p>
            <a:pPr marL="538376" indent="-228055" defTabSz="781903">
              <a:buFont typeface="Arial" charset="0"/>
              <a:buChar char="►"/>
            </a:pPr>
            <a:r>
              <a:rPr lang="cs-CZ" sz="2000" dirty="0"/>
              <a:t>Alternativa – ocenění netto → </a:t>
            </a:r>
            <a:r>
              <a:rPr lang="cs-CZ" sz="2000" dirty="0" err="1"/>
              <a:t>brutace</a:t>
            </a:r>
            <a:r>
              <a:rPr lang="cs-CZ" sz="2000" dirty="0"/>
              <a:t> (ocenění představuje 81% hodnoty aktiva) → zvýšení na 100% + současné zaúčtování ODZ</a:t>
            </a:r>
          </a:p>
        </p:txBody>
      </p:sp>
    </p:spTree>
    <p:extLst>
      <p:ext uri="{BB962C8B-B14F-4D97-AF65-F5344CB8AC3E}">
        <p14:creationId xmlns:p14="http://schemas.microsoft.com/office/powerpoint/2010/main" val="30579580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3C14C93-3D21-4092-9BC3-A482A219F4F9}"/>
              </a:ext>
            </a:extLst>
          </p:cNvPr>
          <p:cNvSpPr txBox="1">
            <a:spLocks/>
          </p:cNvSpPr>
          <p:nvPr/>
        </p:nvSpPr>
        <p:spPr>
          <a:xfrm>
            <a:off x="455614" y="2607468"/>
            <a:ext cx="8229600" cy="16430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5000" b="1" dirty="0">
                <a:solidFill>
                  <a:schemeClr val="bg2"/>
                </a:solidFill>
                <a:latin typeface="+mj-lt"/>
              </a:rPr>
              <a:t>Přeměny – daň z příjmů</a:t>
            </a:r>
          </a:p>
        </p:txBody>
      </p:sp>
    </p:spTree>
    <p:extLst>
      <p:ext uri="{BB962C8B-B14F-4D97-AF65-F5344CB8AC3E}">
        <p14:creationId xmlns:p14="http://schemas.microsoft.com/office/powerpoint/2010/main" val="1153516864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Neutralita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8376" indent="-228055" defTabSz="781903">
              <a:buFont typeface="Arial" charset="0"/>
              <a:buChar char="►"/>
            </a:pPr>
            <a:r>
              <a:rPr lang="cs-CZ" sz="2000" dirty="0"/>
              <a:t>„Neutralitu“ lze chápat jako souhrn těchto hlavních rysů:</a:t>
            </a:r>
          </a:p>
          <a:p>
            <a:pPr marL="905089" lvl="1" indent="-228055" defTabSz="781903">
              <a:buFont typeface="Arial" charset="0"/>
              <a:buChar char="►"/>
            </a:pPr>
            <a:r>
              <a:rPr lang="cs-CZ" sz="1800" dirty="0"/>
              <a:t>Nezdanění rozdílu mezi daňovou bází a reálnou hodnotou (nechová se jako „domnělý“ prodej)</a:t>
            </a:r>
          </a:p>
          <a:p>
            <a:pPr marL="905089" lvl="1" indent="-228055" defTabSz="781903">
              <a:buFont typeface="Arial" charset="0"/>
              <a:buChar char="►"/>
            </a:pPr>
            <a:r>
              <a:rPr lang="cs-CZ" sz="1800" dirty="0"/>
              <a:t>Přenos daňové báze</a:t>
            </a:r>
          </a:p>
          <a:p>
            <a:pPr marL="1273389" lvl="2" indent="-228055" defTabSz="781903">
              <a:buFont typeface="Arial" charset="0"/>
              <a:buChar char="►"/>
            </a:pPr>
            <a:r>
              <a:rPr lang="cs-CZ" sz="1600" dirty="0"/>
              <a:t>Stejný odpis co do výše a času (nástupnické společnosti pokračují)</a:t>
            </a:r>
          </a:p>
          <a:p>
            <a:pPr marL="1273389" lvl="2" indent="-228055" defTabSz="781903">
              <a:buFont typeface="Arial" charset="0"/>
              <a:buChar char="►"/>
            </a:pPr>
            <a:r>
              <a:rPr lang="cs-CZ" sz="1600" dirty="0"/>
              <a:t>Stejný daňový zisk z prodeje nebo jiné realizace majetku </a:t>
            </a:r>
          </a:p>
          <a:p>
            <a:pPr marL="1273389" lvl="2" indent="-228055" defTabSz="781903">
              <a:buFont typeface="Arial" charset="0"/>
              <a:buChar char="►"/>
            </a:pPr>
            <a:r>
              <a:rPr lang="cs-CZ" sz="1600" dirty="0"/>
              <a:t>Úhrada pohledávek se nezdaňuje</a:t>
            </a:r>
          </a:p>
          <a:p>
            <a:pPr marL="1273389" lvl="2" indent="-228055" defTabSz="781903">
              <a:buFont typeface="Arial" charset="0"/>
              <a:buChar char="►"/>
            </a:pPr>
            <a:r>
              <a:rPr lang="cs-CZ" sz="1600" dirty="0"/>
              <a:t>Daňové opravné položky se převezmou</a:t>
            </a:r>
          </a:p>
          <a:p>
            <a:pPr marL="1273389" lvl="2" indent="-228055" defTabSz="781903">
              <a:buFont typeface="Arial" charset="0"/>
              <a:buChar char="►"/>
            </a:pPr>
            <a:r>
              <a:rPr lang="cs-CZ" sz="1600" dirty="0"/>
              <a:t>Daňová ztráta se převezme (obdobně jiná daňová „aktiva“)</a:t>
            </a:r>
          </a:p>
          <a:p>
            <a:pPr marL="1273389" lvl="2" indent="-228055" defTabSz="781903">
              <a:buFont typeface="Arial" charset="0"/>
              <a:buChar char="►"/>
            </a:pPr>
            <a:r>
              <a:rPr lang="cs-CZ" sz="1600" dirty="0"/>
              <a:t>Závazky včetně budoucích budou mít stejný daňový dopad z pohledu uznatelnosti nebo zániku</a:t>
            </a:r>
          </a:p>
          <a:p>
            <a:pPr marL="1273389" lvl="2" indent="-228055" defTabSz="781903">
              <a:buFont typeface="Arial" charset="0"/>
              <a:buChar char="►"/>
            </a:pPr>
            <a:r>
              <a:rPr lang="cs-CZ" sz="1600" dirty="0"/>
              <a:t>Nabývací cena podílů/akcií je zachována</a:t>
            </a:r>
          </a:p>
          <a:p>
            <a:pPr marL="538376" indent="-228055" defTabSz="781903">
              <a:buFont typeface="Arial" charset="0"/>
              <a:buChar char="►"/>
            </a:pPr>
            <a:r>
              <a:rPr lang="cs-CZ" sz="2000" dirty="0"/>
              <a:t>DPH se neodvádí, nárok a podmínky odpočtu DPH zachovány</a:t>
            </a:r>
          </a:p>
        </p:txBody>
      </p:sp>
    </p:spTree>
    <p:extLst>
      <p:ext uri="{BB962C8B-B14F-4D97-AF65-F5344CB8AC3E}">
        <p14:creationId xmlns:p14="http://schemas.microsoft.com/office/powerpoint/2010/main" val="3884868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Neutralita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8376" indent="-228055" defTabSz="781903">
              <a:buFont typeface="Arial" charset="0"/>
              <a:buChar char="►"/>
            </a:pPr>
            <a:r>
              <a:rPr lang="cs-CZ" sz="2000" dirty="0"/>
              <a:t>Snaha o neutralitu především v §23a až 23c ZDP</a:t>
            </a:r>
          </a:p>
          <a:p>
            <a:pPr marL="538376" indent="-228055" defTabSz="781903">
              <a:buFont typeface="Arial" charset="0"/>
              <a:buChar char="►"/>
            </a:pPr>
            <a:r>
              <a:rPr lang="cs-CZ" sz="2000" dirty="0"/>
              <a:t>Ve §23d ZDP speciální podmínky pro převod ztrát a položek odčitatelných od ZD</a:t>
            </a:r>
          </a:p>
          <a:p>
            <a:pPr marL="905089" lvl="1" indent="-228055" defTabSz="781903">
              <a:buFont typeface="Arial" charset="0"/>
              <a:buChar char="►"/>
            </a:pPr>
            <a:r>
              <a:rPr lang="cs-CZ" sz="1800" dirty="0"/>
              <a:t>Hlavním důvodem/cílem přeměny nesmí být snížení/vyhnutí se daňové povinnosti = musí existovat řádné ekonomické důvody (zákon </a:t>
            </a:r>
            <a:r>
              <a:rPr lang="cs-CZ" sz="1800" dirty="0" err="1"/>
              <a:t>příkladmo</a:t>
            </a:r>
            <a:r>
              <a:rPr lang="cs-CZ" sz="1800" dirty="0"/>
              <a:t> uvádí „restrukturalizace nebo zvýšení efektivity“)</a:t>
            </a:r>
          </a:p>
          <a:p>
            <a:pPr marL="905089" lvl="1" indent="-228055" defTabSz="781903">
              <a:buFont typeface="Arial" charset="0"/>
              <a:buChar char="►"/>
            </a:pPr>
            <a:r>
              <a:rPr lang="cs-CZ" sz="1800" dirty="0"/>
              <a:t>Pokud nástupnickou společností je společnost, která po dobu delší 12 </a:t>
            </a:r>
            <a:r>
              <a:rPr lang="cs-CZ" sz="1800" dirty="0" err="1"/>
              <a:t>měs</a:t>
            </a:r>
            <a:r>
              <a:rPr lang="cs-CZ" sz="1800" dirty="0"/>
              <a:t>. před přeměnou nevykonávala činnost – má se za to, že neexistují řádné ekonomické důvody (nelze uplatnit §23a-23c ZDP), pokud poplatník neprokáže jinak</a:t>
            </a:r>
          </a:p>
        </p:txBody>
      </p:sp>
    </p:spTree>
    <p:extLst>
      <p:ext uri="{BB962C8B-B14F-4D97-AF65-F5344CB8AC3E}">
        <p14:creationId xmlns:p14="http://schemas.microsoft.com/office/powerpoint/2010/main" val="165435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Prodej</a:t>
            </a:r>
            <a:r>
              <a:rPr lang="en-GB" dirty="0"/>
              <a:t> </a:t>
            </a:r>
            <a:r>
              <a:rPr lang="en-GB" dirty="0" err="1"/>
              <a:t>akcií</a:t>
            </a:r>
            <a:r>
              <a:rPr lang="cs-CZ" dirty="0"/>
              <a:t> </a:t>
            </a:r>
            <a:r>
              <a:rPr lang="en-GB" dirty="0"/>
              <a:t>/</a:t>
            </a:r>
            <a:r>
              <a:rPr lang="cs-CZ" dirty="0"/>
              <a:t> </a:t>
            </a:r>
            <a:r>
              <a:rPr lang="en-GB" dirty="0" err="1"/>
              <a:t>podílů</a:t>
            </a:r>
            <a:r>
              <a:rPr lang="cs-CZ" dirty="0"/>
              <a:t> (</a:t>
            </a:r>
            <a:r>
              <a:rPr lang="cs-CZ" dirty="0" err="1"/>
              <a:t>share</a:t>
            </a:r>
            <a:r>
              <a:rPr lang="cs-CZ" dirty="0"/>
              <a:t> </a:t>
            </a:r>
            <a:r>
              <a:rPr lang="cs-CZ" dirty="0" err="1"/>
              <a:t>deal</a:t>
            </a:r>
            <a:r>
              <a:rPr lang="cs-CZ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96220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Zdaň</a:t>
            </a:r>
            <a:r>
              <a:rPr lang="en-US" dirty="0" err="1"/>
              <a:t>ovac</a:t>
            </a:r>
            <a:r>
              <a:rPr lang="cs-CZ" dirty="0"/>
              <a:t>í období / období, za které se podává přiznání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28055" defTabSz="781903">
              <a:buFont typeface="Arial" charset="0"/>
              <a:buChar char="►"/>
            </a:pPr>
            <a:r>
              <a:rPr lang="cs-CZ" sz="2000" dirty="0"/>
              <a:t>Účetní období (§3/2 - 5 </a:t>
            </a:r>
            <a:r>
              <a:rPr lang="cs-CZ" sz="2000" dirty="0" err="1"/>
              <a:t>ZoÚ</a:t>
            </a:r>
            <a:r>
              <a:rPr lang="cs-CZ" sz="2000" dirty="0"/>
              <a:t>)</a:t>
            </a:r>
          </a:p>
          <a:p>
            <a:pPr lvl="1" indent="-228055" defTabSz="781903">
              <a:buFont typeface="Arial" charset="0"/>
              <a:buChar char="►"/>
            </a:pPr>
            <a:r>
              <a:rPr lang="cs-CZ" sz="1800" dirty="0"/>
              <a:t>Období předcházející rozhodnému dni přeměny</a:t>
            </a:r>
          </a:p>
          <a:p>
            <a:pPr lvl="1" indent="-228055" defTabSz="781903">
              <a:buFont typeface="Arial" charset="0"/>
              <a:buChar char="►"/>
            </a:pPr>
            <a:r>
              <a:rPr lang="cs-CZ" sz="1800" dirty="0"/>
              <a:t>Období od rozhodného dne do konce kalendářního/hospodářského roku, ve kterém byla přeměna zapsána do OR</a:t>
            </a:r>
          </a:p>
          <a:p>
            <a:pPr indent="-228055" defTabSz="781903">
              <a:buFont typeface="Arial" charset="0"/>
              <a:buChar char="►"/>
            </a:pPr>
            <a:r>
              <a:rPr lang="cs-CZ" sz="2000" dirty="0"/>
              <a:t>Zdaňovací období dle §21a ZDP </a:t>
            </a:r>
          </a:p>
          <a:p>
            <a:pPr lvl="1" indent="-228055" defTabSz="781903">
              <a:buFont typeface="Arial" charset="0"/>
              <a:buChar char="►"/>
            </a:pPr>
            <a:r>
              <a:rPr lang="cs-CZ" sz="1800" dirty="0"/>
              <a:t>Období od rozhodného dne do konce kalendářního / hospodářského roku, ve kterém byla přeměna zapsána do OR (§21a ZDP)</a:t>
            </a:r>
          </a:p>
          <a:p>
            <a:pPr lvl="1" indent="-228055" defTabSz="781903">
              <a:buFont typeface="Arial" charset="0"/>
              <a:buChar char="►"/>
            </a:pPr>
            <a:r>
              <a:rPr lang="cs-CZ" sz="1800" dirty="0"/>
              <a:t>Standardní lhůta</a:t>
            </a:r>
          </a:p>
          <a:p>
            <a:pPr indent="-228055" defTabSz="781903">
              <a:buFont typeface="Arial" charset="0"/>
              <a:buChar char="►"/>
            </a:pPr>
            <a:r>
              <a:rPr lang="cs-CZ" sz="2000" dirty="0"/>
              <a:t>Období, za které se podává přiznání - období předcházející (§38ma ZDP)</a:t>
            </a:r>
          </a:p>
          <a:p>
            <a:pPr lvl="1" indent="-228055" defTabSz="781903">
              <a:buFont typeface="Arial" charset="0"/>
              <a:buChar char="►"/>
            </a:pPr>
            <a:r>
              <a:rPr lang="cs-CZ" sz="1800" dirty="0"/>
              <a:t>RD fúze, rozdělení, převodu jmění, pokud RD není 1. den účetního období (lhůta 3 měsíce)</a:t>
            </a:r>
          </a:p>
          <a:p>
            <a:pPr lvl="1" indent="-228055" defTabSz="781903">
              <a:buFont typeface="Arial" charset="0"/>
              <a:buChar char="►"/>
            </a:pPr>
            <a:r>
              <a:rPr lang="cs-CZ" sz="1800" dirty="0"/>
              <a:t>Dni zápisu změny právní formy k.s. </a:t>
            </a:r>
            <a:r>
              <a:rPr lang="cs-CZ" sz="1800" dirty="0">
                <a:sym typeface="Wingdings" panose="05000000000000000000" pitchFamily="2" charset="2"/>
              </a:rPr>
              <a:t> s.r.o., a.s.</a:t>
            </a:r>
          </a:p>
          <a:p>
            <a:pPr lvl="1" indent="-228055" defTabSz="781903">
              <a:buFont typeface="Arial" charset="0"/>
              <a:buChar char="►"/>
            </a:pPr>
            <a:r>
              <a:rPr lang="cs-CZ" sz="1800" dirty="0">
                <a:sym typeface="Wingdings" panose="05000000000000000000" pitchFamily="2" charset="2"/>
              </a:rPr>
              <a:t>Dni přemístění sídla z ČR</a:t>
            </a:r>
            <a:endParaRPr lang="cs-CZ" sz="1800" dirty="0">
              <a:solidFill>
                <a:srgbClr val="FF0000"/>
              </a:solidFill>
            </a:endParaRPr>
          </a:p>
          <a:p>
            <a:pPr indent="-228055" defTabSz="781903">
              <a:buFont typeface="Arial" charset="0"/>
              <a:buChar char="►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645754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Daňové ztráty – převzetí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4074" indent="-304074" defTabSz="781903">
              <a:buFont typeface="Arial" charset="0"/>
              <a:buChar char="►"/>
            </a:pPr>
            <a:r>
              <a:rPr lang="cs-CZ" sz="2000" dirty="0"/>
              <a:t>Nástupnická společnost může převzít daňovou ztrátu, která nebyla dosud uplatněna (§ 23c/8/b)</a:t>
            </a:r>
          </a:p>
          <a:p>
            <a:pPr marL="304074" indent="-304074" defTabSz="781903">
              <a:buFont typeface="Arial" charset="0"/>
              <a:buChar char="►"/>
            </a:pPr>
            <a:r>
              <a:rPr lang="cs-CZ" sz="2000" dirty="0"/>
              <a:t>Převzatou ztrátu lze uplatnit v zdaňovacích obdobích zbývajících do 5-ti zdaňovacích obdobích bezprostředně následujících po zdaňovacím období, za které byla ztráta vyměřena (§ 23c/8/b)</a:t>
            </a:r>
          </a:p>
          <a:p>
            <a:pPr marL="304074" indent="-304074" defTabSz="781903">
              <a:buFont typeface="Arial" charset="0"/>
              <a:buChar char="►"/>
            </a:pPr>
            <a:r>
              <a:rPr lang="cs-CZ" sz="2000" dirty="0"/>
              <a:t>Rozdělení / odštěpení = jak alokovat?</a:t>
            </a:r>
          </a:p>
          <a:p>
            <a:pPr marL="304074" indent="-304074" defTabSz="781903">
              <a:buFont typeface="Arial" charset="0"/>
              <a:buChar char="►"/>
            </a:pPr>
            <a:r>
              <a:rPr lang="cs-CZ" sz="2000" dirty="0"/>
              <a:t>Ztrátu lze převzít pouze pokud:</a:t>
            </a:r>
          </a:p>
          <a:p>
            <a:pPr marL="670787" lvl="1" indent="-304074" defTabSz="781903">
              <a:buFont typeface="Arial" charset="0"/>
              <a:buChar char="►"/>
            </a:pPr>
            <a:r>
              <a:rPr lang="cs-CZ" sz="1800" dirty="0"/>
              <a:t>Jsou-li splněny podmínky § 23c/9 ZDP (společnosti jsou rezidenty ČR nebo EU a mají předepsanou právní formu)</a:t>
            </a:r>
          </a:p>
          <a:p>
            <a:pPr marL="670787" lvl="1" indent="-304074" defTabSz="781903">
              <a:buFont typeface="Arial" charset="0"/>
              <a:buChar char="►"/>
            </a:pPr>
            <a:r>
              <a:rPr lang="cs-CZ" sz="1800" dirty="0"/>
              <a:t>Hlavním důvodem přeměny není snížení nebo vyhnutí se daňové povinnosti (§ 23d/2 ZDP) </a:t>
            </a:r>
          </a:p>
          <a:p>
            <a:pPr marL="670787" lvl="1" indent="-304074" defTabSz="781903">
              <a:buFont typeface="Arial" charset="0"/>
              <a:buChar char="►"/>
            </a:pPr>
            <a:r>
              <a:rPr lang="cs-CZ" sz="1800" dirty="0"/>
              <a:t>Správci daně byl oznámen postup dle § 23c ZDP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909341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Daňové ztráty – uplatnění (§ 38na)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4074" indent="-304074">
              <a:buFont typeface="Arial" charset="0"/>
              <a:buChar char="►"/>
            </a:pPr>
            <a:r>
              <a:rPr lang="cs-CZ" sz="2000" dirty="0"/>
              <a:t>Do výše části základu daně připadajícího na „stejné činnosti“ vykonávané </a:t>
            </a:r>
            <a:r>
              <a:rPr lang="en-US" sz="2000" dirty="0"/>
              <a:t>[</a:t>
            </a:r>
            <a:r>
              <a:rPr lang="cs-CZ" sz="2000" dirty="0"/>
              <a:t>společností, které ztráty vznikly</a:t>
            </a:r>
            <a:r>
              <a:rPr lang="en-US" sz="2000" dirty="0"/>
              <a:t>] </a:t>
            </a:r>
            <a:r>
              <a:rPr lang="cs-CZ" sz="2000" dirty="0"/>
              <a:t>v období kdy ztráta vyměřena (§ 38na/4,5 ZDP) </a:t>
            </a:r>
          </a:p>
          <a:p>
            <a:pPr marL="304074" indent="-304074">
              <a:buFont typeface="Arial" charset="0"/>
              <a:buChar char="►"/>
            </a:pPr>
            <a:r>
              <a:rPr lang="cs-CZ" sz="2000" dirty="0"/>
              <a:t>Část základu daně = na základě poměru tržeb za vlastní výkony a zboží zaúčtovaných do výnosů</a:t>
            </a:r>
          </a:p>
          <a:p>
            <a:pPr marL="304074" indent="-304074">
              <a:buFont typeface="Arial" charset="0"/>
              <a:buChar char="►"/>
            </a:pPr>
            <a:r>
              <a:rPr lang="cs-CZ" sz="2000" dirty="0"/>
              <a:t>Složitý + nejasný výklad (jaké tržby, klasifikace činností…)</a:t>
            </a:r>
          </a:p>
          <a:p>
            <a:pPr marL="638011" lvl="1" indent="-304074"/>
            <a:r>
              <a:rPr lang="cs-CZ" sz="1600" dirty="0"/>
              <a:t>Závazné posouzení (ex post)</a:t>
            </a:r>
          </a:p>
        </p:txBody>
      </p:sp>
    </p:spTree>
    <p:extLst>
      <p:ext uri="{BB962C8B-B14F-4D97-AF65-F5344CB8AC3E}">
        <p14:creationId xmlns:p14="http://schemas.microsoft.com/office/powerpoint/2010/main" val="7705665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3C14C93-3D21-4092-9BC3-A482A219F4F9}"/>
              </a:ext>
            </a:extLst>
          </p:cNvPr>
          <p:cNvSpPr txBox="1">
            <a:spLocks/>
          </p:cNvSpPr>
          <p:nvPr/>
        </p:nvSpPr>
        <p:spPr>
          <a:xfrm>
            <a:off x="455614" y="2607468"/>
            <a:ext cx="8229600" cy="16430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5000" b="1" dirty="0">
                <a:solidFill>
                  <a:schemeClr val="bg2"/>
                </a:solidFill>
                <a:latin typeface="+mj-lt"/>
              </a:rPr>
              <a:t>Přeměny – DPH</a:t>
            </a:r>
          </a:p>
        </p:txBody>
      </p:sp>
    </p:spTree>
    <p:extLst>
      <p:ext uri="{BB962C8B-B14F-4D97-AF65-F5344CB8AC3E}">
        <p14:creationId xmlns:p14="http://schemas.microsoft.com/office/powerpoint/2010/main" val="2874414191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DPH – obecně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055" indent="-228055" defTabSz="781903">
              <a:buFont typeface="Arial" charset="0"/>
              <a:buChar char="►"/>
            </a:pPr>
            <a:r>
              <a:rPr lang="cs-CZ" dirty="0"/>
              <a:t>Obecný záměr – přeměny by měly být daňově neutrální</a:t>
            </a:r>
            <a:endParaRPr lang="cs-CZ" sz="2480" dirty="0"/>
          </a:p>
          <a:p>
            <a:pPr marL="561993" lvl="1" indent="-228055" defTabSz="781903"/>
            <a:r>
              <a:rPr lang="cs-CZ" dirty="0"/>
              <a:t>Nejedná o dodání zboží / poskytnutí služby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cs-CZ" dirty="0"/>
              <a:t>není předmětem DPH    </a:t>
            </a:r>
          </a:p>
          <a:p>
            <a:pPr marL="561993" lvl="1" indent="-228055" defTabSz="781903"/>
            <a:r>
              <a:rPr lang="cs-CZ" dirty="0"/>
              <a:t>Výslovná úprava chybí</a:t>
            </a:r>
          </a:p>
          <a:p>
            <a:pPr marL="561993" lvl="1" indent="-228055" defTabSz="781903"/>
            <a:r>
              <a:rPr lang="cs-CZ" dirty="0"/>
              <a:t>DPH obecně sleduje právní stav</a:t>
            </a:r>
          </a:p>
          <a:p>
            <a:pPr marL="561993" lvl="1" indent="-228055" defTabSz="781903"/>
            <a:r>
              <a:rPr lang="cs-CZ" dirty="0"/>
              <a:t>Zápis v obchodním rejstříku, ne rozhodný den!</a:t>
            </a:r>
          </a:p>
        </p:txBody>
      </p:sp>
    </p:spTree>
    <p:extLst>
      <p:ext uri="{BB962C8B-B14F-4D97-AF65-F5344CB8AC3E}">
        <p14:creationId xmlns:p14="http://schemas.microsoft.com/office/powerpoint/2010/main" val="30430010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DPH – plátce a registrace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0906" indent="-200906" defTabSz="781903">
              <a:buFont typeface="Arial" charset="0"/>
              <a:buChar char="►"/>
            </a:pPr>
            <a:r>
              <a:rPr lang="cs-CZ" dirty="0"/>
              <a:t>Vznik plátcovství </a:t>
            </a:r>
          </a:p>
          <a:p>
            <a:pPr marL="435749" lvl="1" indent="-137105" defTabSz="781903">
              <a:spcBef>
                <a:spcPct val="50000"/>
              </a:spcBef>
              <a:buFont typeface="Arial" charset="0"/>
              <a:buChar char="−"/>
            </a:pPr>
            <a:r>
              <a:rPr lang="cs-CZ" dirty="0"/>
              <a:t>Pokud zanikající společnost byla plátcem </a:t>
            </a:r>
            <a:r>
              <a:rPr lang="cs-CZ" dirty="0">
                <a:sym typeface="Wingdings" pitchFamily="2" charset="2"/>
              </a:rPr>
              <a:t> </a:t>
            </a:r>
            <a:r>
              <a:rPr lang="cs-CZ" dirty="0"/>
              <a:t>nástupnická se stává plátcem dnem zápisu přeměny do obchodního rejstříku (§ 94 ZDPH)</a:t>
            </a:r>
          </a:p>
          <a:p>
            <a:pPr marL="435749" lvl="1" indent="-137105" defTabSz="781903">
              <a:spcBef>
                <a:spcPct val="50000"/>
              </a:spcBef>
              <a:buFont typeface="Arial" charset="0"/>
              <a:buChar char="−"/>
            </a:pPr>
            <a:r>
              <a:rPr lang="cs-CZ" dirty="0"/>
              <a:t>Odštěpení  = problém (rozdělovaná společnost nezaniká) </a:t>
            </a:r>
            <a:r>
              <a:rPr lang="cs-CZ" dirty="0">
                <a:sym typeface="Wingdings" pitchFamily="2" charset="2"/>
              </a:rPr>
              <a:t> </a:t>
            </a:r>
            <a:r>
              <a:rPr lang="cs-CZ" dirty="0"/>
              <a:t>nástupnická se nestává plátcem automaticky</a:t>
            </a:r>
          </a:p>
          <a:p>
            <a:pPr marL="200906" indent="-200906" defTabSz="781903">
              <a:buFont typeface="Arial" charset="0"/>
              <a:buChar char="►"/>
            </a:pPr>
            <a:r>
              <a:rPr lang="cs-CZ" dirty="0"/>
              <a:t>Registrace plátce = do 15 dnů od zápisu do rejstříku</a:t>
            </a:r>
          </a:p>
          <a:p>
            <a:pPr marL="200906" indent="-200906" defTabSz="781903">
              <a:buFont typeface="Arial" charset="0"/>
              <a:buChar char="►"/>
            </a:pPr>
            <a:r>
              <a:rPr lang="cs-CZ" dirty="0"/>
              <a:t>Změna právní formy = plátcovství nezaniká</a:t>
            </a:r>
          </a:p>
          <a:p>
            <a:pPr marL="534844" lvl="1" indent="-200906" defTabSz="781903"/>
            <a:r>
              <a:rPr lang="cs-CZ" dirty="0"/>
              <a:t>Musí do 15 dnů od zápisu oznámit správci daně</a:t>
            </a:r>
          </a:p>
        </p:txBody>
      </p:sp>
    </p:spTree>
    <p:extLst>
      <p:ext uri="{BB962C8B-B14F-4D97-AF65-F5344CB8AC3E}">
        <p14:creationId xmlns:p14="http://schemas.microsoft.com/office/powerpoint/2010/main" val="318894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3C14C93-3D21-4092-9BC3-A482A219F4F9}"/>
              </a:ext>
            </a:extLst>
          </p:cNvPr>
          <p:cNvSpPr txBox="1">
            <a:spLocks/>
          </p:cNvSpPr>
          <p:nvPr/>
        </p:nvSpPr>
        <p:spPr>
          <a:xfrm>
            <a:off x="455614" y="2607468"/>
            <a:ext cx="8229600" cy="16430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5000" b="1" dirty="0">
                <a:solidFill>
                  <a:schemeClr val="bg2"/>
                </a:solidFill>
                <a:latin typeface="+mj-lt"/>
              </a:rPr>
              <a:t>Vybrané struktury</a:t>
            </a:r>
          </a:p>
        </p:txBody>
      </p:sp>
    </p:spTree>
    <p:extLst>
      <p:ext uri="{BB962C8B-B14F-4D97-AF65-F5344CB8AC3E}">
        <p14:creationId xmlns:p14="http://schemas.microsoft.com/office/powerpoint/2010/main" val="4082263934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Acquisition debt push</a:t>
            </a:r>
            <a:r>
              <a:rPr lang="cs-CZ" dirty="0"/>
              <a:t>-</a:t>
            </a:r>
            <a:r>
              <a:rPr lang="en-US" dirty="0"/>
              <a:t>down (1)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7304" y="1274876"/>
            <a:ext cx="5229496" cy="3694294"/>
          </a:xfrm>
        </p:spPr>
        <p:txBody>
          <a:bodyPr/>
          <a:lstStyle/>
          <a:p>
            <a:pPr marL="228055" indent="-228055" defTabSz="781903">
              <a:buFont typeface="Arial" charset="0"/>
              <a:buChar char="►"/>
            </a:pPr>
            <a:r>
              <a:rPr lang="cs-CZ" sz="1400" dirty="0"/>
              <a:t>Co? “přesun“ akvizičního úvěru do nakupované společnosti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1400" dirty="0"/>
              <a:t>Cíl – pohledávka věřitele přímo proti společnosti, jejíž aktiva generují CF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1400" dirty="0"/>
              <a:t>Proč? Preference věřitele </a:t>
            </a:r>
          </a:p>
          <a:p>
            <a:pPr marL="594768" lvl="1" indent="-228055" defTabSz="781903">
              <a:buFont typeface="Arial" charset="0"/>
              <a:buChar char="►"/>
            </a:pPr>
            <a:r>
              <a:rPr lang="cs-CZ" sz="1100" dirty="0" err="1"/>
              <a:t>Debt</a:t>
            </a:r>
            <a:r>
              <a:rPr lang="cs-CZ" sz="1100" dirty="0"/>
              <a:t> </a:t>
            </a:r>
            <a:r>
              <a:rPr lang="cs-CZ" sz="1100" dirty="0" err="1"/>
              <a:t>servicing</a:t>
            </a:r>
            <a:r>
              <a:rPr lang="cs-CZ" sz="1100" dirty="0"/>
              <a:t> </a:t>
            </a:r>
          </a:p>
          <a:p>
            <a:pPr marL="594768" lvl="1" indent="-228055" defTabSz="781903">
              <a:buFont typeface="Arial" charset="0"/>
              <a:buChar char="►"/>
            </a:pPr>
            <a:r>
              <a:rPr lang="cs-CZ" sz="1100" dirty="0"/>
              <a:t>Vymahatelnost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1400" dirty="0"/>
              <a:t>Daňový aspekt – uznatelnost úroku (?)</a:t>
            </a:r>
          </a:p>
          <a:p>
            <a:pPr marL="0" indent="0" defTabSz="781903">
              <a:buNone/>
            </a:pPr>
            <a:r>
              <a:rPr lang="cs-CZ" sz="1400" b="1" dirty="0" err="1"/>
              <a:t>debt</a:t>
            </a:r>
            <a:r>
              <a:rPr lang="cs-CZ" sz="1400" b="1" dirty="0"/>
              <a:t> </a:t>
            </a:r>
            <a:r>
              <a:rPr lang="cs-CZ" sz="1400" b="1" dirty="0" err="1"/>
              <a:t>servicing</a:t>
            </a:r>
            <a:r>
              <a:rPr lang="cs-CZ" sz="1400" b="1" dirty="0"/>
              <a:t> / </a:t>
            </a:r>
            <a:r>
              <a:rPr lang="cs-CZ" sz="1400" b="1" dirty="0" err="1"/>
              <a:t>debt</a:t>
            </a:r>
            <a:r>
              <a:rPr lang="cs-CZ" sz="1400" b="1" dirty="0"/>
              <a:t> </a:t>
            </a:r>
            <a:r>
              <a:rPr lang="cs-CZ" sz="1400" b="1" dirty="0" err="1"/>
              <a:t>push-down</a:t>
            </a:r>
            <a:r>
              <a:rPr lang="cs-CZ" sz="1400" b="1" dirty="0"/>
              <a:t> - alternativy fúze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1400" dirty="0"/>
              <a:t>Výplata dividend – </a:t>
            </a:r>
            <a:r>
              <a:rPr lang="cs-CZ" sz="1400" dirty="0" err="1"/>
              <a:t>timing</a:t>
            </a:r>
            <a:r>
              <a:rPr lang="cs-CZ" sz="1400" dirty="0"/>
              <a:t> (nemusí jít interim), WHT, nedostatek </a:t>
            </a:r>
            <a:r>
              <a:rPr lang="cs-CZ" sz="1400" dirty="0" err="1"/>
              <a:t>equity</a:t>
            </a:r>
            <a:endParaRPr lang="cs-CZ" sz="1400" dirty="0"/>
          </a:p>
          <a:p>
            <a:pPr marL="228055" indent="-228055" defTabSz="781903">
              <a:buFont typeface="Arial" charset="0"/>
              <a:buChar char="►"/>
            </a:pPr>
            <a:r>
              <a:rPr lang="cs-CZ" sz="1400" dirty="0"/>
              <a:t>Snížení </a:t>
            </a:r>
            <a:r>
              <a:rPr lang="cs-CZ" sz="1400" dirty="0" err="1"/>
              <a:t>equity</a:t>
            </a:r>
            <a:r>
              <a:rPr lang="cs-CZ" sz="1400" dirty="0"/>
              <a:t> – procesně náročnější, zdanění(?), nedostatek </a:t>
            </a:r>
            <a:r>
              <a:rPr lang="cs-CZ" sz="1400" dirty="0" err="1"/>
              <a:t>equity</a:t>
            </a:r>
            <a:endParaRPr lang="cs-CZ" sz="1400" dirty="0"/>
          </a:p>
          <a:p>
            <a:pPr marL="228055" indent="-228055" defTabSz="781903">
              <a:buFont typeface="Arial" charset="0"/>
              <a:buChar char="►"/>
            </a:pPr>
            <a:r>
              <a:rPr lang="cs-CZ" sz="1400" dirty="0" err="1"/>
              <a:t>Debt</a:t>
            </a:r>
            <a:r>
              <a:rPr lang="cs-CZ" sz="1400" dirty="0"/>
              <a:t>-to-</a:t>
            </a:r>
            <a:r>
              <a:rPr lang="cs-CZ" sz="1400" dirty="0" err="1"/>
              <a:t>equity</a:t>
            </a:r>
            <a:r>
              <a:rPr lang="cs-CZ" sz="1400" dirty="0"/>
              <a:t> swap (dluhem financovaná výplata dividend / </a:t>
            </a:r>
            <a:r>
              <a:rPr lang="cs-CZ" sz="1400" dirty="0" err="1"/>
              <a:t>equity</a:t>
            </a:r>
            <a:r>
              <a:rPr lang="cs-CZ" sz="1400" dirty="0"/>
              <a:t>) – uznatelnost úroku(?), zdanění výplaty(?), dostatek </a:t>
            </a:r>
            <a:r>
              <a:rPr lang="cs-CZ" sz="1400" dirty="0" err="1"/>
              <a:t>equity</a:t>
            </a:r>
            <a:endParaRPr lang="cs-CZ" sz="1400" dirty="0"/>
          </a:p>
          <a:p>
            <a:pPr marL="228055" indent="-228055" defTabSz="781903">
              <a:buFont typeface="Arial" charset="0"/>
              <a:buChar char="►"/>
            </a:pPr>
            <a:r>
              <a:rPr lang="cs-CZ" sz="1400" dirty="0" err="1"/>
              <a:t>Upstream</a:t>
            </a:r>
            <a:r>
              <a:rPr lang="cs-CZ" sz="1400" dirty="0"/>
              <a:t> </a:t>
            </a:r>
            <a:r>
              <a:rPr lang="cs-CZ" sz="1400" dirty="0" err="1"/>
              <a:t>loan</a:t>
            </a:r>
            <a:r>
              <a:rPr lang="cs-CZ" sz="1400" dirty="0"/>
              <a:t> – úrokový výnos, právní aspekty, (WHT), jak v budoucnu uhradit 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1400" dirty="0"/>
              <a:t>Refinancování stávajících půjček 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1400" dirty="0"/>
              <a:t>Konverze na k.s. 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1400" dirty="0"/>
              <a:t>Tax </a:t>
            </a:r>
            <a:r>
              <a:rPr lang="cs-CZ" sz="1400" dirty="0" err="1"/>
              <a:t>consolidation</a:t>
            </a:r>
            <a:endParaRPr lang="cs-CZ" sz="14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6E4271F-9E0D-405C-B553-397523827190}"/>
              </a:ext>
            </a:extLst>
          </p:cNvPr>
          <p:cNvGrpSpPr/>
          <p:nvPr/>
        </p:nvGrpSpPr>
        <p:grpSpPr>
          <a:xfrm>
            <a:off x="796338" y="1759130"/>
            <a:ext cx="2425834" cy="3063409"/>
            <a:chOff x="796338" y="1759130"/>
            <a:chExt cx="2425834" cy="306340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5106183-4BEA-4AE0-A398-CFD8C97F019C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796338" y="3833853"/>
              <a:ext cx="1176650" cy="988686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2" tIns="45716" rIns="91432" bIns="45716" anchor="ctr"/>
            <a:lstStyle>
              <a:lvl1pPr marL="12700" indent="-127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cs-CZ" sz="1200" dirty="0">
                  <a:solidFill>
                    <a:srgbClr val="808080"/>
                  </a:solidFill>
                  <a:latin typeface="+mj-lt"/>
                </a:rPr>
                <a:t>OpCo</a:t>
              </a:r>
              <a:endParaRPr lang="cs-CZ" altLang="cs-CZ" sz="1200" dirty="0">
                <a:solidFill>
                  <a:srgbClr val="808080"/>
                </a:solidFill>
                <a:latin typeface="+mj-lt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EE81C11-4D06-4EDD-A45A-8BEC2D0139F0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796339" y="2266546"/>
              <a:ext cx="1176650" cy="787659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2" tIns="45716" rIns="91432" bIns="45716" anchor="ctr"/>
            <a:lstStyle>
              <a:lvl1pPr marL="12700" indent="-127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cs-CZ" altLang="cs-CZ" sz="1200" dirty="0" err="1">
                  <a:solidFill>
                    <a:srgbClr val="808080"/>
                  </a:solidFill>
                  <a:latin typeface="+mj-lt"/>
                </a:rPr>
                <a:t>HoldCo</a:t>
              </a:r>
              <a:r>
                <a:rPr lang="en-US" altLang="cs-CZ" sz="1200" dirty="0">
                  <a:solidFill>
                    <a:srgbClr val="808080"/>
                  </a:solidFill>
                  <a:latin typeface="+mj-lt"/>
                </a:rPr>
                <a:t>/SPV</a:t>
              </a:r>
              <a:endParaRPr lang="cs-CZ" altLang="cs-CZ" sz="1200" dirty="0">
                <a:solidFill>
                  <a:srgbClr val="808080"/>
                </a:solidFill>
                <a:latin typeface="+mj-lt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101162F-C8A5-45EC-94FA-C8152DD0602F}"/>
                </a:ext>
              </a:extLst>
            </p:cNvPr>
            <p:cNvCxnSpPr>
              <a:cxnSpLocks/>
              <a:stCxn id="32" idx="2"/>
              <a:endCxn id="28" idx="0"/>
            </p:cNvCxnSpPr>
            <p:nvPr/>
          </p:nvCxnSpPr>
          <p:spPr>
            <a:xfrm flipH="1">
              <a:off x="1384663" y="3054205"/>
              <a:ext cx="1" cy="779648"/>
            </a:xfrm>
            <a:prstGeom prst="line">
              <a:avLst/>
            </a:prstGeom>
            <a:ln w="952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AF9B26D-9C8F-42C5-8AD0-1CEDD63544F0}"/>
                </a:ext>
              </a:extLst>
            </p:cNvPr>
            <p:cNvCxnSpPr>
              <a:cxnSpLocks/>
            </p:cNvCxnSpPr>
            <p:nvPr/>
          </p:nvCxnSpPr>
          <p:spPr>
            <a:xfrm>
              <a:off x="1371601" y="1843610"/>
              <a:ext cx="1" cy="422936"/>
            </a:xfrm>
            <a:prstGeom prst="line">
              <a:avLst/>
            </a:prstGeom>
            <a:ln w="952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or: Curved 10">
              <a:extLst>
                <a:ext uri="{FF2B5EF4-FFF2-40B4-BE49-F238E27FC236}">
                  <a16:creationId xmlns:a16="http://schemas.microsoft.com/office/drawing/2014/main" id="{1131F7C4-0691-4E10-A451-C6A2443B894F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062447" y="1759130"/>
              <a:ext cx="618308" cy="168957"/>
            </a:xfrm>
            <a:prstGeom prst="curvedConnector3">
              <a:avLst/>
            </a:prstGeom>
            <a:ln w="952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E7A3F09-5A02-4FA8-B9E2-06C0B7F17C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2013" y="3054206"/>
              <a:ext cx="1280158" cy="0"/>
            </a:xfrm>
            <a:prstGeom prst="straightConnector1">
              <a:avLst/>
            </a:prstGeom>
            <a:ln w="952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0BE3327-ACE2-4F48-A5A8-169D42EBBEDC}"/>
                </a:ext>
              </a:extLst>
            </p:cNvPr>
            <p:cNvSpPr txBox="1"/>
            <p:nvPr/>
          </p:nvSpPr>
          <p:spPr>
            <a:xfrm>
              <a:off x="1996624" y="2755194"/>
              <a:ext cx="1225548" cy="259467"/>
            </a:xfrm>
            <a:prstGeom prst="rect">
              <a:avLst/>
            </a:prstGeom>
            <a:noFill/>
          </p:spPr>
          <p:txBody>
            <a:bodyPr wrap="square" lIns="89317" tIns="44659" rIns="89317" bIns="44659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808080"/>
                  </a:solidFill>
                </a:rPr>
                <a:t>Bank loan(s)</a:t>
              </a:r>
              <a:endParaRPr lang="cs-CZ" sz="1100" dirty="0">
                <a:solidFill>
                  <a:srgbClr val="80808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99196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32675-A001-4100-83FD-E0FCD3CD1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Acquisition debt push</a:t>
            </a:r>
            <a:r>
              <a:rPr lang="cs-CZ" dirty="0"/>
              <a:t>-</a:t>
            </a:r>
            <a:r>
              <a:rPr lang="en-US" dirty="0"/>
              <a:t>down (2)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0F6CE-AA3B-4887-9669-F42135C4C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417638"/>
            <a:ext cx="4114800" cy="449548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Fúze </a:t>
            </a:r>
          </a:p>
          <a:p>
            <a:r>
              <a:rPr lang="cs-CZ" sz="1400" dirty="0"/>
              <a:t>25/1/</a:t>
            </a:r>
            <a:r>
              <a:rPr lang="cs-CZ" sz="1400" dirty="0" err="1"/>
              <a:t>zk</a:t>
            </a:r>
            <a:r>
              <a:rPr lang="cs-CZ" sz="1400" dirty="0"/>
              <a:t> - vztah mateřská a dceřiná až po 12 měsících; fúzí zaniká (RD)</a:t>
            </a:r>
          </a:p>
          <a:p>
            <a:r>
              <a:rPr lang="cs-CZ" sz="1400" dirty="0"/>
              <a:t>25/1/i – náklad na příjmy, které nejsou předmětem daně, na příjmy osvobozené nebo nezahrnované do základu daně</a:t>
            </a:r>
          </a:p>
          <a:p>
            <a:r>
              <a:rPr lang="cs-CZ" sz="1400" dirty="0"/>
              <a:t>Od začátku plán fúze, vynaložena na nabytí aktiv generujících zdanitelný příjem, žádné dividendy</a:t>
            </a:r>
          </a:p>
          <a:p>
            <a:r>
              <a:rPr lang="cs-CZ" sz="1400" dirty="0" err="1"/>
              <a:t>Upstream</a:t>
            </a:r>
            <a:endParaRPr lang="cs-CZ" sz="1400" dirty="0"/>
          </a:p>
          <a:p>
            <a:r>
              <a:rPr lang="cs-CZ" sz="1400" dirty="0"/>
              <a:t>Projektová dokumentace, podmínka banky</a:t>
            </a:r>
          </a:p>
          <a:p>
            <a:r>
              <a:rPr lang="cs-CZ" sz="1400" dirty="0"/>
              <a:t>KV KDP, NSS</a:t>
            </a:r>
          </a:p>
          <a:p>
            <a:r>
              <a:rPr lang="cs-CZ" sz="1400" dirty="0"/>
              <a:t>Modelování dopadu na </a:t>
            </a:r>
            <a:r>
              <a:rPr lang="cs-CZ" sz="1400" dirty="0" err="1"/>
              <a:t>equity</a:t>
            </a:r>
            <a:r>
              <a:rPr lang="cs-CZ" sz="1400" dirty="0"/>
              <a:t> + odpisy </a:t>
            </a:r>
            <a:r>
              <a:rPr lang="cs-CZ" sz="1400" dirty="0" err="1"/>
              <a:t>gwillu</a:t>
            </a:r>
            <a:r>
              <a:rPr lang="cs-CZ" sz="1400" dirty="0"/>
              <a:t> v dalších letech </a:t>
            </a:r>
            <a:r>
              <a:rPr lang="cs-CZ" sz="1400" dirty="0">
                <a:sym typeface="Wingdings" panose="05000000000000000000" pitchFamily="2" charset="2"/>
              </a:rPr>
              <a:t></a:t>
            </a:r>
            <a:r>
              <a:rPr lang="cs-CZ" sz="1400" dirty="0"/>
              <a:t> dopad na </a:t>
            </a:r>
            <a:r>
              <a:rPr lang="cs-CZ" sz="1400" dirty="0" err="1"/>
              <a:t>thin</a:t>
            </a:r>
            <a:r>
              <a:rPr lang="cs-CZ" sz="1400" dirty="0"/>
              <a:t> cap (pokud jiné IC </a:t>
            </a:r>
            <a:r>
              <a:rPr lang="cs-CZ" sz="1400" dirty="0" err="1"/>
              <a:t>loans</a:t>
            </a:r>
            <a:r>
              <a:rPr lang="cs-CZ" sz="1400" dirty="0"/>
              <a:t>) + distribuční kapacitu. </a:t>
            </a:r>
          </a:p>
          <a:p>
            <a:r>
              <a:rPr lang="cs-CZ" sz="1400" dirty="0"/>
              <a:t>SILON case - 7 </a:t>
            </a:r>
            <a:r>
              <a:rPr lang="cs-CZ" sz="1400" dirty="0" err="1"/>
              <a:t>Afs</a:t>
            </a:r>
            <a:r>
              <a:rPr lang="cs-CZ" sz="1400" dirty="0"/>
              <a:t> 55/2013</a:t>
            </a:r>
          </a:p>
          <a:p>
            <a:r>
              <a:rPr lang="cs-CZ" sz="1400" dirty="0"/>
              <a:t>Intra </a:t>
            </a:r>
            <a:r>
              <a:rPr lang="cs-CZ" sz="1400" dirty="0" err="1"/>
              <a:t>group</a:t>
            </a:r>
            <a:r>
              <a:rPr lang="cs-CZ" sz="1400" dirty="0"/>
              <a:t> </a:t>
            </a:r>
            <a:r>
              <a:rPr lang="cs-CZ" sz="1400" dirty="0" err="1"/>
              <a:t>debt</a:t>
            </a:r>
            <a:r>
              <a:rPr lang="cs-CZ" sz="1400" dirty="0"/>
              <a:t> </a:t>
            </a:r>
            <a:r>
              <a:rPr lang="cs-CZ" sz="1400" dirty="0" err="1"/>
              <a:t>push</a:t>
            </a:r>
            <a:r>
              <a:rPr lang="cs-CZ" sz="1400" dirty="0"/>
              <a:t> </a:t>
            </a:r>
            <a:r>
              <a:rPr lang="cs-CZ" sz="1400" dirty="0" err="1"/>
              <a:t>down</a:t>
            </a:r>
            <a:r>
              <a:rPr lang="cs-CZ" sz="1400" dirty="0"/>
              <a:t> CTP 9 </a:t>
            </a:r>
            <a:r>
              <a:rPr lang="cs-CZ" sz="1400" dirty="0" err="1"/>
              <a:t>Afs</a:t>
            </a:r>
            <a:r>
              <a:rPr lang="cs-CZ" sz="1400" dirty="0"/>
              <a:t> 57/2015 – zneužití práva</a:t>
            </a:r>
          </a:p>
          <a:p>
            <a:endParaRPr lang="cs-CZ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2866714-F279-4CC4-BFE0-618A1EC7B8AE}"/>
              </a:ext>
            </a:extLst>
          </p:cNvPr>
          <p:cNvGrpSpPr/>
          <p:nvPr/>
        </p:nvGrpSpPr>
        <p:grpSpPr>
          <a:xfrm>
            <a:off x="306385" y="1963250"/>
            <a:ext cx="3939540" cy="2846234"/>
            <a:chOff x="306385" y="1963250"/>
            <a:chExt cx="3939540" cy="2846234"/>
          </a:xfrm>
        </p:grpSpPr>
        <p:cxnSp>
          <p:nvCxnSpPr>
            <p:cNvPr id="8" name="Connector: Curved 7">
              <a:extLst>
                <a:ext uri="{FF2B5EF4-FFF2-40B4-BE49-F238E27FC236}">
                  <a16:creationId xmlns:a16="http://schemas.microsoft.com/office/drawing/2014/main" id="{C1976407-1AF3-44A1-97D1-46310B312C96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068286" y="1963250"/>
              <a:ext cx="618308" cy="168957"/>
            </a:xfrm>
            <a:prstGeom prst="curvedConnector3">
              <a:avLst/>
            </a:prstGeom>
            <a:ln w="952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2E087A8-FDE7-47E8-9A8F-9219A299B1AC}"/>
                </a:ext>
              </a:extLst>
            </p:cNvPr>
            <p:cNvGrpSpPr/>
            <p:nvPr/>
          </p:nvGrpSpPr>
          <p:grpSpPr>
            <a:xfrm>
              <a:off x="306385" y="2048516"/>
              <a:ext cx="3939540" cy="2760968"/>
              <a:chOff x="306385" y="1734829"/>
              <a:chExt cx="3939540" cy="2760968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3A482DD-02B4-4190-BFBE-ECDE19F23F6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1789116" y="2157765"/>
                <a:ext cx="1176650" cy="787659"/>
              </a:xfrm>
              <a:prstGeom prst="rect">
                <a:avLst/>
              </a:prstGeom>
              <a:solidFill>
                <a:srgbClr val="FFD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 anchor="ctr"/>
              <a:lstStyle>
                <a:lvl1pPr marL="12700" indent="-127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en-US" altLang="cs-CZ" sz="1200" dirty="0">
                    <a:solidFill>
                      <a:srgbClr val="808080"/>
                    </a:solidFill>
                    <a:latin typeface="+mj-lt"/>
                  </a:rPr>
                  <a:t>SPV</a:t>
                </a:r>
                <a:endParaRPr lang="cs-CZ" altLang="cs-CZ" sz="1200" dirty="0">
                  <a:solidFill>
                    <a:srgbClr val="808080"/>
                  </a:solidFill>
                  <a:latin typeface="+mj-lt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4629A9A-E859-46AF-8DEB-9E9D9C1FB29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1789116" y="3438711"/>
                <a:ext cx="1176650" cy="787659"/>
              </a:xfrm>
              <a:prstGeom prst="rect">
                <a:avLst/>
              </a:prstGeom>
              <a:solidFill>
                <a:srgbClr val="FFD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 anchor="ctr"/>
              <a:lstStyle>
                <a:lvl1pPr marL="12700" indent="-127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en-US" altLang="cs-CZ" sz="1200" dirty="0">
                    <a:solidFill>
                      <a:srgbClr val="808080"/>
                    </a:solidFill>
                    <a:latin typeface="+mj-lt"/>
                  </a:rPr>
                  <a:t>OpCo</a:t>
                </a:r>
                <a:endParaRPr lang="cs-CZ" altLang="cs-CZ" sz="1200" dirty="0">
                  <a:solidFill>
                    <a:srgbClr val="808080"/>
                  </a:solidFill>
                  <a:latin typeface="+mj-lt"/>
                </a:endParaRP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5667D3BB-B17D-42FA-B2C7-89EF82A20A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1796" y="1734829"/>
                <a:ext cx="1" cy="422936"/>
              </a:xfrm>
              <a:prstGeom prst="line">
                <a:avLst/>
              </a:prstGeom>
              <a:ln w="9525">
                <a:solidFill>
                  <a:schemeClr val="accent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94578F37-5374-4E57-8962-B1C3C1D1851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65766" y="2549109"/>
                <a:ext cx="1280158" cy="0"/>
              </a:xfrm>
              <a:prstGeom prst="straightConnector1">
                <a:avLst/>
              </a:prstGeom>
              <a:ln w="9525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AC21D2-070F-458C-A900-8C036C1AC4F1}"/>
                  </a:ext>
                </a:extLst>
              </p:cNvPr>
              <p:cNvSpPr txBox="1"/>
              <p:nvPr/>
            </p:nvSpPr>
            <p:spPr>
              <a:xfrm>
                <a:off x="3020377" y="2250097"/>
                <a:ext cx="1225548" cy="259467"/>
              </a:xfrm>
              <a:prstGeom prst="rect">
                <a:avLst/>
              </a:prstGeom>
              <a:noFill/>
            </p:spPr>
            <p:txBody>
              <a:bodyPr wrap="square" lIns="89317" tIns="44659" rIns="89317" bIns="44659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rgbClr val="808080"/>
                    </a:solidFill>
                  </a:rPr>
                  <a:t>Bank loan(s)</a:t>
                </a:r>
                <a:endParaRPr lang="cs-CZ" sz="1100" dirty="0">
                  <a:solidFill>
                    <a:srgbClr val="808080"/>
                  </a:solidFill>
                </a:endParaRP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D60E8DDA-984B-4135-A1F6-643E65F2C94D}"/>
                  </a:ext>
                </a:extLst>
              </p:cNvPr>
              <p:cNvCxnSpPr>
                <a:cxnSpLocks/>
                <a:endCxn id="6" idx="0"/>
              </p:cNvCxnSpPr>
              <p:nvPr/>
            </p:nvCxnSpPr>
            <p:spPr>
              <a:xfrm flipH="1">
                <a:off x="2377441" y="2945424"/>
                <a:ext cx="4356" cy="493287"/>
              </a:xfrm>
              <a:prstGeom prst="line">
                <a:avLst/>
              </a:prstGeom>
              <a:ln w="9525">
                <a:solidFill>
                  <a:schemeClr val="accent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2EB7DB5-99CE-44F8-BB5F-FAFA9411A570}"/>
                  </a:ext>
                </a:extLst>
              </p:cNvPr>
              <p:cNvSpPr/>
              <p:nvPr/>
            </p:nvSpPr>
            <p:spPr>
              <a:xfrm>
                <a:off x="1584960" y="1950720"/>
                <a:ext cx="1584960" cy="2545077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cs-CZ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94F930C-92F0-43CC-9805-AAC17B50DC1B}"/>
                  </a:ext>
                </a:extLst>
              </p:cNvPr>
              <p:cNvSpPr txBox="1"/>
              <p:nvPr/>
            </p:nvSpPr>
            <p:spPr>
              <a:xfrm>
                <a:off x="306385" y="2815690"/>
                <a:ext cx="1225548" cy="259467"/>
              </a:xfrm>
              <a:prstGeom prst="rect">
                <a:avLst/>
              </a:prstGeom>
              <a:noFill/>
            </p:spPr>
            <p:txBody>
              <a:bodyPr wrap="square" lIns="89317" tIns="44659" rIns="89317" bIns="44659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rgbClr val="808080"/>
                    </a:solidFill>
                  </a:rPr>
                  <a:t>merger</a:t>
                </a:r>
                <a:endParaRPr lang="cs-CZ" sz="1100" dirty="0">
                  <a:solidFill>
                    <a:srgbClr val="80808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48880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32675-A001-4100-83FD-E0FCD3CD1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Acquisition debt push</a:t>
            </a:r>
            <a:r>
              <a:rPr lang="cs-CZ" dirty="0"/>
              <a:t>-</a:t>
            </a:r>
            <a:r>
              <a:rPr lang="en-US" dirty="0"/>
              <a:t>down (3)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0F6CE-AA3B-4887-9669-F42135C4C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417638"/>
            <a:ext cx="4114800" cy="4495482"/>
          </a:xfrm>
        </p:spPr>
        <p:txBody>
          <a:bodyPr/>
          <a:lstStyle/>
          <a:p>
            <a:pPr marL="0" indent="0">
              <a:buNone/>
            </a:pPr>
            <a:r>
              <a:rPr lang="cs-CZ" sz="1800" b="1" dirty="0"/>
              <a:t>Dluhem financovaná výplata dividend</a:t>
            </a:r>
          </a:p>
          <a:p>
            <a:pPr marL="0" indent="0">
              <a:buNone/>
            </a:pPr>
            <a:r>
              <a:rPr lang="cs-CZ" sz="1600" b="1" dirty="0"/>
              <a:t>5 </a:t>
            </a:r>
            <a:r>
              <a:rPr lang="cs-CZ" sz="1600" b="1" dirty="0" err="1"/>
              <a:t>Afs</a:t>
            </a:r>
            <a:r>
              <a:rPr lang="cs-CZ" sz="1600" b="1" dirty="0"/>
              <a:t> 25/2009 – 98 </a:t>
            </a:r>
          </a:p>
          <a:p>
            <a:r>
              <a:rPr lang="cs-CZ" sz="1400" dirty="0"/>
              <a:t>Vazba na zdanitelné příjmy – možnost použít volné finanční prostředky na investice nebo provozní výdaje vedoucí k dosažení, zajištění nebo udržení zdanitelných příjmů.</a:t>
            </a:r>
          </a:p>
          <a:p>
            <a:r>
              <a:rPr lang="cs-CZ" sz="1400" dirty="0"/>
              <a:t>Výplata dividend přímo souvisí s podnikatelskou činností, právo na dividendy je jedním ze základních práv akcionáře.</a:t>
            </a:r>
          </a:p>
          <a:p>
            <a:r>
              <a:rPr lang="cs-CZ" sz="1400" dirty="0"/>
              <a:t>Je věcí podnikatelského rozhodnutí společnosti, zda použije k výplatě dividend pouze vlastní a nebo i cizí zdroje financování, podle toho, která varianta je pro ni v ten který okamžik ekonomicky výhodnější či vhodnější, zejména z hlediska udržení stability finančních toků.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3A15B6D-EF8E-43E9-B8C7-888647CDDEDC}"/>
              </a:ext>
            </a:extLst>
          </p:cNvPr>
          <p:cNvGrpSpPr/>
          <p:nvPr/>
        </p:nvGrpSpPr>
        <p:grpSpPr>
          <a:xfrm>
            <a:off x="1335550" y="1799614"/>
            <a:ext cx="2505700" cy="2918994"/>
            <a:chOff x="729936" y="1963250"/>
            <a:chExt cx="2505700" cy="2918994"/>
          </a:xfrm>
        </p:grpSpPr>
        <p:cxnSp>
          <p:nvCxnSpPr>
            <p:cNvPr id="8" name="Connector: Curved 7">
              <a:extLst>
                <a:ext uri="{FF2B5EF4-FFF2-40B4-BE49-F238E27FC236}">
                  <a16:creationId xmlns:a16="http://schemas.microsoft.com/office/drawing/2014/main" id="{C1976407-1AF3-44A1-97D1-46310B312C96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009106" y="1963250"/>
              <a:ext cx="618308" cy="168957"/>
            </a:xfrm>
            <a:prstGeom prst="curvedConnector3">
              <a:avLst/>
            </a:prstGeom>
            <a:ln w="952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3A482DD-02B4-4190-BFBE-ECDE19F23F68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729936" y="2471452"/>
              <a:ext cx="1176650" cy="787659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2" tIns="45716" rIns="91432" bIns="45716" anchor="ctr"/>
            <a:lstStyle>
              <a:lvl1pPr marL="12700" indent="-127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cs-CZ" sz="1200" dirty="0">
                  <a:solidFill>
                    <a:srgbClr val="808080"/>
                  </a:solidFill>
                  <a:latin typeface="+mj-lt"/>
                </a:rPr>
                <a:t>SPV / </a:t>
              </a:r>
              <a:r>
                <a:rPr lang="en-US" altLang="cs-CZ" sz="1200" dirty="0" err="1">
                  <a:solidFill>
                    <a:srgbClr val="808080"/>
                  </a:solidFill>
                  <a:latin typeface="+mj-lt"/>
                </a:rPr>
                <a:t>HoldCo</a:t>
              </a:r>
              <a:endParaRPr lang="cs-CZ" altLang="cs-CZ" sz="1200" dirty="0">
                <a:solidFill>
                  <a:srgbClr val="808080"/>
                </a:solidFill>
                <a:latin typeface="+mj-lt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4629A9A-E859-46AF-8DEB-9E9D9C1FB29A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734292" y="4094585"/>
              <a:ext cx="1176650" cy="787659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2" tIns="45716" rIns="91432" bIns="45716" anchor="ctr"/>
            <a:lstStyle>
              <a:lvl1pPr marL="12700" indent="-127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cs-CZ" sz="1200" dirty="0">
                  <a:solidFill>
                    <a:srgbClr val="808080"/>
                  </a:solidFill>
                  <a:latin typeface="+mj-lt"/>
                </a:rPr>
                <a:t>OpCo</a:t>
              </a:r>
              <a:endParaRPr lang="cs-CZ" altLang="cs-CZ" sz="1200" dirty="0">
                <a:solidFill>
                  <a:srgbClr val="808080"/>
                </a:solidFill>
                <a:latin typeface="+mj-lt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667D3BB-B17D-42FA-B2C7-89EF82A20A54}"/>
                </a:ext>
              </a:extLst>
            </p:cNvPr>
            <p:cNvCxnSpPr>
              <a:cxnSpLocks/>
            </p:cNvCxnSpPr>
            <p:nvPr/>
          </p:nvCxnSpPr>
          <p:spPr>
            <a:xfrm>
              <a:off x="1322616" y="2048516"/>
              <a:ext cx="1" cy="422936"/>
            </a:xfrm>
            <a:prstGeom prst="line">
              <a:avLst/>
            </a:prstGeom>
            <a:ln w="952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4578F37-5374-4E57-8962-B1C3C1D185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06586" y="3114256"/>
              <a:ext cx="1280158" cy="0"/>
            </a:xfrm>
            <a:prstGeom prst="straightConnector1">
              <a:avLst/>
            </a:prstGeom>
            <a:ln w="952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AC21D2-070F-458C-A900-8C036C1AC4F1}"/>
                </a:ext>
              </a:extLst>
            </p:cNvPr>
            <p:cNvSpPr txBox="1"/>
            <p:nvPr/>
          </p:nvSpPr>
          <p:spPr>
            <a:xfrm>
              <a:off x="1975626" y="2276831"/>
              <a:ext cx="1225548" cy="428744"/>
            </a:xfrm>
            <a:prstGeom prst="rect">
              <a:avLst/>
            </a:prstGeom>
            <a:noFill/>
          </p:spPr>
          <p:txBody>
            <a:bodyPr wrap="square" lIns="89317" tIns="44659" rIns="89317" bIns="44659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808080"/>
                  </a:solidFill>
                </a:rPr>
                <a:t>Bank loan(s) repayment</a:t>
              </a:r>
              <a:endParaRPr lang="cs-CZ" sz="1100" dirty="0">
                <a:solidFill>
                  <a:srgbClr val="808080"/>
                </a:solidFill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60E8DDA-984B-4135-A1F6-643E65F2C94D}"/>
                </a:ext>
              </a:extLst>
            </p:cNvPr>
            <p:cNvCxnSpPr>
              <a:cxnSpLocks/>
              <a:stCxn id="5" idx="2"/>
              <a:endCxn id="6" idx="0"/>
            </p:cNvCxnSpPr>
            <p:nvPr/>
          </p:nvCxnSpPr>
          <p:spPr>
            <a:xfrm>
              <a:off x="1318261" y="3259111"/>
              <a:ext cx="4356" cy="835474"/>
            </a:xfrm>
            <a:prstGeom prst="line">
              <a:avLst/>
            </a:prstGeom>
            <a:ln w="952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D8A5711-EC9B-4522-9444-C2A292A0B658}"/>
                </a:ext>
              </a:extLst>
            </p:cNvPr>
            <p:cNvCxnSpPr>
              <a:cxnSpLocks/>
            </p:cNvCxnSpPr>
            <p:nvPr/>
          </p:nvCxnSpPr>
          <p:spPr>
            <a:xfrm>
              <a:off x="1906586" y="2725636"/>
              <a:ext cx="132905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8313249-0563-4E8F-B6D9-6C984A9DDB31}"/>
                </a:ext>
              </a:extLst>
            </p:cNvPr>
            <p:cNvSpPr txBox="1"/>
            <p:nvPr/>
          </p:nvSpPr>
          <p:spPr>
            <a:xfrm>
              <a:off x="1961196" y="2805598"/>
              <a:ext cx="1225548" cy="259467"/>
            </a:xfrm>
            <a:prstGeom prst="rect">
              <a:avLst/>
            </a:prstGeom>
            <a:noFill/>
          </p:spPr>
          <p:txBody>
            <a:bodyPr wrap="square" lIns="89317" tIns="44659" rIns="89317" bIns="44659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808080"/>
                  </a:solidFill>
                </a:rPr>
                <a:t>Bank loan(s)</a:t>
              </a:r>
              <a:endParaRPr lang="cs-CZ" sz="1100" dirty="0">
                <a:solidFill>
                  <a:srgbClr val="808080"/>
                </a:solidFill>
              </a:endParaRP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E46D864-B47B-4A10-B2E7-699C005429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53401" y="3313728"/>
              <a:ext cx="0" cy="7033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6A6D4E1-DCAB-4C2C-845A-AE83C46307BB}"/>
                </a:ext>
              </a:extLst>
            </p:cNvPr>
            <p:cNvSpPr txBox="1"/>
            <p:nvPr/>
          </p:nvSpPr>
          <p:spPr>
            <a:xfrm>
              <a:off x="1721760" y="3523423"/>
              <a:ext cx="1225548" cy="259467"/>
            </a:xfrm>
            <a:prstGeom prst="rect">
              <a:avLst/>
            </a:prstGeom>
            <a:noFill/>
          </p:spPr>
          <p:txBody>
            <a:bodyPr wrap="square" lIns="89317" tIns="44659" rIns="89317" bIns="44659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808080"/>
                  </a:solidFill>
                </a:rPr>
                <a:t>Dividend</a:t>
              </a:r>
              <a:endParaRPr lang="cs-CZ" sz="1100" dirty="0">
                <a:solidFill>
                  <a:srgbClr val="808080"/>
                </a:solidFill>
              </a:endParaRP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CD9DF30-7ED7-40D8-ADC0-34430F5621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11505" y="4545148"/>
              <a:ext cx="128015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B28A9EF-35DC-42B7-8795-E15CF86BEC55}"/>
                </a:ext>
              </a:extLst>
            </p:cNvPr>
            <p:cNvSpPr txBox="1"/>
            <p:nvPr/>
          </p:nvSpPr>
          <p:spPr>
            <a:xfrm>
              <a:off x="1933891" y="4209866"/>
              <a:ext cx="1225548" cy="259467"/>
            </a:xfrm>
            <a:prstGeom prst="rect">
              <a:avLst/>
            </a:prstGeom>
            <a:noFill/>
          </p:spPr>
          <p:txBody>
            <a:bodyPr wrap="square" lIns="89317" tIns="44659" rIns="89317" bIns="44659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808080"/>
                  </a:solidFill>
                </a:rPr>
                <a:t>Bank loan(s)</a:t>
              </a:r>
              <a:endParaRPr lang="cs-CZ" sz="1100" dirty="0">
                <a:solidFill>
                  <a:srgbClr val="80808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1465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Prodej akcií / podílů – obecně </a:t>
            </a:r>
            <a:r>
              <a:rPr lang="cs-CZ" sz="3078" dirty="0"/>
              <a:t>(</a:t>
            </a:r>
            <a:r>
              <a:rPr lang="en-US" sz="3078" dirty="0"/>
              <a:t>s.r.o.</a:t>
            </a:r>
            <a:r>
              <a:rPr lang="cs-CZ" sz="3078" dirty="0"/>
              <a:t>, </a:t>
            </a:r>
            <a:r>
              <a:rPr lang="en-US" sz="3078" dirty="0" err="1"/>
              <a:t>a.s</a:t>
            </a:r>
            <a:r>
              <a:rPr lang="en-US" sz="3078" dirty="0"/>
              <a:t>.</a:t>
            </a:r>
            <a:r>
              <a:rPr lang="cs-CZ" sz="3078" dirty="0"/>
              <a:t>)</a:t>
            </a:r>
            <a:br>
              <a:rPr lang="cs-CZ" sz="3078" dirty="0"/>
            </a:br>
            <a:endParaRPr lang="cs-CZ" dirty="0"/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626" y="1593005"/>
            <a:ext cx="7927696" cy="4164327"/>
          </a:xfrm>
        </p:spPr>
        <p:txBody>
          <a:bodyPr/>
          <a:lstStyle/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Daňová pozice společnosti se v zásadě nemění. Mění se vlastník.</a:t>
            </a:r>
          </a:p>
          <a:p>
            <a:pPr lvl="2"/>
            <a:r>
              <a:rPr lang="cs-CZ" dirty="0"/>
              <a:t>Daňová báze majetku / závazků dceřiné společnosti se nemění </a:t>
            </a:r>
          </a:p>
          <a:p>
            <a:pPr lvl="2"/>
            <a:r>
              <a:rPr lang="cs-CZ" dirty="0"/>
              <a:t>Může mít dopad na využitelnost daňové ztráty (§ 38na ZDP)</a:t>
            </a:r>
          </a:p>
          <a:p>
            <a:pPr lvl="3"/>
            <a:r>
              <a:rPr lang="cs-CZ" dirty="0"/>
              <a:t>Podstatná změna (více než 25% ZK, hlasovací práva, nebo změny, kterými je získán rozhodující vliv)</a:t>
            </a:r>
          </a:p>
          <a:p>
            <a:pPr lvl="3"/>
            <a:r>
              <a:rPr lang="cs-CZ" dirty="0"/>
              <a:t>T</a:t>
            </a:r>
            <a:r>
              <a:rPr lang="cs-CZ" dirty="0">
                <a:sym typeface="Wingdings" pitchFamily="2" charset="2"/>
              </a:rPr>
              <a:t>est stejných činností (80% tržeb za vlastní výkony a zboží zaúčtovaných do výnosů) = složitý + nejasný výklad</a:t>
            </a:r>
          </a:p>
          <a:p>
            <a:pPr lvl="3"/>
            <a:r>
              <a:rPr lang="cs-CZ" dirty="0">
                <a:sym typeface="Wingdings" pitchFamily="2" charset="2"/>
              </a:rPr>
              <a:t>Stejná činnost – není vymezeno</a:t>
            </a:r>
          </a:p>
          <a:p>
            <a:pPr lvl="3"/>
            <a:r>
              <a:rPr lang="cs-CZ" b="1" dirty="0"/>
              <a:t>423/26.02.14 </a:t>
            </a:r>
            <a:r>
              <a:rPr lang="cs-CZ" dirty="0"/>
              <a:t>Vymezení stejné činnosti pro účely převzetí daňových ztrát při přeměnách – ucelené činnosti v daném oboru </a:t>
            </a:r>
          </a:p>
          <a:p>
            <a:pPr lvl="2"/>
            <a:r>
              <a:rPr lang="cs-CZ" dirty="0"/>
              <a:t>Nelze se vyhnout historickým (daňovým) rizikům skrytým ve společnosti  </a:t>
            </a:r>
            <a:r>
              <a:rPr lang="cs-CZ" dirty="0">
                <a:sym typeface="Wingdings" pitchFamily="2" charset="2"/>
              </a:rPr>
              <a:t> </a:t>
            </a:r>
            <a:r>
              <a:rPr lang="cs-CZ" dirty="0" err="1">
                <a:sym typeface="Wingdings" pitchFamily="2" charset="2"/>
              </a:rPr>
              <a:t>due</a:t>
            </a:r>
            <a:r>
              <a:rPr lang="cs-CZ" dirty="0">
                <a:sym typeface="Wingdings" pitchFamily="2" charset="2"/>
              </a:rPr>
              <a:t> diligence + revize kalkulace odložené daně  modifikace kupní ceny a formulace dalších </a:t>
            </a:r>
            <a:r>
              <a:rPr lang="cs-CZ" dirty="0" err="1">
                <a:sym typeface="Wingdings" pitchFamily="2" charset="2"/>
              </a:rPr>
              <a:t>warranties</a:t>
            </a:r>
            <a:r>
              <a:rPr lang="cs-CZ" dirty="0">
                <a:sym typeface="Wingdings" pitchFamily="2" charset="2"/>
              </a:rPr>
              <a:t> (SPA)</a:t>
            </a:r>
            <a:endParaRPr lang="cs-CZ" dirty="0"/>
          </a:p>
          <a:p>
            <a:pPr marL="0" indent="0" defTabSz="781903">
              <a:buNone/>
            </a:pPr>
            <a:endParaRPr lang="cs-CZ" sz="1967" dirty="0"/>
          </a:p>
        </p:txBody>
      </p:sp>
    </p:spTree>
    <p:extLst>
      <p:ext uri="{BB962C8B-B14F-4D97-AF65-F5344CB8AC3E}">
        <p14:creationId xmlns:p14="http://schemas.microsoft.com/office/powerpoint/2010/main" val="2264441179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DPH – plátce a registrace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0906" indent="-200906" defTabSz="781903">
              <a:buFont typeface="Arial" charset="0"/>
              <a:buChar char="►"/>
            </a:pPr>
            <a:r>
              <a:rPr lang="cs-CZ" sz="2000" dirty="0"/>
              <a:t>(Konečná) účetní závěrka = zúčastněné společnosti </a:t>
            </a:r>
          </a:p>
          <a:p>
            <a:pPr marL="567619" lvl="1" indent="-200906" defTabSz="781903">
              <a:buFont typeface="Arial" charset="0"/>
              <a:buChar char="►"/>
            </a:pPr>
            <a:r>
              <a:rPr lang="cs-CZ" sz="1800" dirty="0"/>
              <a:t>Ke dni předcházejícímu rozhodný den fúze nebo rozdělení (§11 </a:t>
            </a:r>
            <a:r>
              <a:rPr lang="cs-CZ" sz="1800" dirty="0" err="1"/>
              <a:t>ZoP</a:t>
            </a:r>
            <a:r>
              <a:rPr lang="cs-CZ" sz="1800" dirty="0"/>
              <a:t>)</a:t>
            </a:r>
          </a:p>
          <a:p>
            <a:pPr marL="200906" indent="-200906" defTabSz="781903">
              <a:buFont typeface="Arial" charset="0"/>
              <a:buChar char="►"/>
            </a:pPr>
            <a:r>
              <a:rPr lang="cs-CZ" sz="2000" dirty="0"/>
              <a:t>Zahajovací rozvaha = nástupnické společnosti</a:t>
            </a:r>
          </a:p>
          <a:p>
            <a:pPr marL="567619" lvl="1" indent="-200906" defTabSz="781903">
              <a:buFont typeface="Arial" charset="0"/>
              <a:buChar char="►"/>
            </a:pPr>
            <a:r>
              <a:rPr lang="cs-CZ" sz="1800" dirty="0"/>
              <a:t>K rozhodnému dni</a:t>
            </a:r>
          </a:p>
          <a:p>
            <a:pPr marL="567619" lvl="1" indent="-200906" defTabSz="781903">
              <a:buFont typeface="Arial" charset="0"/>
              <a:buChar char="►"/>
            </a:pPr>
            <a:r>
              <a:rPr lang="cs-CZ" sz="1800" dirty="0"/>
              <a:t>Zobrazuje situaci po dané přeměně (§11 </a:t>
            </a:r>
            <a:r>
              <a:rPr lang="cs-CZ" sz="1800" dirty="0" err="1"/>
              <a:t>ZoP</a:t>
            </a:r>
            <a:r>
              <a:rPr lang="cs-CZ" sz="1800" dirty="0"/>
              <a:t>) </a:t>
            </a:r>
          </a:p>
          <a:p>
            <a:pPr marL="567619" lvl="1" indent="-200906" defTabSz="781903">
              <a:buFont typeface="Arial" charset="0"/>
              <a:buChar char="►"/>
            </a:pPr>
            <a:r>
              <a:rPr lang="cs-CZ" sz="1800" dirty="0"/>
              <a:t>V příloze = rozhodnutí zda oceňovací rozdíl / goodwill, opravné položky, rezervy a přechodná aktiva a pasiva přechází na nástupnickou společnost (ČÚS č.011)</a:t>
            </a:r>
          </a:p>
          <a:p>
            <a:pPr marL="200906" indent="-200906" defTabSz="781903">
              <a:buFont typeface="Arial" charset="0"/>
              <a:buChar char="►"/>
            </a:pPr>
            <a:r>
              <a:rPr lang="cs-CZ" sz="2000" dirty="0"/>
              <a:t>Konečné účetní závěrky a zahajovací rozvahy musí být (většinou) ověřeny auditorem (§12 </a:t>
            </a:r>
            <a:r>
              <a:rPr lang="cs-CZ" sz="2000" dirty="0" err="1"/>
              <a:t>ZoP</a:t>
            </a:r>
            <a:r>
              <a:rPr lang="cs-CZ" sz="2000" dirty="0"/>
              <a:t>) </a:t>
            </a:r>
          </a:p>
          <a:p>
            <a:pPr marL="200906" indent="-200906" defTabSz="781903">
              <a:buFont typeface="Arial" charset="0"/>
              <a:buChar char="►"/>
            </a:pPr>
            <a:r>
              <a:rPr lang="cs-CZ" sz="2000" dirty="0"/>
              <a:t>Mezitímní účetní závěrka</a:t>
            </a:r>
          </a:p>
          <a:p>
            <a:pPr marL="567619" lvl="1" indent="-200906" defTabSz="781903">
              <a:buFont typeface="Arial" charset="0"/>
              <a:buChar char="►"/>
            </a:pPr>
            <a:r>
              <a:rPr lang="cs-CZ" sz="1800" dirty="0"/>
              <a:t>Pokud poslední závěrka před vyhotovením projektu přeměny je starší než 6 měsíců</a:t>
            </a:r>
          </a:p>
        </p:txBody>
      </p:sp>
    </p:spTree>
    <p:extLst>
      <p:ext uri="{BB962C8B-B14F-4D97-AF65-F5344CB8AC3E}">
        <p14:creationId xmlns:p14="http://schemas.microsoft.com/office/powerpoint/2010/main" val="32614034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Předpisy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8376" indent="-228055" defTabSz="781903">
              <a:buFont typeface="Arial" charset="0"/>
              <a:buChar char="►"/>
            </a:pPr>
            <a:r>
              <a:rPr lang="cs-CZ" sz="2000" dirty="0"/>
              <a:t>ZOK – Zákon č. 90/2012 Sb., o obchodních korporacích</a:t>
            </a:r>
          </a:p>
          <a:p>
            <a:pPr marL="538376" indent="-228055" defTabSz="781903">
              <a:buFont typeface="Arial" charset="0"/>
              <a:buChar char="►"/>
            </a:pPr>
            <a:r>
              <a:rPr lang="cs-CZ" sz="2000" dirty="0" err="1"/>
              <a:t>ZoP</a:t>
            </a:r>
            <a:r>
              <a:rPr lang="cs-CZ" sz="2000" dirty="0"/>
              <a:t> – Zákon č. 125/2008 Sb., o přeměnách</a:t>
            </a:r>
          </a:p>
          <a:p>
            <a:pPr marL="538376" indent="-228055" defTabSz="781903">
              <a:buFont typeface="Arial" charset="0"/>
              <a:buChar char="►"/>
            </a:pPr>
            <a:r>
              <a:rPr lang="cs-CZ" sz="2000" dirty="0" err="1"/>
              <a:t>ZoES</a:t>
            </a:r>
            <a:r>
              <a:rPr lang="cs-CZ" sz="2000" dirty="0"/>
              <a:t> – Zákon č. 627/2004 Sb., o evropské společnosti</a:t>
            </a:r>
          </a:p>
          <a:p>
            <a:pPr marL="538376" indent="-228055" defTabSz="781903">
              <a:buFont typeface="Arial" charset="0"/>
              <a:buChar char="►"/>
            </a:pPr>
            <a:r>
              <a:rPr lang="cs-CZ" sz="2000" dirty="0"/>
              <a:t>ZDP – Zákon č. 586/1992 Sb., o daních z příjmů</a:t>
            </a:r>
          </a:p>
          <a:p>
            <a:pPr marL="538376" indent="-228055" defTabSz="781903">
              <a:buFont typeface="Arial" charset="0"/>
              <a:buChar char="►"/>
            </a:pPr>
            <a:r>
              <a:rPr lang="cs-CZ" sz="2000" dirty="0" err="1"/>
              <a:t>ZoÚ</a:t>
            </a:r>
            <a:r>
              <a:rPr lang="cs-CZ" sz="2000" dirty="0"/>
              <a:t> – Zákon č. 563/1992 Sb., o účetnictví</a:t>
            </a:r>
          </a:p>
          <a:p>
            <a:pPr marL="538376" indent="-228055" defTabSz="781903">
              <a:buFont typeface="Arial" charset="0"/>
              <a:buChar char="►"/>
            </a:pPr>
            <a:r>
              <a:rPr lang="cs-CZ" sz="2000" dirty="0"/>
              <a:t>Vyhláška – Vyhláška č. 500/2002 Sb., kterou se provádí některá ustanovení </a:t>
            </a:r>
            <a:r>
              <a:rPr lang="cs-CZ" sz="2000" dirty="0" err="1"/>
              <a:t>ZoÚ</a:t>
            </a:r>
            <a:endParaRPr lang="cs-CZ" sz="2000" dirty="0"/>
          </a:p>
          <a:p>
            <a:pPr marL="538376" indent="-228055" defTabSz="781903">
              <a:buFont typeface="Arial" charset="0"/>
              <a:buChar char="►"/>
            </a:pPr>
            <a:r>
              <a:rPr lang="cs-CZ" sz="2000" dirty="0"/>
              <a:t>ČÚS – České účetní standardy pro podnikatele </a:t>
            </a:r>
          </a:p>
          <a:p>
            <a:pPr marL="538376" indent="-228055" defTabSz="781903">
              <a:buFont typeface="Arial" charset="0"/>
              <a:buChar char="►"/>
            </a:pPr>
            <a:r>
              <a:rPr lang="cs-CZ" sz="2000" dirty="0"/>
              <a:t>ZDPH – Zákon č. 235/2004 Sb., o dani z přidané hodnoty</a:t>
            </a:r>
          </a:p>
          <a:p>
            <a:pPr marL="538376" indent="-228055" defTabSz="781903">
              <a:buFont typeface="Arial" charset="0"/>
              <a:buChar char="►"/>
            </a:pPr>
            <a:r>
              <a:rPr lang="cs-CZ" sz="2000" dirty="0"/>
              <a:t>DŘ – Zákon č. 280/2009 Sb., daňový řád</a:t>
            </a:r>
          </a:p>
        </p:txBody>
      </p:sp>
    </p:spTree>
    <p:extLst>
      <p:ext uri="{BB962C8B-B14F-4D97-AF65-F5344CB8AC3E}">
        <p14:creationId xmlns:p14="http://schemas.microsoft.com/office/powerpoint/2010/main" val="24250538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Otázky, kontakt</a:t>
            </a:r>
            <a:endParaRPr lang="en-US" sz="2565" b="0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506342" y="1484608"/>
            <a:ext cx="4686746" cy="441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51503" indent="-351503" defTabSz="891917">
              <a:defRPr/>
            </a:pPr>
            <a:r>
              <a:rPr lang="cs-CZ" sz="2138" kern="0" dirty="0">
                <a:solidFill>
                  <a:srgbClr val="646464"/>
                </a:solidFill>
              </a:rPr>
              <a:t>Jana Svobodová</a:t>
            </a:r>
          </a:p>
          <a:p>
            <a:pPr marL="351503" indent="-351503" defTabSz="891917">
              <a:defRPr/>
            </a:pPr>
            <a:r>
              <a:rPr lang="cs-CZ" sz="2138" kern="0" dirty="0">
                <a:solidFill>
                  <a:srgbClr val="646464"/>
                </a:solidFill>
              </a:rPr>
              <a:t>Senior Manažer, </a:t>
            </a:r>
            <a:r>
              <a:rPr lang="en-US" sz="2138" kern="0" dirty="0">
                <a:solidFill>
                  <a:srgbClr val="646464"/>
                </a:solidFill>
              </a:rPr>
              <a:t>Transaction Tax</a:t>
            </a:r>
          </a:p>
          <a:p>
            <a:pPr marL="351503" indent="-351503" defTabSz="891917">
              <a:defRPr/>
            </a:pPr>
            <a:r>
              <a:rPr lang="cs-CZ" sz="1967" kern="0" dirty="0">
                <a:solidFill>
                  <a:srgbClr val="646464"/>
                </a:solidFill>
              </a:rPr>
              <a:t>Tel: +420735729153</a:t>
            </a:r>
          </a:p>
          <a:p>
            <a:pPr marL="351503" indent="-351503" defTabSz="891917">
              <a:defRPr/>
            </a:pPr>
            <a:r>
              <a:rPr lang="cs-CZ" sz="1967" kern="0" dirty="0">
                <a:solidFill>
                  <a:srgbClr val="646464"/>
                </a:solidFill>
              </a:rPr>
              <a:t>Jana.Svobodova@cz.ey.com</a:t>
            </a:r>
          </a:p>
          <a:p>
            <a:pPr marL="351503" indent="-351503" defTabSz="891917">
              <a:defRPr/>
            </a:pPr>
            <a:endParaRPr lang="cs-CZ" sz="1967" kern="0" dirty="0">
              <a:solidFill>
                <a:srgbClr val="646464"/>
              </a:solidFill>
            </a:endParaRPr>
          </a:p>
          <a:p>
            <a:pPr marL="351503" indent="-351503" defTabSz="891917">
              <a:defRPr/>
            </a:pPr>
            <a:endParaRPr lang="en-US" sz="1967" kern="0" dirty="0">
              <a:solidFill>
                <a:srgbClr val="646464"/>
              </a:solidFill>
            </a:endParaRPr>
          </a:p>
          <a:p>
            <a:pPr marL="351503" indent="-351503" defTabSz="891917">
              <a:defRPr/>
            </a:pPr>
            <a:endParaRPr lang="cs-CZ" sz="1967" kern="0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4131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553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Prodej akcií / podílů</a:t>
            </a:r>
          </a:p>
        </p:txBody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defTabSz="781903">
              <a:buNone/>
            </a:pPr>
            <a:r>
              <a:rPr lang="cs-CZ" dirty="0"/>
              <a:t>Prodávající</a:t>
            </a:r>
            <a:r>
              <a:rPr lang="cs-CZ" sz="1967" dirty="0"/>
              <a:t> </a:t>
            </a:r>
          </a:p>
          <a:p>
            <a:pPr marL="228055" lvl="1" indent="-228055" defTabSz="781903"/>
            <a:r>
              <a:rPr lang="cs-CZ" dirty="0"/>
              <a:t>Účtuje o prodeji finanční investice a o výnosech z prodeje (zjednodušeně):</a:t>
            </a:r>
          </a:p>
          <a:p>
            <a:pPr lvl="2"/>
            <a:r>
              <a:rPr lang="cs-CZ" dirty="0"/>
              <a:t>MD – finanční náklady / D – finanční investice</a:t>
            </a:r>
          </a:p>
          <a:p>
            <a:pPr lvl="2"/>
            <a:r>
              <a:rPr lang="cs-CZ" dirty="0"/>
              <a:t>MD – pohledávka (peníze) / D – finanční výnosy</a:t>
            </a:r>
          </a:p>
          <a:p>
            <a:pPr marL="228055" indent="-228055" defTabSz="781903">
              <a:lnSpc>
                <a:spcPct val="80000"/>
              </a:lnSpc>
              <a:buFont typeface="Arial" charset="0"/>
              <a:buChar char="►"/>
            </a:pPr>
            <a:r>
              <a:rPr lang="cs-CZ" sz="2000" dirty="0"/>
              <a:t>Osvobození – právnické osoby – podmínky:</a:t>
            </a:r>
          </a:p>
          <a:p>
            <a:pPr lvl="2">
              <a:lnSpc>
                <a:spcPct val="80000"/>
              </a:lnSpc>
            </a:pPr>
            <a:r>
              <a:rPr lang="cs-CZ" dirty="0"/>
              <a:t>Kapitálové společnosti (s.r.o., a.s. a zahraniční obdoby) a družstva</a:t>
            </a:r>
          </a:p>
          <a:p>
            <a:pPr lvl="2">
              <a:lnSpc>
                <a:spcPct val="80000"/>
              </a:lnSpc>
            </a:pPr>
            <a:r>
              <a:rPr lang="cs-CZ" dirty="0"/>
              <a:t>ČR a EU (+ Norsko, Island a Lichtenštejnsko):</a:t>
            </a:r>
          </a:p>
          <a:p>
            <a:pPr lvl="3">
              <a:lnSpc>
                <a:spcPct val="80000"/>
              </a:lnSpc>
            </a:pPr>
            <a:r>
              <a:rPr lang="cs-CZ" dirty="0"/>
              <a:t>Mateřská společnost drží alespoň 10 % v dceřiné po dobu aspoň 12 měsíců nepřetržitě a obě společnosti jsou předmětem standardního zdanění (seznam)</a:t>
            </a:r>
          </a:p>
          <a:p>
            <a:pPr lvl="2">
              <a:lnSpc>
                <a:spcPct val="80000"/>
              </a:lnSpc>
            </a:pPr>
            <a:r>
              <a:rPr lang="cs-CZ" dirty="0"/>
              <a:t>Třetí země</a:t>
            </a:r>
            <a:r>
              <a:rPr lang="cs-CZ" dirty="0">
                <a:solidFill>
                  <a:srgbClr val="646464"/>
                </a:solidFill>
                <a:sym typeface="Wingdings" pitchFamily="2" charset="2"/>
              </a:rPr>
              <a:t>:</a:t>
            </a:r>
          </a:p>
          <a:p>
            <a:pPr lvl="3">
              <a:lnSpc>
                <a:spcPct val="80000"/>
              </a:lnSpc>
            </a:pPr>
            <a:r>
              <a:rPr lang="cs-CZ" dirty="0"/>
              <a:t>Dceřiná společnost je ze státu, se kterým je uzavřena smlouva o zamezení dvojího zdanění</a:t>
            </a:r>
            <a:endParaRPr lang="cs-CZ" dirty="0">
              <a:solidFill>
                <a:srgbClr val="646464"/>
              </a:solidFill>
              <a:sym typeface="Wingdings" pitchFamily="2" charset="2"/>
            </a:endParaRPr>
          </a:p>
          <a:p>
            <a:pPr lvl="3">
              <a:lnSpc>
                <a:spcPct val="80000"/>
              </a:lnSpc>
            </a:pPr>
            <a:r>
              <a:rPr lang="cs-CZ" dirty="0"/>
              <a:t>Podléhá DPPO se sazbou alespoň 12 % a nemůže si zvolit osvobození</a:t>
            </a:r>
          </a:p>
          <a:p>
            <a:pPr lvl="2">
              <a:lnSpc>
                <a:spcPct val="80000"/>
              </a:lnSpc>
            </a:pPr>
            <a:r>
              <a:rPr lang="cs-CZ" dirty="0"/>
              <a:t>Skutečný vlastník příjmu</a:t>
            </a:r>
          </a:p>
          <a:p>
            <a:pPr marL="336653" lvl="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2327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Prodej akcií / podílů – zdanění</a:t>
            </a:r>
            <a:endParaRPr lang="en-US" dirty="0"/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627" y="1639160"/>
            <a:ext cx="8124530" cy="4161565"/>
          </a:xfrm>
        </p:spPr>
        <p:txBody>
          <a:bodyPr/>
          <a:lstStyle/>
          <a:p>
            <a:pPr marL="380092" indent="-380092">
              <a:lnSpc>
                <a:spcPct val="80000"/>
              </a:lnSpc>
              <a:buFont typeface="Arial" charset="0"/>
              <a:buChar char="►"/>
            </a:pPr>
            <a:r>
              <a:rPr lang="cs-CZ" sz="2000" dirty="0"/>
              <a:t>Pokud nejsou podmínky pro osvobození splněny: </a:t>
            </a:r>
          </a:p>
          <a:p>
            <a:pPr lvl="2">
              <a:lnSpc>
                <a:spcPct val="80000"/>
              </a:lnSpc>
            </a:pPr>
            <a:r>
              <a:rPr lang="cs-CZ" dirty="0"/>
              <a:t>Nabývací cena uznatelná do výše příjmu = podíly na s.r.o. a akcie, která není oceňována reálnou hodnotou (§24/2/w ZDP)</a:t>
            </a:r>
          </a:p>
          <a:p>
            <a:pPr lvl="2">
              <a:lnSpc>
                <a:spcPct val="80000"/>
              </a:lnSpc>
            </a:pPr>
            <a:r>
              <a:rPr lang="cs-CZ" dirty="0"/>
              <a:t>Účetní hodnota plně uznatelná (i ztráta) = akcie oceňované reálnou hodnotou (§24/2/r ZDP) </a:t>
            </a:r>
          </a:p>
          <a:p>
            <a:pPr marL="380092" lvl="1" indent="-380092">
              <a:lnSpc>
                <a:spcPct val="80000"/>
              </a:lnSpc>
            </a:pPr>
            <a:r>
              <a:rPr lang="cs-CZ" dirty="0"/>
              <a:t>Daňovou nabývací cenu v případě prodeje zvyšují (§24/7 ZDP)</a:t>
            </a:r>
          </a:p>
          <a:p>
            <a:pPr lvl="2">
              <a:lnSpc>
                <a:spcPct val="80000"/>
              </a:lnSpc>
            </a:pPr>
            <a:r>
              <a:rPr lang="cs-CZ" dirty="0"/>
              <a:t>Daňově neuznatelné náklady přímo související s držbou podílu na dceřiné společnosti (dle §25/1/</a:t>
            </a:r>
            <a:r>
              <a:rPr lang="cs-CZ" dirty="0" err="1"/>
              <a:t>zk</a:t>
            </a:r>
            <a:r>
              <a:rPr lang="cs-CZ" dirty="0"/>
              <a:t> ZDP)</a:t>
            </a:r>
            <a:endParaRPr lang="cs-CZ" sz="2052" dirty="0"/>
          </a:p>
          <a:p>
            <a:pPr marL="380092" lvl="1" indent="-380092">
              <a:lnSpc>
                <a:spcPct val="80000"/>
              </a:lnSpc>
            </a:pPr>
            <a:r>
              <a:rPr lang="cs-CZ" dirty="0"/>
              <a:t>Daňová nabývací cena se snižuje o případné výplaty určitých složek kapitálu v průběhu doby držby (ZK netvořený ze zisku, vrácený příplatek mimo ZK)</a:t>
            </a:r>
            <a:endParaRPr lang="cs-CZ" sz="2052" dirty="0"/>
          </a:p>
          <a:p>
            <a:pPr marL="380092" lvl="1" indent="-380092">
              <a:lnSpc>
                <a:spcPct val="80000"/>
              </a:lnSpc>
            </a:pPr>
            <a:r>
              <a:rPr lang="cs-CZ" dirty="0"/>
              <a:t>Z pohledu DPH = převod osvobozen (§ 54/1/a)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574380" y="6135141"/>
            <a:ext cx="1151145" cy="202264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115775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Nákup akcií / podílů</a:t>
            </a:r>
          </a:p>
        </p:txBody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055" indent="-228055" defTabSz="781903"/>
            <a:r>
              <a:rPr lang="cs-CZ" sz="2000" dirty="0"/>
              <a:t>Kupující </a:t>
            </a:r>
          </a:p>
          <a:p>
            <a:pPr marL="228055" indent="-228055" defTabSz="781903"/>
            <a:r>
              <a:rPr lang="cs-CZ" sz="2000" dirty="0"/>
              <a:t>Účtuje o pořízení finančního aktiva</a:t>
            </a:r>
          </a:p>
          <a:p>
            <a:pPr marL="561993" lvl="1" indent="-228055" defTabSz="781903"/>
            <a:r>
              <a:rPr lang="cs-CZ" sz="1800" dirty="0"/>
              <a:t>Daňová nabývací cena (akcií/podílů) (§24/7/c ZDP) = pořizovací cena podle </a:t>
            </a:r>
            <a:r>
              <a:rPr lang="cs-CZ" sz="1800" dirty="0" err="1"/>
              <a:t>ZoÚ</a:t>
            </a:r>
            <a:endParaRPr lang="cs-CZ" sz="1800" dirty="0"/>
          </a:p>
          <a:p>
            <a:pPr marL="561993" lvl="1" indent="-228055" defTabSz="781903"/>
            <a:r>
              <a:rPr lang="cs-CZ" sz="1800" dirty="0"/>
              <a:t>Součástí pořizovací ceny jsou též náklady související s pořízením (např. poradci) – §48 </a:t>
            </a:r>
            <a:r>
              <a:rPr lang="cs-CZ" sz="1800" dirty="0" err="1"/>
              <a:t>VoÚ</a:t>
            </a:r>
            <a:endParaRPr lang="cs-CZ" sz="1800" dirty="0"/>
          </a:p>
          <a:p>
            <a:pPr marL="561993" lvl="1" indent="-228055" defTabSz="781903"/>
            <a:r>
              <a:rPr lang="cs-CZ" sz="1800" dirty="0"/>
              <a:t>Nárok na odpočet DPH z nákladů souvisejících s pořízením?</a:t>
            </a:r>
          </a:p>
        </p:txBody>
      </p:sp>
    </p:spTree>
    <p:extLst>
      <p:ext uri="{BB962C8B-B14F-4D97-AF65-F5344CB8AC3E}">
        <p14:creationId xmlns:p14="http://schemas.microsoft.com/office/powerpoint/2010/main" val="4100717707"/>
      </p:ext>
    </p:extLst>
  </p:cSld>
  <p:clrMapOvr>
    <a:masterClrMapping/>
  </p:clrMapOvr>
</p:sld>
</file>

<file path=ppt/theme/theme1.xml><?xml version="1.0" encoding="utf-8"?>
<a:theme xmlns:a="http://schemas.openxmlformats.org/drawingml/2006/main" name="EY light projection">
  <a:themeElements>
    <a:clrScheme name="EY white projection-ready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D200"/>
      </a:accent2>
      <a:accent3>
        <a:srgbClr val="999999"/>
      </a:accent3>
      <a:accent4>
        <a:srgbClr val="C0C0C0"/>
      </a:accent4>
      <a:accent5>
        <a:srgbClr val="0081AE"/>
      </a:accent5>
      <a:accent6>
        <a:srgbClr val="7FC0D6"/>
      </a:accent6>
      <a:hlink>
        <a:srgbClr val="336699"/>
      </a:hlink>
      <a:folHlink>
        <a:srgbClr val="7030A0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  <a:extLst>
    <a:ext uri="{05A4C25C-085E-4340-85A3-A5531E510DB2}">
      <thm15:themeFamily xmlns:thm15="http://schemas.microsoft.com/office/thememl/2012/main" name="EY_regular_presentation White 2019.potx" id="{2764A8EA-08F0-4C89-82EF-3BCA2F785DA6}" vid="{9A1619D0-CE2A-41BF-AF6D-92F0915B739A}"/>
    </a:ext>
  </a:extLst>
</a:theme>
</file>

<file path=ppt/theme/theme2.xml><?xml version="1.0" encoding="utf-8"?>
<a:theme xmlns:a="http://schemas.openxmlformats.org/drawingml/2006/main" name="EY_regular_presentation">
  <a:themeElements>
    <a:clrScheme name="EY white projection-ready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D200"/>
      </a:accent2>
      <a:accent3>
        <a:srgbClr val="999999"/>
      </a:accent3>
      <a:accent4>
        <a:srgbClr val="C0C0C0"/>
      </a:accent4>
      <a:accent5>
        <a:srgbClr val="0081AE"/>
      </a:accent5>
      <a:accent6>
        <a:srgbClr val="7FC0D6"/>
      </a:accent6>
      <a:hlink>
        <a:srgbClr val="336699"/>
      </a:hlink>
      <a:folHlink>
        <a:srgbClr val="7030A0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  <a:extLst>
    <a:ext uri="{05A4C25C-085E-4340-85A3-A5531E510DB2}">
      <thm15:themeFamily xmlns:thm15="http://schemas.microsoft.com/office/thememl/2012/main" name="EY_regular_presentation White 2019.potx" id="{2764A8EA-08F0-4C89-82EF-3BCA2F785DA6}" vid="{8E395BAB-3544-411F-8188-CC400887C0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F555D58CF65F4689B54CBDC1C9FBA6" ma:contentTypeVersion="8" ma:contentTypeDescription="Create a new document." ma:contentTypeScope="" ma:versionID="51bf25eb68c993aef386e3752523fee0">
  <xsd:schema xmlns:xsd="http://www.w3.org/2001/XMLSchema" xmlns:xs="http://www.w3.org/2001/XMLSchema" xmlns:p="http://schemas.microsoft.com/office/2006/metadata/properties" xmlns:ns3="83b56645-8a87-432e-9149-b884b6426d50" targetNamespace="http://schemas.microsoft.com/office/2006/metadata/properties" ma:root="true" ma:fieldsID="74fc4bcabb0efe7a1c717be0ccdc30d6" ns3:_="">
    <xsd:import namespace="83b56645-8a87-432e-9149-b884b6426d5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56645-8a87-432e-9149-b884b6426d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9CEAB1-827F-4AF0-AF7D-1A9A44D593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b56645-8a87-432e-9149-b884b6426d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6D18B5-A8BE-4406-B8EC-DCEE89FCA4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F51909-FA5E-4F80-907B-BAE4F0C882AB}">
  <ds:schemaRefs>
    <ds:schemaRef ds:uri="http://schemas.microsoft.com/office/2006/metadata/properties"/>
    <ds:schemaRef ds:uri="http://schemas.microsoft.com/office/infopath/2007/PartnerControls"/>
  </ds:schemaRefs>
</ds:datastoreItem>
</file>

<file path=docProps/CustomMKOP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KProdID">
    <vt:lpwstr>ZMOutlook</vt:lpwstr>
  </property>
  <property fmtid="{D5CDD505-2E9C-101B-9397-08002B2CF9AE}" pid="3" name="SizeBefore">
    <vt:lpwstr>1440096</vt:lpwstr>
  </property>
  <property fmtid="{D5CDD505-2E9C-101B-9397-08002B2CF9AE}" pid="4" name="OptimizationTime">
    <vt:lpwstr>20210518_1425</vt:lpwstr>
  </property>
</Properties>
</file>

<file path=docProps/app.xml><?xml version="1.0" encoding="utf-8"?>
<Properties xmlns="http://schemas.openxmlformats.org/officeDocument/2006/extended-properties" xmlns:vt="http://schemas.openxmlformats.org/officeDocument/2006/docPropsVTypes">
  <Template>EY_regular_presentation White 2019</Template>
  <TotalTime>408</TotalTime>
  <Words>4503</Words>
  <Application>Microsoft Office PowerPoint</Application>
  <PresentationFormat>On-screen Show (4:3)</PresentationFormat>
  <Paragraphs>597</Paragraphs>
  <Slides>63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72" baseType="lpstr">
      <vt:lpstr>Arial</vt:lpstr>
      <vt:lpstr>Calibri</vt:lpstr>
      <vt:lpstr>EYInterstate</vt:lpstr>
      <vt:lpstr>EYInterstate Light</vt:lpstr>
      <vt:lpstr>EYInterstate Regular</vt:lpstr>
      <vt:lpstr>EYInterstate-Light</vt:lpstr>
      <vt:lpstr>Times New Roman</vt:lpstr>
      <vt:lpstr>EY light projection</vt:lpstr>
      <vt:lpstr>EY_regular_presentation</vt:lpstr>
      <vt:lpstr>Akvizice a přeměny  účetní a daňový pohled</vt:lpstr>
      <vt:lpstr>Program</vt:lpstr>
      <vt:lpstr>Akvizice</vt:lpstr>
      <vt:lpstr>Akvizice - typy</vt:lpstr>
      <vt:lpstr>Prodej akcií / podílů (share deal)</vt:lpstr>
      <vt:lpstr>Prodej akcií / podílů – obecně (s.r.o., a.s.) </vt:lpstr>
      <vt:lpstr>Prodej akcií / podílů</vt:lpstr>
      <vt:lpstr>Prodej akcií / podílů – zdanění</vt:lpstr>
      <vt:lpstr>Nákup akcií / podílů</vt:lpstr>
      <vt:lpstr>Náklady na získání a držbu podílu / akcií</vt:lpstr>
      <vt:lpstr>PowerPoint Presentation</vt:lpstr>
      <vt:lpstr>Koupě obchodního závodu – obecně (1)</vt:lpstr>
      <vt:lpstr>Koupě obchodního závodu - obecně (2)</vt:lpstr>
      <vt:lpstr>Účetnictví – prodávající</vt:lpstr>
      <vt:lpstr>ZDP – prodávající</vt:lpstr>
      <vt:lpstr>Účetnictví – kupující (1) – ocenění</vt:lpstr>
      <vt:lpstr>Účetnictví – kupující (2) – goodwill</vt:lpstr>
      <vt:lpstr>ZDP – kupující </vt:lpstr>
      <vt:lpstr>DPH</vt:lpstr>
      <vt:lpstr>PowerPoint Presentation</vt:lpstr>
      <vt:lpstr>ZDP</vt:lpstr>
      <vt:lpstr>DPH</vt:lpstr>
      <vt:lpstr>Akvizice – zjednodušený obecný přehled</vt:lpstr>
      <vt:lpstr>PowerPoint Presentation</vt:lpstr>
      <vt:lpstr>Proč due diligence</vt:lpstr>
      <vt:lpstr>Co hledáme</vt:lpstr>
      <vt:lpstr>Návrhy řešení rizik – DD výstup by měl obsahovat</vt:lpstr>
      <vt:lpstr>PowerPoint Presentation</vt:lpstr>
      <vt:lpstr>Způsoby přeměn společností</vt:lpstr>
      <vt:lpstr>Přeshraniční přeměny</vt:lpstr>
      <vt:lpstr>Sloučení</vt:lpstr>
      <vt:lpstr>Převod jmění na společníka</vt:lpstr>
      <vt:lpstr>Rozdělení(1)</vt:lpstr>
      <vt:lpstr>Rozdělení (2)</vt:lpstr>
      <vt:lpstr>Rozdělení (3)</vt:lpstr>
      <vt:lpstr>Rozdělení (4)</vt:lpstr>
      <vt:lpstr>Změna právní formy</vt:lpstr>
      <vt:lpstr>Rozhodný den, právní účinky</vt:lpstr>
      <vt:lpstr>Ocenění jmění znalcem</vt:lpstr>
      <vt:lpstr>Ocenění – přehled</vt:lpstr>
      <vt:lpstr>PowerPoint Presentation</vt:lpstr>
      <vt:lpstr>Účetní závěrky, zahajovací rozvahy </vt:lpstr>
      <vt:lpstr>Účtování při fúzi – bez přecenění</vt:lpstr>
      <vt:lpstr>Účtování při fúzi – s přeceněním</vt:lpstr>
      <vt:lpstr>Přecenění jmění</vt:lpstr>
      <vt:lpstr>Odložena daň</vt:lpstr>
      <vt:lpstr>PowerPoint Presentation</vt:lpstr>
      <vt:lpstr>Neutralita (1)</vt:lpstr>
      <vt:lpstr>Neutralita (2)</vt:lpstr>
      <vt:lpstr>Zdaňovací období / období, za které se podává přiznání</vt:lpstr>
      <vt:lpstr>Daňové ztráty – převzetí</vt:lpstr>
      <vt:lpstr>Daňové ztráty – uplatnění (§ 38na)</vt:lpstr>
      <vt:lpstr>PowerPoint Presentation</vt:lpstr>
      <vt:lpstr>DPH – obecně</vt:lpstr>
      <vt:lpstr>DPH – plátce a registrace</vt:lpstr>
      <vt:lpstr>PowerPoint Presentation</vt:lpstr>
      <vt:lpstr>Acquisition debt push-down (1)</vt:lpstr>
      <vt:lpstr>Acquisition debt push-down (2)</vt:lpstr>
      <vt:lpstr>Acquisition debt push-down (3)</vt:lpstr>
      <vt:lpstr>DPH – plátce a registrace</vt:lpstr>
      <vt:lpstr>Předpisy</vt:lpstr>
      <vt:lpstr>Otázky, kontakt</vt:lpstr>
      <vt:lpstr>PowerPoint Presentation</vt:lpstr>
    </vt:vector>
  </TitlesOfParts>
  <Company>Ernst &amp; Young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Vaclav Toman</dc:creator>
  <cp:lastModifiedBy>Jana Svobodová</cp:lastModifiedBy>
  <cp:revision>40</cp:revision>
  <dcterms:created xsi:type="dcterms:W3CDTF">2019-03-28T10:11:37Z</dcterms:created>
  <dcterms:modified xsi:type="dcterms:W3CDTF">2021-05-17T15:29:40Z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ppReportDate">
    <vt:lpwstr/>
  </property>
  <property fmtid="{D5CDD505-2E9C-101B-9397-08002B2CF9AE}" pid="3" name="WppReportVersion">
    <vt:lpwstr>Version 1.0</vt:lpwstr>
  </property>
  <property fmtid="{D5CDD505-2E9C-101B-9397-08002B2CF9AE}" pid="4" name="WppReportDraft">
    <vt:lpwstr>(Draft)</vt:lpwstr>
  </property>
  <property fmtid="{D5CDD505-2E9C-101B-9397-08002B2CF9AE}" pid="5" name="WppReportCurrencySymbol">
    <vt:lpwstr>Kč</vt:lpwstr>
  </property>
  <property fmtid="{D5CDD505-2E9C-101B-9397-08002B2CF9AE}" pid="6" name="WppReportDashboardTitleText">
    <vt:lpwstr>Dashboard</vt:lpwstr>
  </property>
  <property fmtid="{D5CDD505-2E9C-101B-9397-08002B2CF9AE}" pid="7" name="WppReportShortPageNumberFormat">
    <vt:lpwstr>Page &lt;#&gt;</vt:lpwstr>
  </property>
  <property fmtid="{D5CDD505-2E9C-101B-9397-08002B2CF9AE}" pid="8" name="WppReportLongPageNumberFormat">
    <vt:lpwstr>Page &lt;#&gt; of &lt;PageCount&gt;</vt:lpwstr>
  </property>
  <property fmtid="{D5CDD505-2E9C-101B-9397-08002B2CF9AE}" pid="9" name="WppReportTocTitleText">
    <vt:lpwstr>Table of contents</vt:lpwstr>
  </property>
  <property fmtid="{D5CDD505-2E9C-101B-9397-08002B2CF9AE}" pid="10" name="WppReportIsTocUpdateRecommended">
    <vt:bool>true</vt:bool>
  </property>
  <property fmtid="{D5CDD505-2E9C-101B-9397-08002B2CF9AE}" pid="11" name="WppReportPropertiesLastWrittenToDocument">
    <vt:filetime>2021-05-17T13:21:58Z</vt:filetime>
  </property>
  <property fmtid="{D5CDD505-2E9C-101B-9397-08002B2CF9AE}" pid="12" name="ContentTypeId">
    <vt:lpwstr>0x01010092F555D58CF65F4689B54CBDC1C9FBA6</vt:lpwstr>
  </property>
</Properties>
</file>