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7" r:id="rId1"/>
  </p:sldMasterIdLst>
  <p:handoutMasterIdLst>
    <p:handoutMasterId r:id="rId30"/>
  </p:handoutMasterIdLst>
  <p:sldIdLst>
    <p:sldId id="256" r:id="rId2"/>
    <p:sldId id="258" r:id="rId3"/>
    <p:sldId id="257" r:id="rId4"/>
    <p:sldId id="277" r:id="rId5"/>
    <p:sldId id="259" r:id="rId6"/>
    <p:sldId id="276" r:id="rId7"/>
    <p:sldId id="260" r:id="rId8"/>
    <p:sldId id="261" r:id="rId9"/>
    <p:sldId id="262" r:id="rId10"/>
    <p:sldId id="263" r:id="rId11"/>
    <p:sldId id="264" r:id="rId12"/>
    <p:sldId id="265" r:id="rId13"/>
    <p:sldId id="281" r:id="rId14"/>
    <p:sldId id="282" r:id="rId15"/>
    <p:sldId id="266" r:id="rId16"/>
    <p:sldId id="268" r:id="rId17"/>
    <p:sldId id="279" r:id="rId18"/>
    <p:sldId id="280" r:id="rId19"/>
    <p:sldId id="267" r:id="rId20"/>
    <p:sldId id="283" r:id="rId21"/>
    <p:sldId id="269" r:id="rId22"/>
    <p:sldId id="270" r:id="rId23"/>
    <p:sldId id="271" r:id="rId24"/>
    <p:sldId id="272" r:id="rId25"/>
    <p:sldId id="273" r:id="rId26"/>
    <p:sldId id="274" r:id="rId27"/>
    <p:sldId id="284" r:id="rId28"/>
    <p:sldId id="275" r:id="rId29"/>
  </p:sldIdLst>
  <p:sldSz cx="12192000" cy="6858000"/>
  <p:notesSz cx="6784975" cy="9906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98666A-1BAD-DC1C-9250-EF23A45D5908}" v="540" dt="2021-03-28T14:01:53.285"/>
    <p1510:client id="{7467A3E5-B289-2DC7-3F50-EF48F243C0BD}" v="2274" dt="2021-03-29T14:13:24.518"/>
    <p1510:client id="{85CFB89F-4020-2000-9FF9-27BD8B236697}" v="26" dt="2021-03-28T21:46:03.510"/>
    <p1510:client id="{C7CC6A3A-DBE2-DF4C-2A1B-6288F93109F6}" v="1078" dt="2021-03-28T21:44:08.959"/>
    <p1510:client id="{CF98A2B4-CB73-7BEC-BC44-B0F6C3DE4082}" v="30" dt="2021-03-29T18:13:53.157"/>
    <p1510:client id="{EB1C232B-AF27-3745-DE0F-DEA398ED15E5}" v="57" dt="2021-03-29T06:27:36.844"/>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00" d="100"/>
          <a:sy n="100" d="100"/>
        </p:scale>
        <p:origin x="852"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0156" cy="49702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3249" y="0"/>
            <a:ext cx="2940156" cy="497020"/>
          </a:xfrm>
          <a:prstGeom prst="rect">
            <a:avLst/>
          </a:prstGeom>
        </p:spPr>
        <p:txBody>
          <a:bodyPr vert="horz" lIns="91440" tIns="45720" rIns="91440" bIns="45720" rtlCol="0"/>
          <a:lstStyle>
            <a:lvl1pPr algn="r">
              <a:defRPr sz="1200"/>
            </a:lvl1pPr>
          </a:lstStyle>
          <a:p>
            <a:fld id="{79797F8A-CA01-44A0-B7D4-7F0D44817E38}" type="datetimeFigureOut">
              <a:rPr lang="cs-CZ" smtClean="0"/>
              <a:t>12.05.2021</a:t>
            </a:fld>
            <a:endParaRPr lang="cs-CZ"/>
          </a:p>
        </p:txBody>
      </p:sp>
      <p:sp>
        <p:nvSpPr>
          <p:cNvPr id="4" name="Zástupný symbol pro zápatí 3"/>
          <p:cNvSpPr>
            <a:spLocks noGrp="1"/>
          </p:cNvSpPr>
          <p:nvPr>
            <p:ph type="ftr" sz="quarter" idx="2"/>
          </p:nvPr>
        </p:nvSpPr>
        <p:spPr>
          <a:xfrm>
            <a:off x="0" y="9408981"/>
            <a:ext cx="2940156" cy="497019"/>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3249" y="9408981"/>
            <a:ext cx="2940156" cy="497019"/>
          </a:xfrm>
          <a:prstGeom prst="rect">
            <a:avLst/>
          </a:prstGeom>
        </p:spPr>
        <p:txBody>
          <a:bodyPr vert="horz" lIns="91440" tIns="45720" rIns="91440" bIns="45720" rtlCol="0" anchor="b"/>
          <a:lstStyle>
            <a:lvl1pPr algn="r">
              <a:defRPr sz="1200"/>
            </a:lvl1pPr>
          </a:lstStyle>
          <a:p>
            <a:fld id="{6D2A9348-F88C-4EC6-A56C-F1D19FB66AF0}" type="slidenum">
              <a:rPr lang="cs-CZ" smtClean="0"/>
              <a:t>‹#›</a:t>
            </a:fld>
            <a:endParaRPr lang="cs-CZ"/>
          </a:p>
        </p:txBody>
      </p:sp>
    </p:spTree>
    <p:extLst>
      <p:ext uri="{BB962C8B-B14F-4D97-AF65-F5344CB8AC3E}">
        <p14:creationId xmlns:p14="http://schemas.microsoft.com/office/powerpoint/2010/main" val="31204611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15E3375B-3351-4C66-935B-C7E1B35B3CC7}" type="datetimeFigureOut">
              <a:rPr lang="cs-CZ" smtClean="0"/>
              <a:t>12.05.2021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1587872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5E3375B-3351-4C66-935B-C7E1B35B3CC7}" type="datetimeFigureOut">
              <a:rPr lang="cs-CZ" smtClean="0"/>
              <a:t>12.05.2021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1224739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15E3375B-3351-4C66-935B-C7E1B35B3CC7}" type="datetimeFigureOut">
              <a:rPr lang="cs-CZ" smtClean="0"/>
              <a:t>12.05.2021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751229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Kliknutím lze upravit styly předlohy textu.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15E3375B-3351-4C66-935B-C7E1B35B3CC7}" type="datetimeFigureOut">
              <a:rPr lang="cs-CZ" smtClean="0"/>
              <a:t>12.05.2021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90106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15E3375B-3351-4C66-935B-C7E1B35B3CC7}" type="datetimeFigureOut">
              <a:rPr lang="cs-CZ" smtClean="0"/>
              <a:t>12.05.2021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129896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5E3375B-3351-4C66-935B-C7E1B35B3CC7}" type="datetimeFigureOut">
              <a:rPr lang="cs-CZ" smtClean="0"/>
              <a:t>12.05.2021</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2512548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5E3375B-3351-4C66-935B-C7E1B35B3CC7}" type="datetimeFigureOut">
              <a:rPr lang="cs-CZ" smtClean="0"/>
              <a:t>12.05.2021</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4084235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5E3375B-3351-4C66-935B-C7E1B35B3CC7}" type="datetimeFigureOut">
              <a:rPr lang="cs-CZ" smtClean="0"/>
              <a:t>12.05.2021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18486559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5E3375B-3351-4C66-935B-C7E1B35B3CC7}" type="datetimeFigureOut">
              <a:rPr lang="cs-CZ" smtClean="0"/>
              <a:t>12.05.2021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609801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15E3375B-3351-4C66-935B-C7E1B35B3CC7}" type="datetimeFigureOut">
              <a:rPr lang="cs-CZ" smtClean="0"/>
              <a:t>12.05.2021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4132379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15E3375B-3351-4C66-935B-C7E1B35B3CC7}" type="datetimeFigureOut">
              <a:rPr lang="cs-CZ" smtClean="0"/>
              <a:t>12.05.2021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3570417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15E3375B-3351-4C66-935B-C7E1B35B3CC7}" type="datetimeFigureOut">
              <a:rPr lang="cs-CZ" smtClean="0"/>
              <a:t>12.05.2021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931970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15E3375B-3351-4C66-935B-C7E1B35B3CC7}" type="datetimeFigureOut">
              <a:rPr lang="cs-CZ" smtClean="0"/>
              <a:t>12.05.2021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8612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15E3375B-3351-4C66-935B-C7E1B35B3CC7}" type="datetimeFigureOut">
              <a:rPr lang="cs-CZ" smtClean="0"/>
              <a:t>12.05.2021</a:t>
            </a:fld>
            <a:endParaRPr lang="cs-CZ"/>
          </a:p>
        </p:txBody>
      </p:sp>
      <p:sp>
        <p:nvSpPr>
          <p:cNvPr id="5" name="Footer Placeholder 3"/>
          <p:cNvSpPr>
            <a:spLocks noGrp="1"/>
          </p:cNvSpPr>
          <p:nvPr>
            <p:ph type="ftr" sz="quarter" idx="11"/>
          </p:nvPr>
        </p:nvSpPr>
        <p:spPr/>
        <p:txBody>
          <a:bodyPr/>
          <a:lstStyle/>
          <a:p>
            <a:endParaRPr lang="cs-CZ"/>
          </a:p>
        </p:txBody>
      </p:sp>
      <p:sp>
        <p:nvSpPr>
          <p:cNvPr id="6" name="Slide Number Placeholder 4"/>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395482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5E3375B-3351-4C66-935B-C7E1B35B3CC7}" type="datetimeFigureOut">
              <a:rPr lang="cs-CZ" smtClean="0"/>
              <a:t>12.05.2021</a:t>
            </a:fld>
            <a:endParaRPr lang="cs-CZ"/>
          </a:p>
        </p:txBody>
      </p:sp>
      <p:sp>
        <p:nvSpPr>
          <p:cNvPr id="5" name="Footer Placeholder 2"/>
          <p:cNvSpPr>
            <a:spLocks noGrp="1"/>
          </p:cNvSpPr>
          <p:nvPr>
            <p:ph type="ftr" sz="quarter" idx="11"/>
          </p:nvPr>
        </p:nvSpPr>
        <p:spPr/>
        <p:txBody>
          <a:bodyPr/>
          <a:lstStyle/>
          <a:p>
            <a:endParaRPr lang="cs-CZ"/>
          </a:p>
        </p:txBody>
      </p:sp>
      <p:sp>
        <p:nvSpPr>
          <p:cNvPr id="6" name="Slide Number Placeholder 3"/>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3129261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7" name="Date Placeholder 4"/>
          <p:cNvSpPr>
            <a:spLocks noGrp="1"/>
          </p:cNvSpPr>
          <p:nvPr>
            <p:ph type="dt" sz="half" idx="10"/>
          </p:nvPr>
        </p:nvSpPr>
        <p:spPr/>
        <p:txBody>
          <a:bodyPr/>
          <a:lstStyle/>
          <a:p>
            <a:fld id="{15E3375B-3351-4C66-935B-C7E1B35B3CC7}" type="datetimeFigureOut">
              <a:rPr lang="cs-CZ" smtClean="0"/>
              <a:t>12.05.2021</a:t>
            </a:fld>
            <a:endParaRPr lang="cs-CZ"/>
          </a:p>
        </p:txBody>
      </p:sp>
      <p:sp>
        <p:nvSpPr>
          <p:cNvPr id="5" name="Footer Placeholder 5"/>
          <p:cNvSpPr>
            <a:spLocks noGrp="1"/>
          </p:cNvSpPr>
          <p:nvPr>
            <p:ph type="ftr" sz="quarter" idx="11"/>
          </p:nvPr>
        </p:nvSpPr>
        <p:spPr/>
        <p:txBody>
          <a:bodyPr/>
          <a:lstStyle/>
          <a:p>
            <a:endParaRPr lang="cs-CZ"/>
          </a:p>
        </p:txBody>
      </p:sp>
      <p:sp>
        <p:nvSpPr>
          <p:cNvPr id="6" name="Slide Number Placeholder 6"/>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215956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5E3375B-3351-4C66-935B-C7E1B35B3CC7}" type="datetimeFigureOut">
              <a:rPr lang="cs-CZ" smtClean="0"/>
              <a:t>12.05.2021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1538449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5E3375B-3351-4C66-935B-C7E1B35B3CC7}" type="datetimeFigureOut">
              <a:rPr lang="cs-CZ" smtClean="0"/>
              <a:t>12.05.2021</a:t>
            </a:fld>
            <a:endParaRPr lang="cs-CZ"/>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cs-CZ"/>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EFEC502-10E7-46D7-ACB5-69DC3779B5B7}" type="slidenum">
              <a:rPr lang="cs-CZ" smtClean="0"/>
              <a:t>‹#›</a:t>
            </a:fld>
            <a:endParaRPr lang="cs-CZ"/>
          </a:p>
        </p:txBody>
      </p:sp>
    </p:spTree>
    <p:extLst>
      <p:ext uri="{BB962C8B-B14F-4D97-AF65-F5344CB8AC3E}">
        <p14:creationId xmlns:p14="http://schemas.microsoft.com/office/powerpoint/2010/main" val="622366035"/>
      </p:ext>
    </p:extLst>
  </p:cSld>
  <p:clrMap bg1="dk1" tx1="lt1" bg2="dk2" tx2="lt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 id="2147483959" r:id="rId12"/>
    <p:sldLayoutId id="2147483960" r:id="rId13"/>
    <p:sldLayoutId id="2147483961" r:id="rId14"/>
    <p:sldLayoutId id="2147483962" r:id="rId15"/>
    <p:sldLayoutId id="2147483963" r:id="rId16"/>
    <p:sldLayoutId id="214748396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jinepravo.blogspot.com/2012/11/iuridicum-remedium-zaverecna-analyza.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Exekuce</a:t>
            </a:r>
          </a:p>
        </p:txBody>
      </p:sp>
      <p:sp>
        <p:nvSpPr>
          <p:cNvPr id="3" name="Podnadpis 2"/>
          <p:cNvSpPr>
            <a:spLocks noGrp="1"/>
          </p:cNvSpPr>
          <p:nvPr>
            <p:ph type="subTitle" idx="1"/>
          </p:nvPr>
        </p:nvSpPr>
        <p:spPr/>
        <p:txBody>
          <a:bodyPr/>
          <a:lstStyle/>
          <a:p>
            <a:r>
              <a:rPr lang="cs-CZ" dirty="0"/>
              <a:t>Mgr. Bc. Lucie veselá, odvolací finanční ředitelství</a:t>
            </a:r>
          </a:p>
        </p:txBody>
      </p:sp>
    </p:spTree>
    <p:extLst>
      <p:ext uri="{BB962C8B-B14F-4D97-AF65-F5344CB8AC3E}">
        <p14:creationId xmlns:p14="http://schemas.microsoft.com/office/powerpoint/2010/main" val="2656240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Daňová exekuce</a:t>
            </a:r>
          </a:p>
        </p:txBody>
      </p:sp>
      <p:sp>
        <p:nvSpPr>
          <p:cNvPr id="3" name="Zástupný symbol pro obsah 2"/>
          <p:cNvSpPr>
            <a:spLocks noGrp="1"/>
          </p:cNvSpPr>
          <p:nvPr>
            <p:ph idx="1"/>
          </p:nvPr>
        </p:nvSpPr>
        <p:spPr/>
        <p:txBody>
          <a:bodyPr>
            <a:normAutofit lnSpcReduction="10000"/>
          </a:bodyPr>
          <a:lstStyle/>
          <a:p>
            <a:r>
              <a:rPr lang="cs-CZ" dirty="0"/>
              <a:t>Řídí se primárně DŘ, subsidiárně OSŘ.</a:t>
            </a:r>
          </a:p>
          <a:p>
            <a:r>
              <a:rPr lang="cs-CZ" dirty="0"/>
              <a:t>Oprávněným je příslušný správce daně (např. finanční úřad, ale také celní úřad), který zpravidla sám exekuci provádí (byť může správce daně vymáhat i prostřednictvím soudního exekutora – viz § 175 DŘ).</a:t>
            </a:r>
          </a:p>
          <a:p>
            <a:r>
              <a:rPr lang="cs-CZ" dirty="0"/>
              <a:t>Předpokladem je daňový nedoplatek daňového subjektu – nedoplatek na dani samotné, pokutách na dani či správních poplatcích vztahujícím se k daňovému řízení.</a:t>
            </a:r>
          </a:p>
          <a:p>
            <a:r>
              <a:rPr lang="cs-CZ" dirty="0"/>
              <a:t>Správce daně zahájí daňovou exekuci vydáním exekučního příkazu.</a:t>
            </a:r>
          </a:p>
          <a:p>
            <a:r>
              <a:rPr lang="cs-CZ" dirty="0"/>
              <a:t>Daňová exekuce končí vymožením pohledávky správce daně a nákladů řízení. O zastavení výkonu rozhodnutí rozhoduje správce daně </a:t>
            </a:r>
            <a:r>
              <a:rPr lang="cs-CZ" b="1" dirty="0"/>
              <a:t>i bez návrhu </a:t>
            </a:r>
            <a:r>
              <a:rPr lang="cs-CZ" dirty="0"/>
              <a:t>na základě zákonem stanovených skutečností. – viz § 181 odst. 2 DŘ</a:t>
            </a:r>
          </a:p>
          <a:p>
            <a:pPr marL="0" indent="0">
              <a:buNone/>
            </a:pPr>
            <a:endParaRPr lang="cs-CZ" dirty="0"/>
          </a:p>
        </p:txBody>
      </p:sp>
    </p:spTree>
    <p:extLst>
      <p:ext uri="{BB962C8B-B14F-4D97-AF65-F5344CB8AC3E}">
        <p14:creationId xmlns:p14="http://schemas.microsoft.com/office/powerpoint/2010/main" val="357047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Exekuční titul</a:t>
            </a:r>
          </a:p>
        </p:txBody>
      </p:sp>
      <p:sp>
        <p:nvSpPr>
          <p:cNvPr id="3" name="Zástupný symbol pro obsah 2"/>
          <p:cNvSpPr>
            <a:spLocks noGrp="1"/>
          </p:cNvSpPr>
          <p:nvPr>
            <p:ph idx="1"/>
          </p:nvPr>
        </p:nvSpPr>
        <p:spPr/>
        <p:txBody>
          <a:bodyPr>
            <a:normAutofit/>
          </a:bodyPr>
          <a:lstStyle/>
          <a:p>
            <a:r>
              <a:rPr lang="cs-CZ" dirty="0"/>
              <a:t>Exekuční titul musí být </a:t>
            </a:r>
            <a:r>
              <a:rPr lang="cs-CZ" b="1" dirty="0"/>
              <a:t>vykonatelný</a:t>
            </a:r>
            <a:r>
              <a:rPr lang="cs-CZ" dirty="0"/>
              <a:t>. Dokládá se exekutorskými či notářskými zápisy, doložkou vykonatelnosti.</a:t>
            </a:r>
          </a:p>
          <a:p>
            <a:r>
              <a:rPr lang="cs-CZ" b="1" dirty="0"/>
              <a:t>Rozhodnutí nebo jiná listina vydaná k tomu oprávněným orgánem</a:t>
            </a:r>
            <a:r>
              <a:rPr lang="cs-CZ" dirty="0"/>
              <a:t>. </a:t>
            </a:r>
          </a:p>
          <a:p>
            <a:r>
              <a:rPr lang="cs-CZ" dirty="0"/>
              <a:t>Podle </a:t>
            </a:r>
            <a:r>
              <a:rPr lang="cs-CZ" b="1" dirty="0"/>
              <a:t>§ 274 OSŘ </a:t>
            </a:r>
            <a:r>
              <a:rPr lang="cs-CZ" dirty="0"/>
              <a:t>exekučním titulem je rozhodnutí soudů a jiných orgánů činných v trestním řízení, pokud přiznávají právo nebo postihují majetek, rozhodnutí soudů ve správním soudnictví, rozhodnutí rozhodčích komisí a smírů jimi schválených, rozhodnutí státních notářství a dohod jimi schválených, notářských zápisů se svolením k vykonatelnosti sepsaných podle zvláštního zákona, rozhodnutí a jiných exekučních titulů orgánů veřejné moci, rozhodnutí orgánů Evropských společenství a</a:t>
            </a:r>
            <a:r>
              <a:rPr lang="cs-CZ" baseline="30000" dirty="0"/>
              <a:t> </a:t>
            </a:r>
            <a:r>
              <a:rPr lang="cs-CZ" dirty="0"/>
              <a:t>jiných rozhodnutí, schválených smírů a listin, jejichž soudní výkon připouští zákon.</a:t>
            </a:r>
          </a:p>
          <a:p>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1642995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Exekuční titul</a:t>
            </a:r>
            <a:endParaRPr lang="cs-CZ" dirty="0"/>
          </a:p>
        </p:txBody>
      </p:sp>
      <p:sp>
        <p:nvSpPr>
          <p:cNvPr id="3" name="Zástupný symbol pro obsah 2"/>
          <p:cNvSpPr>
            <a:spLocks noGrp="1"/>
          </p:cNvSpPr>
          <p:nvPr>
            <p:ph idx="1"/>
          </p:nvPr>
        </p:nvSpPr>
        <p:spPr/>
        <p:txBody>
          <a:bodyPr>
            <a:normAutofit/>
          </a:bodyPr>
          <a:lstStyle/>
          <a:p>
            <a:r>
              <a:rPr lang="cs-CZ" dirty="0"/>
              <a:t>Podle </a:t>
            </a:r>
            <a:r>
              <a:rPr lang="cs-CZ" b="1" dirty="0"/>
              <a:t>§ 40 EŘ </a:t>
            </a:r>
            <a:r>
              <a:rPr lang="cs-CZ" dirty="0"/>
              <a:t>je exekučním titulem rovněž rozhodnutí exekutora, pokud přiznává právo, zavazuje k povinnosti nebo postihuje majetek.</a:t>
            </a:r>
          </a:p>
          <a:p>
            <a:r>
              <a:rPr lang="cs-CZ" dirty="0"/>
              <a:t>Podle </a:t>
            </a:r>
            <a:r>
              <a:rPr lang="cs-CZ" b="1" dirty="0"/>
              <a:t>§ 176 DŘ </a:t>
            </a:r>
            <a:r>
              <a:rPr lang="cs-CZ" dirty="0"/>
              <a:t>také výkaz nedoplatků sestavený z údajů evidence daní, rozhodnutí, kterým je stanoveno peněžité plnění, nebo vykonatelný zajišťovací příkaz.</a:t>
            </a:r>
          </a:p>
          <a:p>
            <a:endParaRPr lang="cs-CZ" dirty="0"/>
          </a:p>
          <a:p>
            <a:endParaRPr lang="cs-CZ" dirty="0"/>
          </a:p>
          <a:p>
            <a:endParaRPr lang="cs-CZ" dirty="0"/>
          </a:p>
        </p:txBody>
      </p:sp>
    </p:spTree>
    <p:extLst>
      <p:ext uri="{BB962C8B-B14F-4D97-AF65-F5344CB8AC3E}">
        <p14:creationId xmlns:p14="http://schemas.microsoft.com/office/powerpoint/2010/main" val="2476643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4D5357-1233-463E-A3FA-57A7FE667EA8}"/>
              </a:ext>
            </a:extLst>
          </p:cNvPr>
          <p:cNvSpPr>
            <a:spLocks noGrp="1"/>
          </p:cNvSpPr>
          <p:nvPr>
            <p:ph type="title"/>
          </p:nvPr>
        </p:nvSpPr>
        <p:spPr/>
        <p:txBody>
          <a:bodyPr/>
          <a:lstStyle/>
          <a:p>
            <a:r>
              <a:rPr lang="cs-CZ" dirty="0"/>
              <a:t>Exekuce – další aspekty</a:t>
            </a:r>
          </a:p>
        </p:txBody>
      </p:sp>
      <p:sp>
        <p:nvSpPr>
          <p:cNvPr id="3" name="Zástupný obsah 2">
            <a:extLst>
              <a:ext uri="{FF2B5EF4-FFF2-40B4-BE49-F238E27FC236}">
                <a16:creationId xmlns:a16="http://schemas.microsoft.com/office/drawing/2014/main" id="{69A46D42-EB39-4C93-8723-57E2170FE972}"/>
              </a:ext>
            </a:extLst>
          </p:cNvPr>
          <p:cNvSpPr>
            <a:spLocks noGrp="1"/>
          </p:cNvSpPr>
          <p:nvPr>
            <p:ph idx="1"/>
          </p:nvPr>
        </p:nvSpPr>
        <p:spPr/>
        <p:txBody>
          <a:bodyPr vert="horz" lIns="91440" tIns="45720" rIns="91440" bIns="45720" rtlCol="0" anchor="t">
            <a:normAutofit fontScale="92500" lnSpcReduction="20000"/>
          </a:bodyPr>
          <a:lstStyle/>
          <a:p>
            <a:pPr>
              <a:buClr>
                <a:srgbClr val="8AD0D6"/>
              </a:buClr>
            </a:pPr>
            <a:r>
              <a:rPr lang="cs-CZ" dirty="0"/>
              <a:t>Fyzická osoba (OSVČ) ručí celým svým majetkem (finance, ale i podíl v právnické osobě) - v s.r.o. jen do výše nesplaceného vkladu</a:t>
            </a:r>
          </a:p>
          <a:p>
            <a:pPr>
              <a:buClr>
                <a:srgbClr val="8AD0D6"/>
              </a:buClr>
            </a:pPr>
            <a:r>
              <a:rPr lang="cs-CZ" dirty="0"/>
              <a:t>Exekuce nesmí ohrozit podnikání FO ani PO - </a:t>
            </a:r>
            <a:r>
              <a:rPr lang="cs-CZ" dirty="0">
                <a:ea typeface="+mj-lt"/>
                <a:cs typeface="+mj-lt"/>
              </a:rPr>
              <a:t>nesmí dojít k zabavení věcí, jejichž absence by narušila podnikatelskou činnost</a:t>
            </a:r>
            <a:endParaRPr lang="cs-CZ" dirty="0"/>
          </a:p>
          <a:p>
            <a:pPr>
              <a:buClr>
                <a:srgbClr val="8AD0D6"/>
              </a:buClr>
            </a:pPr>
            <a:r>
              <a:rPr lang="cs-CZ" dirty="0"/>
              <a:t>Lze postihnout společné jmění manželů - podle zvoleného režimu SJM (zákonný, smluvní, určený soudem)</a:t>
            </a:r>
          </a:p>
          <a:p>
            <a:pPr>
              <a:buClr>
                <a:srgbClr val="8AD0D6"/>
              </a:buClr>
            </a:pPr>
            <a:r>
              <a:rPr lang="cs-CZ" dirty="0"/>
              <a:t>SJM - § 42 EŘ - </a:t>
            </a:r>
            <a:r>
              <a:rPr lang="cs-CZ" dirty="0">
                <a:ea typeface="+mj-lt"/>
                <a:cs typeface="+mj-lt"/>
              </a:rPr>
              <a:t>prověření Seznamu listin o manželském majetkovém režimu dle notářského řádu (pohledávka před/po zápisu)</a:t>
            </a:r>
          </a:p>
          <a:p>
            <a:pPr>
              <a:buClr>
                <a:srgbClr val="8AD0D6"/>
              </a:buClr>
            </a:pPr>
            <a:r>
              <a:rPr lang="cs-CZ" dirty="0"/>
              <a:t>SJM - </a:t>
            </a:r>
            <a:r>
              <a:rPr lang="cs-CZ" dirty="0">
                <a:ea typeface="+mj-lt"/>
                <a:cs typeface="+mj-lt"/>
              </a:rPr>
              <a:t>dluh, který patří do SJM, nebo dluh povinného, pro který lze vydat exekuční příkaz na majetek v SJM, lze postihnout u výlučného majetku manžela pouze exekucí přikázáním pohledávky z účtu manžela povinného u peněžního ústavu</a:t>
            </a:r>
          </a:p>
          <a:p>
            <a:pPr>
              <a:buClr>
                <a:srgbClr val="8AD0D6"/>
              </a:buClr>
            </a:pPr>
            <a:r>
              <a:rPr lang="cs-CZ" dirty="0">
                <a:ea typeface="+mj-lt"/>
                <a:cs typeface="+mj-lt"/>
              </a:rPr>
              <a:t>CERD – centrální registr dlužníků – komerční rejstřík, bez relevantních dat a partnerů</a:t>
            </a:r>
            <a:endParaRPr lang="cs-CZ" dirty="0"/>
          </a:p>
        </p:txBody>
      </p:sp>
    </p:spTree>
    <p:extLst>
      <p:ext uri="{BB962C8B-B14F-4D97-AF65-F5344CB8AC3E}">
        <p14:creationId xmlns:p14="http://schemas.microsoft.com/office/powerpoint/2010/main" val="1037785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87123D-0722-4F20-A90D-252929F35120}"/>
              </a:ext>
            </a:extLst>
          </p:cNvPr>
          <p:cNvSpPr>
            <a:spLocks noGrp="1"/>
          </p:cNvSpPr>
          <p:nvPr>
            <p:ph type="title"/>
          </p:nvPr>
        </p:nvSpPr>
        <p:spPr/>
        <p:txBody>
          <a:bodyPr/>
          <a:lstStyle/>
          <a:p>
            <a:r>
              <a:rPr lang="cs-CZ" dirty="0"/>
              <a:t>Exekuce - statistika</a:t>
            </a:r>
          </a:p>
        </p:txBody>
      </p:sp>
      <p:sp>
        <p:nvSpPr>
          <p:cNvPr id="3" name="Zástupný obsah 2">
            <a:extLst>
              <a:ext uri="{FF2B5EF4-FFF2-40B4-BE49-F238E27FC236}">
                <a16:creationId xmlns:a16="http://schemas.microsoft.com/office/drawing/2014/main" id="{3E421D30-753D-4974-B74E-802250A2F89D}"/>
              </a:ext>
            </a:extLst>
          </p:cNvPr>
          <p:cNvSpPr>
            <a:spLocks noGrp="1"/>
          </p:cNvSpPr>
          <p:nvPr>
            <p:ph idx="1"/>
          </p:nvPr>
        </p:nvSpPr>
        <p:spPr/>
        <p:txBody>
          <a:bodyPr vert="horz" lIns="91440" tIns="45720" rIns="91440" bIns="45720" rtlCol="0" anchor="t">
            <a:normAutofit lnSpcReduction="10000"/>
          </a:bodyPr>
          <a:lstStyle/>
          <a:p>
            <a:pPr marL="0" indent="0">
              <a:buNone/>
            </a:pPr>
            <a:r>
              <a:rPr lang="cs-CZ" dirty="0"/>
              <a:t>K únoru 2020:</a:t>
            </a:r>
          </a:p>
          <a:p>
            <a:pPr>
              <a:buClr>
                <a:srgbClr val="8AD0D6"/>
              </a:buClr>
            </a:pPr>
            <a:r>
              <a:rPr lang="cs-CZ" dirty="0"/>
              <a:t>4,5 milionů exekucí</a:t>
            </a:r>
          </a:p>
          <a:p>
            <a:r>
              <a:rPr lang="cs-CZ" dirty="0"/>
              <a:t>Hodnota veškerých jistin (bez příslušenství) 300 miliard Kč, průměrná částka 64 tisíc Kč</a:t>
            </a:r>
          </a:p>
          <a:p>
            <a:pPr>
              <a:buClr>
                <a:srgbClr val="8AD0D6"/>
              </a:buClr>
            </a:pPr>
            <a:r>
              <a:rPr lang="cs-CZ" dirty="0"/>
              <a:t>Průměrný počet exekucí na osobu 5,77</a:t>
            </a:r>
          </a:p>
          <a:p>
            <a:pPr>
              <a:buClr>
                <a:srgbClr val="8AD0D6"/>
              </a:buClr>
            </a:pPr>
            <a:r>
              <a:rPr lang="cs-CZ" dirty="0"/>
              <a:t>Nejvíce exekucí v krajích: Ústecký (16 %), Moravskoslezský (14 %), Praha (11 %)</a:t>
            </a:r>
          </a:p>
          <a:p>
            <a:pPr>
              <a:buClr>
                <a:srgbClr val="8AD0D6"/>
              </a:buClr>
            </a:pPr>
            <a:r>
              <a:rPr lang="cs-CZ" dirty="0"/>
              <a:t>Celkem v roce 2020 zahájeno 407 694 nových exekucí</a:t>
            </a:r>
          </a:p>
          <a:p>
            <a:pPr>
              <a:buClr>
                <a:srgbClr val="8AD0D6"/>
              </a:buClr>
            </a:pPr>
            <a:endParaRPr lang="cs-CZ" dirty="0"/>
          </a:p>
          <a:p>
            <a:pPr>
              <a:buClr>
                <a:srgbClr val="8AD0D6"/>
              </a:buClr>
            </a:pPr>
            <a:r>
              <a:rPr lang="cs-CZ" dirty="0"/>
              <a:t>156 exekutorských úřadů (rok 2021), 20 exekutorských úřadů spravuje přes 50 % všech exekučních řízení</a:t>
            </a:r>
          </a:p>
          <a:p>
            <a:pPr>
              <a:buClr>
                <a:srgbClr val="8AD0D6"/>
              </a:buClr>
            </a:pPr>
            <a:endParaRPr lang="cs-CZ" dirty="0"/>
          </a:p>
          <a:p>
            <a:pPr marL="0" indent="0">
              <a:buNone/>
            </a:pPr>
            <a:endParaRPr lang="cs-CZ" dirty="0"/>
          </a:p>
        </p:txBody>
      </p:sp>
    </p:spTree>
    <p:extLst>
      <p:ext uri="{BB962C8B-B14F-4D97-AF65-F5344CB8AC3E}">
        <p14:creationId xmlns:p14="http://schemas.microsoft.com/office/powerpoint/2010/main" val="3163029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Nejběžnější způsoby výkonu rozhodnutí – typy exekučních příkazů </a:t>
            </a:r>
          </a:p>
        </p:txBody>
      </p:sp>
      <p:sp>
        <p:nvSpPr>
          <p:cNvPr id="3" name="Zástupný symbol pro text 2"/>
          <p:cNvSpPr>
            <a:spLocks noGrp="1"/>
          </p:cNvSpPr>
          <p:nvPr>
            <p:ph type="body" idx="1"/>
          </p:nvPr>
        </p:nvSpPr>
        <p:spPr/>
        <p:txBody>
          <a:bodyPr/>
          <a:lstStyle/>
          <a:p>
            <a:endParaRPr lang="cs-CZ"/>
          </a:p>
        </p:txBody>
      </p:sp>
    </p:spTree>
    <p:extLst>
      <p:ext uri="{BB962C8B-B14F-4D97-AF65-F5344CB8AC3E}">
        <p14:creationId xmlns:p14="http://schemas.microsoft.com/office/powerpoint/2010/main" val="1647320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EP na srážky ze mzdy nebo jiných příjmů</a:t>
            </a:r>
          </a:p>
        </p:txBody>
      </p:sp>
      <p:sp>
        <p:nvSpPr>
          <p:cNvPr id="3" name="Zástupný symbol pro obsah 2"/>
          <p:cNvSpPr>
            <a:spLocks noGrp="1"/>
          </p:cNvSpPr>
          <p:nvPr>
            <p:ph idx="1"/>
          </p:nvPr>
        </p:nvSpPr>
        <p:spPr/>
        <p:txBody>
          <a:bodyPr vert="horz" lIns="91440" tIns="45720" rIns="91440" bIns="45720" rtlCol="0" anchor="t">
            <a:normAutofit/>
          </a:bodyPr>
          <a:lstStyle/>
          <a:p>
            <a:r>
              <a:rPr lang="cs-CZ" dirty="0"/>
              <a:t>Uplatnění u exekuce fyzických osob a osob samostatně výdělečně činných</a:t>
            </a:r>
          </a:p>
          <a:p>
            <a:pPr>
              <a:buClr>
                <a:srgbClr val="8AD0D6"/>
              </a:buClr>
            </a:pPr>
            <a:r>
              <a:rPr lang="cs-CZ"/>
              <a:t>Poddlužníkem plátce mzdy (zaměstnavatel) či jiných příjmů</a:t>
            </a:r>
          </a:p>
          <a:p>
            <a:r>
              <a:rPr lang="cs-CZ" dirty="0"/>
              <a:t>Ode dne doručení EP poddlužník provádí po dobu trvání exekuce ze mzdy dlužníka stanovené srážky, které nevyplácí dlužníkovi. </a:t>
            </a:r>
          </a:p>
          <a:p>
            <a:r>
              <a:rPr lang="cs-CZ" dirty="0"/>
              <a:t>Jedná se např. o mzdu, plat, důchod, ale i také stipendium či </a:t>
            </a:r>
            <a:r>
              <a:rPr lang="cs-CZ"/>
              <a:t>podporu v nezaměstnanosti nebo podporu při rekvalifikaci. – viz § 299 OSŘ</a:t>
            </a:r>
          </a:p>
          <a:p>
            <a:endParaRPr lang="cs-CZ" dirty="0"/>
          </a:p>
          <a:p>
            <a:endParaRPr lang="cs-CZ" dirty="0"/>
          </a:p>
        </p:txBody>
      </p:sp>
    </p:spTree>
    <p:extLst>
      <p:ext uri="{BB962C8B-B14F-4D97-AF65-F5344CB8AC3E}">
        <p14:creationId xmlns:p14="http://schemas.microsoft.com/office/powerpoint/2010/main" val="62073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415882-A8D6-486A-AFDE-111394A217DE}"/>
              </a:ext>
            </a:extLst>
          </p:cNvPr>
          <p:cNvSpPr>
            <a:spLocks noGrp="1"/>
          </p:cNvSpPr>
          <p:nvPr>
            <p:ph type="title"/>
          </p:nvPr>
        </p:nvSpPr>
        <p:spPr/>
        <p:txBody>
          <a:bodyPr/>
          <a:lstStyle/>
          <a:p>
            <a:r>
              <a:rPr lang="cs-CZ" dirty="0">
                <a:ea typeface="+mj-lt"/>
                <a:cs typeface="+mj-lt"/>
              </a:rPr>
              <a:t>EP na srážky ze mzdy nebo </a:t>
            </a:r>
            <a:r>
              <a:rPr lang="cs-CZ">
                <a:ea typeface="+mj-lt"/>
                <a:cs typeface="+mj-lt"/>
              </a:rPr>
              <a:t>jiných příjmů</a:t>
            </a:r>
          </a:p>
          <a:p>
            <a:endParaRPr lang="cs-CZ" dirty="0"/>
          </a:p>
        </p:txBody>
      </p:sp>
      <p:sp>
        <p:nvSpPr>
          <p:cNvPr id="3" name="Zástupný obsah 2">
            <a:extLst>
              <a:ext uri="{FF2B5EF4-FFF2-40B4-BE49-F238E27FC236}">
                <a16:creationId xmlns:a16="http://schemas.microsoft.com/office/drawing/2014/main" id="{4E9065DD-EB95-4A50-9EE1-FF8CA8AB91A7}"/>
              </a:ext>
            </a:extLst>
          </p:cNvPr>
          <p:cNvSpPr>
            <a:spLocks noGrp="1"/>
          </p:cNvSpPr>
          <p:nvPr>
            <p:ph idx="1"/>
          </p:nvPr>
        </p:nvSpPr>
        <p:spPr/>
        <p:txBody>
          <a:bodyPr vert="horz" lIns="91440" tIns="45720" rIns="91440" bIns="45720" rtlCol="0" anchor="t">
            <a:normAutofit fontScale="92500" lnSpcReduction="20000"/>
          </a:bodyPr>
          <a:lstStyle/>
          <a:p>
            <a:r>
              <a:rPr lang="cs-CZ" dirty="0">
                <a:ea typeface="+mj-lt"/>
                <a:cs typeface="+mj-lt"/>
              </a:rPr>
              <a:t>Mzda (počítá se z čisté mzdy): Nesmí být sražena základní částka, tedy tzv. nezabavitelná částka (NČ), jejíž výše není pevně zákonem stanovenou částkou, ale je vypočítávána na základě nařízení vlády č. 595/2006 Sb. – viz § 278 OSŘ.</a:t>
            </a:r>
            <a:endParaRPr lang="cs-CZ" dirty="0"/>
          </a:p>
          <a:p>
            <a:pPr>
              <a:buClr>
                <a:srgbClr val="8AD0D6"/>
              </a:buClr>
            </a:pPr>
            <a:r>
              <a:rPr lang="cs-CZ">
                <a:ea typeface="+mj-lt"/>
                <a:cs typeface="+mj-lt"/>
              </a:rPr>
              <a:t>Oprávněný a povinný se mohou dohodnout na nižších částkách srážek - § 287 OSŘ</a:t>
            </a:r>
            <a:endParaRPr lang="cs-CZ" dirty="0">
              <a:ea typeface="+mj-lt"/>
              <a:cs typeface="+mj-lt"/>
            </a:endParaRPr>
          </a:p>
          <a:p>
            <a:pPr>
              <a:buClr>
                <a:srgbClr val="8AD0D6"/>
              </a:buClr>
            </a:pPr>
            <a:r>
              <a:rPr lang="cs-CZ">
                <a:ea typeface="+mj-lt"/>
                <a:cs typeface="+mj-lt"/>
              </a:rPr>
              <a:t>NČ (rok 2021 -  7872,80 Kč) je rovna úhrnu 3/4 součtu částky životního minima jednotlivce a částky normativních nákladů na bydlení pro jednu osobu na osobu povinného, a jedné třetiny (rok 2021 - 2624,30 Kč) nezabavitelné částky na každou osobu, které je povinen poskytovat výživné. Na manžela povinného se započítává 1/3 nezabavitelné částky, i když má samostatný příjem. Na dítě, jež manželé společně vyživují, se započítává 1/3 nezabavitelné částky každému manželovi zvlášť, jsou-li srážky prováděny ze mzdy obou manželů.</a:t>
            </a:r>
            <a:endParaRPr lang="cs-CZ" dirty="0"/>
          </a:p>
          <a:p>
            <a:pPr>
              <a:buClr>
                <a:srgbClr val="8AD0D6"/>
              </a:buClr>
            </a:pPr>
            <a:r>
              <a:rPr lang="cs-CZ"/>
              <a:t>Výše minimální mzdy pro rok 2021 - </a:t>
            </a:r>
            <a:r>
              <a:rPr lang="cs-CZ">
                <a:ea typeface="+mj-lt"/>
                <a:cs typeface="+mj-lt"/>
              </a:rPr>
              <a:t>15 200 Kč </a:t>
            </a:r>
            <a:endParaRPr lang="cs-CZ" dirty="0"/>
          </a:p>
        </p:txBody>
      </p:sp>
    </p:spTree>
    <p:extLst>
      <p:ext uri="{BB962C8B-B14F-4D97-AF65-F5344CB8AC3E}">
        <p14:creationId xmlns:p14="http://schemas.microsoft.com/office/powerpoint/2010/main" val="221490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B951FC-A0ED-477B-B0A9-E1A338F885AD}"/>
              </a:ext>
            </a:extLst>
          </p:cNvPr>
          <p:cNvSpPr>
            <a:spLocks noGrp="1"/>
          </p:cNvSpPr>
          <p:nvPr>
            <p:ph type="title"/>
          </p:nvPr>
        </p:nvSpPr>
        <p:spPr/>
        <p:txBody>
          <a:bodyPr/>
          <a:lstStyle/>
          <a:p>
            <a:r>
              <a:rPr lang="cs-CZ" dirty="0">
                <a:ea typeface="+mj-lt"/>
                <a:cs typeface="+mj-lt"/>
              </a:rPr>
              <a:t>EP na srážky ze mzdy nebo </a:t>
            </a:r>
            <a:r>
              <a:rPr lang="cs-CZ">
                <a:ea typeface="+mj-lt"/>
                <a:cs typeface="+mj-lt"/>
              </a:rPr>
              <a:t>jiných příjmů</a:t>
            </a:r>
            <a:endParaRPr lang="cs-CZ"/>
          </a:p>
        </p:txBody>
      </p:sp>
      <p:sp>
        <p:nvSpPr>
          <p:cNvPr id="3" name="Zástupný obsah 2">
            <a:extLst>
              <a:ext uri="{FF2B5EF4-FFF2-40B4-BE49-F238E27FC236}">
                <a16:creationId xmlns:a16="http://schemas.microsoft.com/office/drawing/2014/main" id="{8D6CE4E5-807B-4B03-8614-BF4FD0BF1BB5}"/>
              </a:ext>
            </a:extLst>
          </p:cNvPr>
          <p:cNvSpPr>
            <a:spLocks noGrp="1"/>
          </p:cNvSpPr>
          <p:nvPr>
            <p:ph idx="1"/>
          </p:nvPr>
        </p:nvSpPr>
        <p:spPr/>
        <p:txBody>
          <a:bodyPr vert="horz" lIns="91440" tIns="45720" rIns="91440" bIns="45720" rtlCol="0" anchor="t">
            <a:normAutofit fontScale="85000" lnSpcReduction="10000"/>
          </a:bodyPr>
          <a:lstStyle/>
          <a:p>
            <a:r>
              <a:rPr lang="cs-CZ" dirty="0"/>
              <a:t>Jiné příjmy u OSVČ (podnikatelská odměna, </a:t>
            </a:r>
            <a:r>
              <a:rPr lang="cs-CZ" dirty="0">
                <a:ea typeface="+mj-lt"/>
                <a:cs typeface="+mj-lt"/>
              </a:rPr>
              <a:t>počítá se z hrubého /fakturovaného, inkasovaného/ příjmu</a:t>
            </a:r>
            <a:r>
              <a:rPr lang="cs-CZ" dirty="0"/>
              <a:t>): sráženy jsou</a:t>
            </a:r>
            <a:r>
              <a:rPr lang="cs-CZ" dirty="0">
                <a:ea typeface="+mj-lt"/>
                <a:cs typeface="+mj-lt"/>
              </a:rPr>
              <a:t> 2/5 z celkové </a:t>
            </a:r>
            <a:r>
              <a:rPr lang="cs-CZ">
                <a:ea typeface="+mj-lt"/>
                <a:cs typeface="+mj-lt"/>
              </a:rPr>
              <a:t>částky</a:t>
            </a:r>
            <a:r>
              <a:rPr lang="cs-CZ" dirty="0">
                <a:ea typeface="+mj-lt"/>
                <a:cs typeface="+mj-lt"/>
              </a:rPr>
              <a:t> příjmu. </a:t>
            </a:r>
            <a:r>
              <a:rPr lang="cs-CZ">
                <a:ea typeface="+mj-lt"/>
                <a:cs typeface="+mj-lt"/>
              </a:rPr>
              <a:t>Výjimkou je exekuce tzv. přednostních pohledávek - v takovém případě jsou </a:t>
            </a:r>
            <a:r>
              <a:rPr lang="cs-CZ" dirty="0">
                <a:ea typeface="+mj-lt"/>
                <a:cs typeface="+mj-lt"/>
              </a:rPr>
              <a:t>sráženy 3/5 z celkové částky příjmu.  </a:t>
            </a:r>
            <a:endParaRPr lang="cs-CZ">
              <a:ea typeface="+mj-lt"/>
              <a:cs typeface="+mj-lt"/>
            </a:endParaRPr>
          </a:p>
          <a:p>
            <a:pPr algn="just">
              <a:buClr>
                <a:srgbClr val="8AD0D6"/>
              </a:buClr>
            </a:pPr>
            <a:r>
              <a:rPr lang="cs-CZ" dirty="0"/>
              <a:t>Přednostní pohledávky - § 279 OSŘ: výživné; </a:t>
            </a:r>
            <a:r>
              <a:rPr lang="cs-CZ" dirty="0">
                <a:ea typeface="+mj-lt"/>
                <a:cs typeface="+mj-lt"/>
              </a:rPr>
              <a:t>náhrada újmy způsobené poškozenému ublížením na zdraví; náhrada újmy způsobené úmyslnými trestnými činy; daně, poplatky a jiná obdobná peněžitá plnění; náhrada přeplatků na dávkách nemocenského pojištění, důchodového pojištění a úrazového pojištění; pojistné na sociální zabezpečení a příspěvek na státní politiku zaměstnanosti a pojistné na veřejné zdravotní pojištění; příspěvek na úhradu potřeb dítěte svěřeného do pěstounské péče; náhrada přeplatků na podpoře v nezaměstnanosti a podpoře při rekvalifikaci; náhrada přeplatků na dávkách státní sociální podpory; regresní náhrada podle zákona o nemocenském pojištění; náhrada mzdy, platu nebo odměny a sníženého platu nebo snížené odměny, poskytované v období prvních 14 kalendářních dnů a od 1. ledna 2011 do 31. prosince 2013 v období prvních 21 kalendářních dnů dočasné pracovní neschopnosti nebo karantény.</a:t>
            </a:r>
            <a:endParaRPr lang="cs-CZ" dirty="0"/>
          </a:p>
          <a:p>
            <a:pPr algn="just">
              <a:buClr>
                <a:srgbClr val="8AD0D6"/>
              </a:buClr>
            </a:pPr>
            <a:endParaRPr lang="cs-CZ" dirty="0"/>
          </a:p>
          <a:p>
            <a:pPr>
              <a:buClr>
                <a:srgbClr val="8AD0D6"/>
              </a:buClr>
            </a:pPr>
            <a:endParaRPr lang="cs-CZ" dirty="0"/>
          </a:p>
          <a:p>
            <a:pPr>
              <a:buClr>
                <a:srgbClr val="8AD0D6"/>
              </a:buClr>
            </a:pPr>
            <a:endParaRPr lang="cs-CZ" dirty="0"/>
          </a:p>
        </p:txBody>
      </p:sp>
    </p:spTree>
    <p:extLst>
      <p:ext uri="{BB962C8B-B14F-4D97-AF65-F5344CB8AC3E}">
        <p14:creationId xmlns:p14="http://schemas.microsoft.com/office/powerpoint/2010/main" val="3250215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EP na přikázání pohledávky z účtu u poskytovatele platebních služeb</a:t>
            </a:r>
          </a:p>
        </p:txBody>
      </p:sp>
      <p:sp>
        <p:nvSpPr>
          <p:cNvPr id="3" name="Zástupný symbol pro obsah 2"/>
          <p:cNvSpPr>
            <a:spLocks noGrp="1"/>
          </p:cNvSpPr>
          <p:nvPr>
            <p:ph idx="1"/>
          </p:nvPr>
        </p:nvSpPr>
        <p:spPr/>
        <p:txBody>
          <a:bodyPr vert="horz" lIns="91440" tIns="45720" rIns="91440" bIns="45720" rtlCol="0" anchor="t">
            <a:normAutofit/>
          </a:bodyPr>
          <a:lstStyle/>
          <a:p>
            <a:r>
              <a:rPr lang="cs-CZ" dirty="0"/>
              <a:t>Poddlužníkem peněžní ústav.</a:t>
            </a:r>
          </a:p>
          <a:p>
            <a:r>
              <a:rPr lang="cs-CZ" dirty="0"/>
              <a:t>Provede se odepsáním peněžních prostředků povinného z jeho účtu, vedeného v jakékoliv měně, do výše částky uvedené v exekučním příkazu a jejich vyplacením. Exekuční příkaz se doručí poskytovateli platebních služeb dříve než dlužníkovi.</a:t>
            </a:r>
          </a:p>
          <a:p>
            <a:r>
              <a:rPr lang="cs-CZ" dirty="0"/>
              <a:t>Poddlužník nevyplácí peněžní prostředky z účtu dlužníka, a to až do výše částky uvedené v exekučním příkaze.</a:t>
            </a:r>
          </a:p>
          <a:p>
            <a:r>
              <a:rPr lang="cs-CZ" dirty="0"/>
              <a:t>Bankovním účtem může být běžný, vkladový či spořící účet, ale např. i účet stavebního spoření.</a:t>
            </a:r>
          </a:p>
          <a:p>
            <a:pPr>
              <a:buClr>
                <a:srgbClr val="8AD0D6"/>
              </a:buClr>
            </a:pPr>
            <a:endParaRPr lang="cs-CZ" dirty="0"/>
          </a:p>
        </p:txBody>
      </p:sp>
    </p:spTree>
    <p:extLst>
      <p:ext uri="{BB962C8B-B14F-4D97-AF65-F5344CB8AC3E}">
        <p14:creationId xmlns:p14="http://schemas.microsoft.com/office/powerpoint/2010/main" val="3195704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předpisy</a:t>
            </a:r>
          </a:p>
        </p:txBody>
      </p:sp>
      <p:sp>
        <p:nvSpPr>
          <p:cNvPr id="3" name="Zástupný symbol pro obsah 2"/>
          <p:cNvSpPr>
            <a:spLocks noGrp="1"/>
          </p:cNvSpPr>
          <p:nvPr>
            <p:ph idx="1"/>
          </p:nvPr>
        </p:nvSpPr>
        <p:spPr/>
        <p:txBody>
          <a:bodyPr vert="horz" lIns="91440" tIns="45720" rIns="91440" bIns="45720" rtlCol="0" anchor="t">
            <a:normAutofit/>
          </a:bodyPr>
          <a:lstStyle/>
          <a:p>
            <a:r>
              <a:rPr lang="cs-CZ" dirty="0"/>
              <a:t>Zákon č. 99/1963 Sb., občanský soudní řád (OSŘ)</a:t>
            </a:r>
          </a:p>
          <a:p>
            <a:r>
              <a:rPr lang="cs-CZ"/>
              <a:t>Zákon č. 120/2001 Sb., o soudních exekutorech a exekuční </a:t>
            </a:r>
            <a:r>
              <a:rPr lang="cs-CZ" dirty="0"/>
              <a:t>činnosti (exekuční řád) (EŘ)</a:t>
            </a:r>
          </a:p>
          <a:p>
            <a:r>
              <a:rPr lang="cs-CZ" dirty="0"/>
              <a:t>Zákon č. 500/2004 Sb., správní řád (SŘ)</a:t>
            </a:r>
          </a:p>
          <a:p>
            <a:r>
              <a:rPr lang="cs-CZ" dirty="0"/>
              <a:t>Zákon č. 280/2009 Sb., daňový řád (DŘ)</a:t>
            </a:r>
          </a:p>
          <a:p>
            <a:pPr marL="0" indent="0">
              <a:buNone/>
            </a:pPr>
            <a:endParaRPr lang="cs-CZ" dirty="0"/>
          </a:p>
        </p:txBody>
      </p:sp>
    </p:spTree>
    <p:extLst>
      <p:ext uri="{BB962C8B-B14F-4D97-AF65-F5344CB8AC3E}">
        <p14:creationId xmlns:p14="http://schemas.microsoft.com/office/powerpoint/2010/main" val="1523639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239867-48BA-4A41-927E-147A8D17EE84}"/>
              </a:ext>
            </a:extLst>
          </p:cNvPr>
          <p:cNvSpPr>
            <a:spLocks noGrp="1"/>
          </p:cNvSpPr>
          <p:nvPr>
            <p:ph type="title"/>
          </p:nvPr>
        </p:nvSpPr>
        <p:spPr/>
        <p:txBody>
          <a:bodyPr/>
          <a:lstStyle/>
          <a:p>
            <a:r>
              <a:rPr lang="cs-CZ" dirty="0">
                <a:ea typeface="+mj-lt"/>
                <a:cs typeface="+mj-lt"/>
              </a:rPr>
              <a:t>EP na přikázání pohledávky z účtu u poskytovatele platebních služeb</a:t>
            </a:r>
          </a:p>
          <a:p>
            <a:endParaRPr lang="cs-CZ" dirty="0"/>
          </a:p>
        </p:txBody>
      </p:sp>
      <p:sp>
        <p:nvSpPr>
          <p:cNvPr id="3" name="Zástupný obsah 2">
            <a:extLst>
              <a:ext uri="{FF2B5EF4-FFF2-40B4-BE49-F238E27FC236}">
                <a16:creationId xmlns:a16="http://schemas.microsoft.com/office/drawing/2014/main" id="{09314960-7846-462A-8E85-88F42CE2EE7B}"/>
              </a:ext>
            </a:extLst>
          </p:cNvPr>
          <p:cNvSpPr>
            <a:spLocks noGrp="1"/>
          </p:cNvSpPr>
          <p:nvPr>
            <p:ph idx="1"/>
          </p:nvPr>
        </p:nvSpPr>
        <p:spPr/>
        <p:txBody>
          <a:bodyPr vert="horz" lIns="91440" tIns="45720" rIns="91440" bIns="45720" rtlCol="0" anchor="t">
            <a:normAutofit/>
          </a:bodyPr>
          <a:lstStyle/>
          <a:p>
            <a:r>
              <a:rPr lang="cs-CZ"/>
              <a:t>Nelze exekvovat </a:t>
            </a:r>
            <a:r>
              <a:rPr lang="cs-CZ">
                <a:ea typeface="+mj-lt"/>
                <a:cs typeface="+mj-lt"/>
              </a:rPr>
              <a:t>peněžní prostředky do výše dvojnásobku životního minima jednotlivce. Vyplácí se povinnému na jeho žádost. Lze vyplatit pouze 1x. - § </a:t>
            </a:r>
            <a:r>
              <a:rPr lang="cs-CZ" dirty="0">
                <a:ea typeface="+mj-lt"/>
                <a:cs typeface="+mj-lt"/>
              </a:rPr>
              <a:t>304b OSŘ</a:t>
            </a:r>
          </a:p>
          <a:p>
            <a:pPr>
              <a:buClr>
                <a:srgbClr val="8AD0D6"/>
              </a:buClr>
            </a:pPr>
            <a:r>
              <a:rPr lang="cs-CZ"/>
              <a:t>Nelze exekvovat peněžní prostředky pro</a:t>
            </a:r>
            <a:r>
              <a:rPr lang="cs-CZ">
                <a:ea typeface="+mj-lt"/>
                <a:cs typeface="+mj-lt"/>
              </a:rPr>
              <a:t> výplatu mezd zaměstnanců splatných ve výplatním termínu nejblíže následujícím po dni, kdy bylo peněžnímu ústavu doručeno usnesení o nařízení výkonu rozhodnutí. Vyplácí se povinnému na jeho žádost po předložení písemného prohlášení. Lze vyplatit pouze 1x – 304a OSŘ.</a:t>
            </a:r>
            <a:endParaRPr lang="cs-CZ" dirty="0"/>
          </a:p>
        </p:txBody>
      </p:sp>
    </p:spTree>
    <p:extLst>
      <p:ext uri="{BB962C8B-B14F-4D97-AF65-F5344CB8AC3E}">
        <p14:creationId xmlns:p14="http://schemas.microsoft.com/office/powerpoint/2010/main" val="4284205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EP na přikázání jiné peněžité pohledávky</a:t>
            </a:r>
          </a:p>
        </p:txBody>
      </p:sp>
      <p:sp>
        <p:nvSpPr>
          <p:cNvPr id="3" name="Zástupný symbol pro obsah 2"/>
          <p:cNvSpPr>
            <a:spLocks noGrp="1"/>
          </p:cNvSpPr>
          <p:nvPr>
            <p:ph idx="1"/>
          </p:nvPr>
        </p:nvSpPr>
        <p:spPr/>
        <p:txBody>
          <a:bodyPr/>
          <a:lstStyle/>
          <a:p>
            <a:r>
              <a:rPr lang="cs-CZ" dirty="0"/>
              <a:t>Postihuje odlišnou peněžitou pohledávku než pohledávku z účtu nebo nárok na mzdu.</a:t>
            </a:r>
          </a:p>
          <a:p>
            <a:r>
              <a:rPr lang="cs-CZ" dirty="0"/>
              <a:t>Lze nařídit i v případě, že pohledávka dlužníka se stane splatnou teprve v budoucnu, ale také tehdy, budou-li dílčí pohledávky z téhož právního důvodu dlužníkovi v budoucnu postupně vznikat.</a:t>
            </a:r>
          </a:p>
          <a:p>
            <a:r>
              <a:rPr lang="cs-CZ" dirty="0"/>
              <a:t>Musí se však jednat o pohledávku </a:t>
            </a:r>
            <a:r>
              <a:rPr lang="cs-CZ" dirty="0" err="1"/>
              <a:t>existentní</a:t>
            </a:r>
            <a:r>
              <a:rPr lang="cs-CZ" dirty="0"/>
              <a:t>, tj. takovou, která existuje ke dni nařízení výkonu rozhodnutí (i když její splatnost může nastat později). – srov. Rozhodnutí Nejvyššího správního soudu ČR ve věci </a:t>
            </a:r>
            <a:r>
              <a:rPr lang="cs-CZ" dirty="0" err="1"/>
              <a:t>sp</a:t>
            </a:r>
            <a:r>
              <a:rPr lang="cs-CZ" dirty="0"/>
              <a:t>. zn. 20 </a:t>
            </a:r>
            <a:r>
              <a:rPr lang="cs-CZ" dirty="0" err="1"/>
              <a:t>Cdo</a:t>
            </a:r>
            <a:r>
              <a:rPr lang="cs-CZ" dirty="0"/>
              <a:t> 470/2004 ze dne 23. 11. 2005</a:t>
            </a:r>
          </a:p>
          <a:p>
            <a:r>
              <a:rPr lang="cs-CZ" dirty="0"/>
              <a:t>Jedná se např. o zůstatek na zrušeném bankovním účtu, peněžní záruku či daňový bonus.</a:t>
            </a:r>
          </a:p>
        </p:txBody>
      </p:sp>
    </p:spTree>
    <p:extLst>
      <p:ext uri="{BB962C8B-B14F-4D97-AF65-F5344CB8AC3E}">
        <p14:creationId xmlns:p14="http://schemas.microsoft.com/office/powerpoint/2010/main" val="535997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EP na prodej movitých věcí</a:t>
            </a:r>
          </a:p>
        </p:txBody>
      </p:sp>
      <p:sp>
        <p:nvSpPr>
          <p:cNvPr id="3" name="Zástupný symbol pro obsah 2"/>
          <p:cNvSpPr>
            <a:spLocks noGrp="1"/>
          </p:cNvSpPr>
          <p:nvPr>
            <p:ph idx="1"/>
          </p:nvPr>
        </p:nvSpPr>
        <p:spPr/>
        <p:txBody>
          <a:bodyPr>
            <a:normAutofit fontScale="85000" lnSpcReduction="20000"/>
          </a:bodyPr>
          <a:lstStyle/>
          <a:p>
            <a:r>
              <a:rPr lang="cs-CZ" dirty="0"/>
              <a:t>Výkon rozhodnutí může být nařízen podle návrhu oprávněného i s výslovným určením věcí, které mají být prodány.</a:t>
            </a:r>
          </a:p>
          <a:p>
            <a:r>
              <a:rPr lang="cs-CZ" dirty="0"/>
              <a:t>Exekutorem je na místě během provádění výkonu vyhotoven </a:t>
            </a:r>
            <a:r>
              <a:rPr lang="cs-CZ" b="1" dirty="0"/>
              <a:t>soupis</a:t>
            </a:r>
            <a:r>
              <a:rPr lang="cs-CZ" dirty="0"/>
              <a:t> exekvovaných movitých věcí. V tento moment je rovněž povinnému předáno usnesení o nařízení výkonu rozhodnutí. Je žádoucí, aby výtěžek prodeje sepsaných věcí postačil k uspokojení vymáhané pohledávky oprávněného spolu s náklady výkonu rozhodnutí. – viz § 326 OSŘ</a:t>
            </a:r>
          </a:p>
          <a:p>
            <a:r>
              <a:rPr lang="cs-CZ" dirty="0"/>
              <a:t>Lze sepsat také hotovost (i v cizí měně), cenné papíry či zlato.</a:t>
            </a:r>
          </a:p>
          <a:p>
            <a:r>
              <a:rPr lang="cs-CZ" dirty="0"/>
              <a:t>Z výkonu rozhodnutí jsou </a:t>
            </a:r>
            <a:r>
              <a:rPr lang="cs-CZ" b="1" dirty="0"/>
              <a:t>vyloučeny</a:t>
            </a:r>
            <a:r>
              <a:rPr lang="cs-CZ" dirty="0"/>
              <a:t> věci </a:t>
            </a:r>
            <a:r>
              <a:rPr lang="cs-CZ" b="1" dirty="0"/>
              <a:t>nezbytně potřebné </a:t>
            </a:r>
            <a:r>
              <a:rPr lang="cs-CZ" dirty="0"/>
              <a:t>k uspokojování hmotných potřeb povinného a jeho rodiny nebo k plnění pracovních úkolů, věci, jejichž prodej by byl v rozporu s dobrými mravy a jejichž počet a </a:t>
            </a:r>
            <a:r>
              <a:rPr lang="cs-CZ" b="1" dirty="0"/>
              <a:t>hodnota odpovídá obvyklým majetkovým poměrům</a:t>
            </a:r>
            <a:r>
              <a:rPr lang="cs-CZ" dirty="0"/>
              <a:t>. Jednalo by se tak např. o oděv, obvyklé vybavení domácnosti (lůžko, vařič, nádobí apod., pokud jejich cena nepřesahuje cenu obvyklého vybavení domácnosti), školní potřeby, snubní prsteny atd. – viz § 322 OSŘ</a:t>
            </a:r>
          </a:p>
          <a:p>
            <a:r>
              <a:rPr lang="cs-CZ" dirty="0"/>
              <a:t>Znalec je přibrán, pokud v jednoduchých případech nestačí odhad provedený vykonavatelem při sepsání věci.</a:t>
            </a:r>
          </a:p>
        </p:txBody>
      </p:sp>
    </p:spTree>
    <p:extLst>
      <p:ext uri="{BB962C8B-B14F-4D97-AF65-F5344CB8AC3E}">
        <p14:creationId xmlns:p14="http://schemas.microsoft.com/office/powerpoint/2010/main" val="3969200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EP na prodej nemovitých věcí</a:t>
            </a:r>
          </a:p>
        </p:txBody>
      </p:sp>
      <p:sp>
        <p:nvSpPr>
          <p:cNvPr id="3" name="Zástupný symbol pro obsah 2"/>
          <p:cNvSpPr>
            <a:spLocks noGrp="1"/>
          </p:cNvSpPr>
          <p:nvPr>
            <p:ph idx="1"/>
          </p:nvPr>
        </p:nvSpPr>
        <p:spPr/>
        <p:txBody>
          <a:bodyPr>
            <a:normAutofit fontScale="85000" lnSpcReduction="20000"/>
          </a:bodyPr>
          <a:lstStyle/>
          <a:p>
            <a:r>
              <a:rPr lang="cs-CZ" dirty="0"/>
              <a:t>Lze jím postihnout nejen celou nemovitost ve výhradním vlastnictví povinného (či ve společném jmění manželů – bezpodílovém spoluvlastnictví), ale také pouze spoluvlastnický podíl náležející povinnému.</a:t>
            </a:r>
          </a:p>
          <a:p>
            <a:r>
              <a:rPr lang="cs-CZ" dirty="0"/>
              <a:t>Po oznámení exekuce </a:t>
            </a:r>
            <a:r>
              <a:rPr lang="cs-CZ" b="1" dirty="0"/>
              <a:t>nelze nemovitou věc převést či zatížit </a:t>
            </a:r>
            <a:r>
              <a:rPr lang="cs-CZ" dirty="0"/>
              <a:t>– jednalo by se neplatné právní jednání.</a:t>
            </a:r>
          </a:p>
          <a:p>
            <a:r>
              <a:rPr lang="cs-CZ" dirty="0"/>
              <a:t>EP je doručován nejen povinnému, ale také spoluvlastníkovi a katastrálnímu úřadu.</a:t>
            </a:r>
          </a:p>
          <a:p>
            <a:r>
              <a:rPr lang="cs-CZ" dirty="0"/>
              <a:t>Výkon rozhodnutí může být nařízen, jen když oprávněný označí nemovitost, jejíž prodej navrhuje, a jestliže listinami vydanými nebo ověřenými státními orgány, popřípadě též veřejnými listinami notáře doloží vlastnictví povinného. O tom, že byl podán návrh na nařízení výkonu rozhodnutí prodejem nemovitých věcí, soud vyrozumí příslušný katastrální úřad. – viz § 335 OSŘ</a:t>
            </a:r>
          </a:p>
          <a:p>
            <a:r>
              <a:rPr lang="cs-CZ" dirty="0"/>
              <a:t>Pro nařízení výkonu rozhodnutí je </a:t>
            </a:r>
            <a:r>
              <a:rPr lang="cs-CZ" b="1" dirty="0"/>
              <a:t>rozhodující stav v době zahájení řízení</a:t>
            </a:r>
            <a:r>
              <a:rPr lang="cs-CZ" dirty="0"/>
              <a:t>.</a:t>
            </a:r>
          </a:p>
          <a:p>
            <a:r>
              <a:rPr lang="cs-CZ" dirty="0"/>
              <a:t>Po právní moci usnesení o nařízení výkonu rozhodnutí soud ustanoví znalce, kterému uloží, aby ocenil nemovitou věc a její příslušenství cenou obvyklou. </a:t>
            </a:r>
          </a:p>
          <a:p>
            <a:endParaRPr lang="cs-CZ" dirty="0"/>
          </a:p>
        </p:txBody>
      </p:sp>
    </p:spTree>
    <p:extLst>
      <p:ext uri="{BB962C8B-B14F-4D97-AF65-F5344CB8AC3E}">
        <p14:creationId xmlns:p14="http://schemas.microsoft.com/office/powerpoint/2010/main" val="5950293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EP na prodej movitých/nemovitých věcí – dražba</a:t>
            </a:r>
          </a:p>
        </p:txBody>
      </p:sp>
      <p:sp>
        <p:nvSpPr>
          <p:cNvPr id="3" name="Zástupný symbol pro obsah 2"/>
          <p:cNvSpPr>
            <a:spLocks noGrp="1"/>
          </p:cNvSpPr>
          <p:nvPr>
            <p:ph idx="1"/>
          </p:nvPr>
        </p:nvSpPr>
        <p:spPr/>
        <p:txBody>
          <a:bodyPr>
            <a:normAutofit fontScale="77500" lnSpcReduction="20000"/>
          </a:bodyPr>
          <a:lstStyle/>
          <a:p>
            <a:r>
              <a:rPr lang="cs-CZ" dirty="0"/>
              <a:t>Za účelem prodeje věcí je nařízena a provedena dražba.</a:t>
            </a:r>
          </a:p>
          <a:p>
            <a:r>
              <a:rPr lang="cs-CZ" dirty="0"/>
              <a:t>Věci, které se rychle kazí, soud odebere povinnému a prodá mimo dražbu ihned po té, co byly sepsány.</a:t>
            </a:r>
          </a:p>
          <a:p>
            <a:r>
              <a:rPr lang="cs-CZ" dirty="0"/>
              <a:t>Věci se prodají samostatně anebo v rámci souboru věcí. V rámci souboru věcí se prodají zejména věci, které tvoří jediný, hospodářsky nedílný nebo i dělitelný celek nebo zastupitelné cenné papíry, případně zaknihované zastupitelné cenné papíry, lze-li očekávat vyšší výtěžek. </a:t>
            </a:r>
          </a:p>
          <a:p>
            <a:r>
              <a:rPr lang="cs-CZ" dirty="0"/>
              <a:t>Dražba je nařízena dražební vyhláškou, doručovanou povinnému, manželu povinného, oprávněnému a orgánu obce, v jejímž obvodu bude dražba konána a v jejímž obvodu má povinný bydliště, nejméně 30 dní po dni vydání vyhlášky. Odvolání není přípustné.</a:t>
            </a:r>
          </a:p>
          <a:p>
            <a:r>
              <a:rPr lang="cs-CZ" dirty="0"/>
              <a:t>Nesmějí dražit zúčastnění soudci, zaměstnanci soudu, exekutoři a daňoví exekutoři, povinný a manžel povinného.</a:t>
            </a:r>
          </a:p>
          <a:p>
            <a:r>
              <a:rPr lang="cs-CZ" dirty="0"/>
              <a:t>Příklep je udělen dražiteli, který učinil nejvyšší podání – tj. vydražiteli. Pokud je úhrada provedena řádně a včas, přejde na vydražitele vlastnické právo k vydražené věci anebo souboru vydražených věcí, a to s právními účinky k okamžiku udělení příklepu.</a:t>
            </a:r>
          </a:p>
          <a:p>
            <a:endParaRPr lang="cs-CZ" dirty="0"/>
          </a:p>
        </p:txBody>
      </p:sp>
    </p:spTree>
    <p:extLst>
      <p:ext uri="{BB962C8B-B14F-4D97-AF65-F5344CB8AC3E}">
        <p14:creationId xmlns:p14="http://schemas.microsoft.com/office/powerpoint/2010/main" val="2585139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ea typeface="+mj-lt"/>
                <a:cs typeface="+mj-lt"/>
              </a:rPr>
              <a:t>EP na prodej movitých/nemovitých věcí – dražba</a:t>
            </a:r>
            <a:endParaRPr lang="cs-CZ" dirty="0"/>
          </a:p>
        </p:txBody>
      </p:sp>
      <p:sp>
        <p:nvSpPr>
          <p:cNvPr id="3" name="Zástupný symbol pro obsah 2"/>
          <p:cNvSpPr>
            <a:spLocks noGrp="1"/>
          </p:cNvSpPr>
          <p:nvPr>
            <p:ph idx="1"/>
          </p:nvPr>
        </p:nvSpPr>
        <p:spPr/>
        <p:txBody>
          <a:bodyPr vert="horz" lIns="91440" tIns="45720" rIns="91440" bIns="45720" rtlCol="0" anchor="t">
            <a:normAutofit fontScale="92500" lnSpcReduction="10000"/>
          </a:bodyPr>
          <a:lstStyle/>
          <a:p>
            <a:r>
              <a:rPr lang="cs-CZ" dirty="0"/>
              <a:t>Pokud nebyla věc vydražena, je možné nařídit opětovnou dražbu.</a:t>
            </a:r>
          </a:p>
          <a:p>
            <a:r>
              <a:rPr lang="cs-CZ" dirty="0"/>
              <a:t>Lze nařídit i elektronickou dražbu.</a:t>
            </a:r>
          </a:p>
          <a:p>
            <a:pPr>
              <a:buClr>
                <a:srgbClr val="8AD0D6"/>
              </a:buClr>
            </a:pPr>
            <a:r>
              <a:rPr lang="cs-CZ"/>
              <a:t>Movité věci - </a:t>
            </a:r>
            <a:r>
              <a:rPr lang="cs-CZ">
                <a:ea typeface="+mj-lt"/>
                <a:cs typeface="+mj-lt"/>
              </a:rPr>
              <a:t>nejnižší dražební podání činí nejméně jednu třetinu zjištěné ceny.</a:t>
            </a:r>
            <a:endParaRPr lang="cs-CZ" dirty="0"/>
          </a:p>
          <a:p>
            <a:pPr>
              <a:buClr>
                <a:srgbClr val="8AD0D6"/>
              </a:buClr>
            </a:pPr>
            <a:r>
              <a:rPr lang="cs-CZ"/>
              <a:t>Nemovité věci - </a:t>
            </a:r>
            <a:r>
              <a:rPr lang="cs-CZ">
                <a:ea typeface="+mj-lt"/>
                <a:cs typeface="+mj-lt"/>
              </a:rPr>
              <a:t>nejnižší dražební podání činí dvě třetiny stanovené výsledné ceny.</a:t>
            </a:r>
            <a:endParaRPr lang="cs-CZ" dirty="0"/>
          </a:p>
          <a:p>
            <a:r>
              <a:rPr lang="cs-CZ" dirty="0"/>
              <a:t>Po dražbě proběhne jednání o rozvrhu rozdělované podstaty, kterým se rozhodne o jejím rozdělení. Jeho účastníky jsou oprávněný, ten, kdo do řízení přistoupil jako další oprávněný, povinný a osoby, které podaly přihlášku pohledávky do dražby. Uspokojuje se podle stanoveného pořadí skupin pohledávek. – viz § 337c OSŘ </a:t>
            </a:r>
          </a:p>
          <a:p>
            <a:r>
              <a:rPr lang="cs-CZ" dirty="0"/>
              <a:t>Stejně jako u ostatních typů exekuce se vždy primárně uspokojují exekuční náklady, až poté samotná pohledávka.</a:t>
            </a:r>
          </a:p>
        </p:txBody>
      </p:sp>
    </p:spTree>
    <p:extLst>
      <p:ext uri="{BB962C8B-B14F-4D97-AF65-F5344CB8AC3E}">
        <p14:creationId xmlns:p14="http://schemas.microsoft.com/office/powerpoint/2010/main" val="1655355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příklady způsobu výkonu rozhodnutí</a:t>
            </a:r>
          </a:p>
        </p:txBody>
      </p:sp>
      <p:sp>
        <p:nvSpPr>
          <p:cNvPr id="3" name="Zástupný symbol pro obsah 2"/>
          <p:cNvSpPr>
            <a:spLocks noGrp="1"/>
          </p:cNvSpPr>
          <p:nvPr>
            <p:ph idx="1"/>
          </p:nvPr>
        </p:nvSpPr>
        <p:spPr/>
        <p:txBody>
          <a:bodyPr>
            <a:normAutofit fontScale="77500" lnSpcReduction="20000"/>
          </a:bodyPr>
          <a:lstStyle/>
          <a:p>
            <a:r>
              <a:rPr lang="cs-CZ" dirty="0"/>
              <a:t>Prodejem zástavy – viz 338a OSŘ</a:t>
            </a:r>
          </a:p>
          <a:p>
            <a:r>
              <a:rPr lang="cs-CZ" dirty="0"/>
              <a:t>Postižením jiných majetkových práv – např. postižení účasti povinného ve veřejné obchodní společnosti a komplementáře v komanditní společnosti – viz § 320 OSŘ</a:t>
            </a:r>
          </a:p>
          <a:p>
            <a:r>
              <a:rPr lang="cs-CZ" dirty="0"/>
              <a:t>Postižením závodu, tj. organizovaného souboru jmění, který podnikatel vytvořil a který z jeho vůle slouží k provozování jeho činnosti (§ 502 zákona č. 89/2012 Sb., občanského zákoníku) – viz § 70 EŘ</a:t>
            </a:r>
          </a:p>
          <a:p>
            <a:r>
              <a:rPr lang="cs-CZ" dirty="0"/>
              <a:t>Pozastavením řidičského oprávnění – viz § 71a - EŘ</a:t>
            </a:r>
          </a:p>
          <a:p>
            <a:r>
              <a:rPr lang="cs-CZ" dirty="0"/>
              <a:t>Správou nemovité věci – výtěžkem např. nájemné – viz § 320b a násl. OSŘ</a:t>
            </a:r>
          </a:p>
          <a:p>
            <a:r>
              <a:rPr lang="cs-CZ" dirty="0"/>
              <a:t>Exekuce provedením náhradního výkonu – pokud má povinný provést práci nebo výkon, které může vykonat i někdo jiný než povinný, může jej vykonat osoba, která s tímto souhlasila – viz § 119 SŘ</a:t>
            </a:r>
          </a:p>
          <a:p>
            <a:r>
              <a:rPr lang="cs-CZ" dirty="0"/>
              <a:t>Exekuce přímým vynucením – zejména vyklizením nemovitosti, stavby, bytu, místnosti nebo jiných prostor (dále jen "objekt"), odebráním movité věci nebo předvedením - viz § 120 a násl. SŘ</a:t>
            </a:r>
          </a:p>
          <a:p>
            <a:r>
              <a:rPr lang="cs-CZ" dirty="0"/>
              <a:t>Exekuce ukládáním donucovacích pokut – vymáhá se postupným ukládáním donucovacích pokut do výše nákladů na náhradní výkon – viz § 129 SŘ</a:t>
            </a:r>
          </a:p>
        </p:txBody>
      </p:sp>
    </p:spTree>
    <p:extLst>
      <p:ext uri="{BB962C8B-B14F-4D97-AF65-F5344CB8AC3E}">
        <p14:creationId xmlns:p14="http://schemas.microsoft.com/office/powerpoint/2010/main" val="1068103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0F1776-DCA9-4A96-A7A6-65A6025C4E75}"/>
              </a:ext>
            </a:extLst>
          </p:cNvPr>
          <p:cNvSpPr>
            <a:spLocks noGrp="1"/>
          </p:cNvSpPr>
          <p:nvPr>
            <p:ph type="title"/>
          </p:nvPr>
        </p:nvSpPr>
        <p:spPr/>
        <p:txBody>
          <a:bodyPr/>
          <a:lstStyle/>
          <a:p>
            <a:r>
              <a:rPr lang="cs-CZ"/>
              <a:t>Exekuce a covid-19</a:t>
            </a:r>
          </a:p>
        </p:txBody>
      </p:sp>
      <p:sp>
        <p:nvSpPr>
          <p:cNvPr id="3" name="Zástupný obsah 2">
            <a:extLst>
              <a:ext uri="{FF2B5EF4-FFF2-40B4-BE49-F238E27FC236}">
                <a16:creationId xmlns:a16="http://schemas.microsoft.com/office/drawing/2014/main" id="{FC5670E7-5979-41FE-9D44-A447B8ECED52}"/>
              </a:ext>
            </a:extLst>
          </p:cNvPr>
          <p:cNvSpPr>
            <a:spLocks noGrp="1"/>
          </p:cNvSpPr>
          <p:nvPr>
            <p:ph idx="1"/>
          </p:nvPr>
        </p:nvSpPr>
        <p:spPr/>
        <p:txBody>
          <a:bodyPr vert="horz" lIns="91440" tIns="45720" rIns="91440" bIns="45720" rtlCol="0" anchor="t">
            <a:normAutofit fontScale="92500" lnSpcReduction="10000"/>
          </a:bodyPr>
          <a:lstStyle/>
          <a:p>
            <a:r>
              <a:rPr lang="cs-CZ" dirty="0">
                <a:ea typeface="+mj-lt"/>
                <a:cs typeface="+mj-lt"/>
              </a:rPr>
              <a:t>Dne 31. 3. 2021 nabyl účinnosti zákon č. 155/2021 Sb. „lex COVID justice III", navazující na „lex COVID justice I“ a „lex COVID justice II". Obnovuje tzv. ochrannou dobu (od účinnosti zákona, tj. od 31. března 2021 do 30. června 2021), po kterou se mimo zákonné výjimky neprovádí výkon rozhodnutí prodejem movitých věcí (příp. spoluvlastnického podílu). </a:t>
            </a:r>
          </a:p>
          <a:p>
            <a:r>
              <a:rPr lang="cs-CZ" dirty="0">
                <a:ea typeface="+mj-lt"/>
                <a:cs typeface="+mj-lt"/>
              </a:rPr>
              <a:t>Ochranná doba se ovšem nijak nedotýká tzv. generálního a speciálního </a:t>
            </a:r>
            <a:r>
              <a:rPr lang="cs-CZ" dirty="0" err="1">
                <a:ea typeface="+mj-lt"/>
                <a:cs typeface="+mj-lt"/>
              </a:rPr>
              <a:t>inhibitoria</a:t>
            </a:r>
            <a:r>
              <a:rPr lang="cs-CZ" dirty="0">
                <a:ea typeface="+mj-lt"/>
                <a:cs typeface="+mj-lt"/>
              </a:rPr>
              <a:t> (zákaz nakládání se všemi věcmi nebo výslovně určenou věcí povinného).</a:t>
            </a:r>
          </a:p>
          <a:p>
            <a:r>
              <a:rPr lang="cs-CZ" dirty="0">
                <a:ea typeface="+mj-lt"/>
                <a:cs typeface="+mj-lt"/>
              </a:rPr>
              <a:t>Lex COVID justice III odkládá do 1. 7. 2021 účinnost zákona č. 38/2021 Sb. zavádějící do OSŘ nový procesní institut tzv. chráněného účtu (</a:t>
            </a:r>
            <a:r>
              <a:rPr lang="cs-CZ" dirty="0"/>
              <a:t>shromažďuje prostředky povinného z pohledávek, které nepodléhají výkonu rozhodnutí - určených k uspokojování životních potřeb povinného a jeho rodiny)</a:t>
            </a:r>
            <a:r>
              <a:rPr lang="cs-CZ" dirty="0">
                <a:ea typeface="+mj-lt"/>
                <a:cs typeface="+mj-lt"/>
              </a:rPr>
              <a:t> a novelizuje institut nepostižitelné části pohledávky z účtu povinného nebo manžela povinného.</a:t>
            </a:r>
          </a:p>
        </p:txBody>
      </p:sp>
    </p:spTree>
    <p:extLst>
      <p:ext uri="{BB962C8B-B14F-4D97-AF65-F5344CB8AC3E}">
        <p14:creationId xmlns:p14="http://schemas.microsoft.com/office/powerpoint/2010/main" val="185868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Děkuji za pozornost.</a:t>
            </a:r>
          </a:p>
        </p:txBody>
      </p:sp>
      <p:sp>
        <p:nvSpPr>
          <p:cNvPr id="3" name="Zástupný symbol pro text 2"/>
          <p:cNvSpPr>
            <a:spLocks noGrp="1"/>
          </p:cNvSpPr>
          <p:nvPr>
            <p:ph type="body" idx="1"/>
          </p:nvPr>
        </p:nvSpPr>
        <p:spPr/>
        <p:txBody>
          <a:bodyPr/>
          <a:lstStyle/>
          <a:p>
            <a:endParaRPr lang="cs-CZ"/>
          </a:p>
        </p:txBody>
      </p:sp>
    </p:spTree>
    <p:extLst>
      <p:ext uri="{BB962C8B-B14F-4D97-AF65-F5344CB8AC3E}">
        <p14:creationId xmlns:p14="http://schemas.microsoft.com/office/powerpoint/2010/main" val="527601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je exekuce?</a:t>
            </a:r>
          </a:p>
        </p:txBody>
      </p:sp>
      <p:sp>
        <p:nvSpPr>
          <p:cNvPr id="3" name="Zástupný symbol pro obsah 2"/>
          <p:cNvSpPr>
            <a:spLocks noGrp="1"/>
          </p:cNvSpPr>
          <p:nvPr>
            <p:ph idx="1"/>
          </p:nvPr>
        </p:nvSpPr>
        <p:spPr/>
        <p:txBody>
          <a:bodyPr vert="horz" lIns="91440" tIns="45720" rIns="91440" bIns="45720" rtlCol="0" anchor="t">
            <a:normAutofit lnSpcReduction="10000"/>
          </a:bodyPr>
          <a:lstStyle/>
          <a:p>
            <a:r>
              <a:rPr lang="cs-CZ" dirty="0"/>
              <a:t>Exekucí (výkonem rozhodnutí) rozumíme vykonávací řízení, nucený výkon exekučního titulu.</a:t>
            </a:r>
          </a:p>
          <a:p>
            <a:r>
              <a:rPr lang="cs-CZ" dirty="0"/>
              <a:t>Vykonávacímu řízení zpravidla předchází nalézací řízení (které buďto deklaruje, co je právem, či konstituuje hmotněprávní vztah), avšak je samostatným procesním druhem (dalšími druhy civilního procesu: insolvenční řízení, rozhodčí řízení, zajišťovací řízení).</a:t>
            </a:r>
          </a:p>
          <a:p>
            <a:r>
              <a:rPr lang="cs-CZ"/>
              <a:t>Předpokladem je skutečnost, že povinný (dlužník) vůči oprávněnému (věřitel) </a:t>
            </a:r>
            <a:r>
              <a:rPr lang="cs-CZ" dirty="0"/>
              <a:t>nevykoná dobrovolně, co mu uložilo vykonatelné rozhodnutí. – viz § 251 odst. 1 OSŘ</a:t>
            </a:r>
          </a:p>
          <a:p>
            <a:r>
              <a:rPr lang="cs-CZ" dirty="0"/>
              <a:t>Podle OSŘ dvě dílčí fáze: nařízení výkonu rozhodnutí a provedení výkonu rozhodnutí.</a:t>
            </a:r>
          </a:p>
          <a:p>
            <a:r>
              <a:rPr lang="cs-CZ" dirty="0"/>
              <a:t>Esenciální je existence </a:t>
            </a:r>
            <a:r>
              <a:rPr lang="cs-CZ" b="1" dirty="0"/>
              <a:t>vykonatelného exekučního titulu – </a:t>
            </a:r>
            <a:r>
              <a:rPr lang="cs-CZ" dirty="0"/>
              <a:t>vykonatelného rozhodnutí. </a:t>
            </a:r>
          </a:p>
          <a:p>
            <a:pPr marL="0" indent="0">
              <a:buNone/>
            </a:pPr>
            <a:endParaRPr lang="cs-CZ" dirty="0"/>
          </a:p>
          <a:p>
            <a:pPr marL="0" indent="0">
              <a:buNone/>
            </a:pPr>
            <a:endParaRPr lang="cs-CZ" dirty="0"/>
          </a:p>
          <a:p>
            <a:endParaRPr lang="cs-CZ" dirty="0"/>
          </a:p>
        </p:txBody>
      </p:sp>
    </p:spTree>
    <p:extLst>
      <p:ext uri="{BB962C8B-B14F-4D97-AF65-F5344CB8AC3E}">
        <p14:creationId xmlns:p14="http://schemas.microsoft.com/office/powerpoint/2010/main" val="2524070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744F39-4F01-410C-BA1C-78C0AF0C1ACA}"/>
              </a:ext>
            </a:extLst>
          </p:cNvPr>
          <p:cNvSpPr>
            <a:spLocks noGrp="1"/>
          </p:cNvSpPr>
          <p:nvPr>
            <p:ph type="title"/>
          </p:nvPr>
        </p:nvSpPr>
        <p:spPr/>
        <p:txBody>
          <a:bodyPr/>
          <a:lstStyle/>
          <a:p>
            <a:r>
              <a:rPr lang="cs-CZ"/>
              <a:t>Hlavní typy exekucí</a:t>
            </a:r>
            <a:endParaRPr lang="cs-CZ" dirty="0"/>
          </a:p>
        </p:txBody>
      </p:sp>
      <p:sp>
        <p:nvSpPr>
          <p:cNvPr id="3" name="Zástupný obsah 2">
            <a:extLst>
              <a:ext uri="{FF2B5EF4-FFF2-40B4-BE49-F238E27FC236}">
                <a16:creationId xmlns:a16="http://schemas.microsoft.com/office/drawing/2014/main" id="{990A4E6D-273D-4509-BC4D-0B85BA486731}"/>
              </a:ext>
            </a:extLst>
          </p:cNvPr>
          <p:cNvSpPr>
            <a:spLocks noGrp="1"/>
          </p:cNvSpPr>
          <p:nvPr>
            <p:ph idx="1"/>
          </p:nvPr>
        </p:nvSpPr>
        <p:spPr/>
        <p:txBody>
          <a:bodyPr vert="horz" lIns="91440" tIns="45720" rIns="91440" bIns="45720" rtlCol="0" anchor="t">
            <a:normAutofit/>
          </a:bodyPr>
          <a:lstStyle/>
          <a:p>
            <a:r>
              <a:rPr lang="cs-CZ"/>
              <a:t>Soudní výkon rozhodnutí</a:t>
            </a:r>
          </a:p>
          <a:p>
            <a:pPr>
              <a:buClr>
                <a:srgbClr val="8AD0D6"/>
              </a:buClr>
            </a:pPr>
            <a:r>
              <a:rPr lang="cs-CZ"/>
              <a:t>Exekuce prováděná soudním exekutorem</a:t>
            </a:r>
            <a:endParaRPr lang="cs-CZ" dirty="0"/>
          </a:p>
          <a:p>
            <a:pPr>
              <a:buClr>
                <a:srgbClr val="8AD0D6"/>
              </a:buClr>
            </a:pPr>
            <a:r>
              <a:rPr lang="cs-CZ"/>
              <a:t>Správní exekuce</a:t>
            </a:r>
          </a:p>
          <a:p>
            <a:pPr>
              <a:buClr>
                <a:srgbClr val="8AD0D6"/>
              </a:buClr>
            </a:pPr>
            <a:r>
              <a:rPr lang="cs-CZ"/>
              <a:t>Daňová exekuce</a:t>
            </a:r>
            <a:endParaRPr lang="cs-CZ" dirty="0"/>
          </a:p>
        </p:txBody>
      </p:sp>
    </p:spTree>
    <p:extLst>
      <p:ext uri="{BB962C8B-B14F-4D97-AF65-F5344CB8AC3E}">
        <p14:creationId xmlns:p14="http://schemas.microsoft.com/office/powerpoint/2010/main" val="3206553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Soudní výkon rozhodnutí</a:t>
            </a:r>
          </a:p>
        </p:txBody>
      </p:sp>
      <p:sp>
        <p:nvSpPr>
          <p:cNvPr id="3" name="Zástupný symbol pro obsah 2"/>
          <p:cNvSpPr>
            <a:spLocks noGrp="1"/>
          </p:cNvSpPr>
          <p:nvPr>
            <p:ph idx="1"/>
          </p:nvPr>
        </p:nvSpPr>
        <p:spPr/>
        <p:txBody>
          <a:bodyPr vert="horz" lIns="91440" tIns="45720" rIns="91440" bIns="45720" rtlCol="0" anchor="t">
            <a:normAutofit lnSpcReduction="10000"/>
          </a:bodyPr>
          <a:lstStyle/>
          <a:p>
            <a:r>
              <a:rPr lang="cs-CZ" dirty="0"/>
              <a:t>Řídí se OSŘ.</a:t>
            </a:r>
          </a:p>
          <a:p>
            <a:pPr>
              <a:buClr>
                <a:srgbClr val="8AD0D6"/>
              </a:buClr>
            </a:pPr>
            <a:r>
              <a:rPr lang="cs-CZ"/>
              <a:t>Návrh se podává u místně příslušného okresního soudu povinného - podle </a:t>
            </a:r>
            <a:r>
              <a:rPr lang="cs-CZ" dirty="0"/>
              <a:t>trvalého pobytu (sídla). - viz § 252 OSŘ</a:t>
            </a:r>
          </a:p>
          <a:p>
            <a:r>
              <a:rPr lang="cs-CZ" dirty="0"/>
              <a:t>Na základě </a:t>
            </a:r>
            <a:r>
              <a:rPr lang="cs-CZ" b="1" dirty="0"/>
              <a:t>návrhu</a:t>
            </a:r>
            <a:r>
              <a:rPr lang="cs-CZ" dirty="0"/>
              <a:t> oprávněného soud nařizuje a provádí výkon rozhodnutí s výjimkou titulu, který se vykonává ve správním nebo daňovém řízení. – viz § 251 odst.1 OSŘ</a:t>
            </a:r>
          </a:p>
          <a:p>
            <a:r>
              <a:rPr lang="cs-CZ" dirty="0"/>
              <a:t>Soud nařídí výkon rozhodnutí usnesením, ve kterém stanoví i exekuční náklady, a realizuje provedení výkonu rozhodnutí zaměstnancem soudu – vykonatelem. – viz § 265 OSŘ</a:t>
            </a:r>
          </a:p>
          <a:p>
            <a:r>
              <a:rPr lang="cs-CZ" dirty="0"/>
              <a:t>Výkon rozhodnutí končí vymožením pohledávky oprávněného a nákladů řízení. O zastavení výkonu rozhodnutí rozhoduje soud </a:t>
            </a:r>
            <a:r>
              <a:rPr lang="cs-CZ" b="1" dirty="0"/>
              <a:t>i bez návrhu </a:t>
            </a:r>
            <a:r>
              <a:rPr lang="cs-CZ" dirty="0"/>
              <a:t>na základě zákonem stanovených skutečností. – viz § 268 OSŘ</a:t>
            </a:r>
          </a:p>
          <a:p>
            <a:pPr marL="0" indent="0">
              <a:buNone/>
            </a:pPr>
            <a:endParaRPr lang="cs-CZ" dirty="0"/>
          </a:p>
          <a:p>
            <a:endParaRPr lang="cs-CZ" dirty="0"/>
          </a:p>
        </p:txBody>
      </p:sp>
    </p:spTree>
    <p:extLst>
      <p:ext uri="{BB962C8B-B14F-4D97-AF65-F5344CB8AC3E}">
        <p14:creationId xmlns:p14="http://schemas.microsoft.com/office/powerpoint/2010/main" val="2674020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A9A791-9AFD-4AF1-BB13-1890A515AB03}"/>
              </a:ext>
            </a:extLst>
          </p:cNvPr>
          <p:cNvSpPr>
            <a:spLocks noGrp="1"/>
          </p:cNvSpPr>
          <p:nvPr>
            <p:ph type="title"/>
          </p:nvPr>
        </p:nvSpPr>
        <p:spPr/>
        <p:txBody>
          <a:bodyPr/>
          <a:lstStyle/>
          <a:p>
            <a:r>
              <a:rPr lang="cs-CZ">
                <a:ea typeface="+mj-lt"/>
                <a:cs typeface="+mj-lt"/>
              </a:rPr>
              <a:t>Soudní výkon rozhodnutí</a:t>
            </a:r>
          </a:p>
          <a:p>
            <a:endParaRPr lang="cs-CZ" dirty="0"/>
          </a:p>
        </p:txBody>
      </p:sp>
      <p:sp>
        <p:nvSpPr>
          <p:cNvPr id="3" name="Zástupný obsah 2">
            <a:extLst>
              <a:ext uri="{FF2B5EF4-FFF2-40B4-BE49-F238E27FC236}">
                <a16:creationId xmlns:a16="http://schemas.microsoft.com/office/drawing/2014/main" id="{2093519A-486A-4C0F-AF75-321EB91AE245}"/>
              </a:ext>
            </a:extLst>
          </p:cNvPr>
          <p:cNvSpPr>
            <a:spLocks noGrp="1"/>
          </p:cNvSpPr>
          <p:nvPr>
            <p:ph idx="1"/>
          </p:nvPr>
        </p:nvSpPr>
        <p:spPr/>
        <p:txBody>
          <a:bodyPr vert="horz" lIns="91440" tIns="45720" rIns="91440" bIns="45720" rtlCol="0" anchor="t">
            <a:normAutofit/>
          </a:bodyPr>
          <a:lstStyle/>
          <a:p>
            <a:r>
              <a:rPr lang="cs-CZ" dirty="0">
                <a:ea typeface="+mj-lt"/>
                <a:cs typeface="+mj-lt"/>
              </a:rPr>
              <a:t>2 typy exekuce: na peněžité či nepeněžité plnění.</a:t>
            </a:r>
            <a:endParaRPr lang="cs-CZ" dirty="0"/>
          </a:p>
          <a:p>
            <a:pPr>
              <a:buClr>
                <a:srgbClr val="8AD0D6"/>
              </a:buClr>
            </a:pPr>
            <a:r>
              <a:rPr lang="cs-CZ" dirty="0"/>
              <a:t>Oprávněný označí již v návrhu pouze jeden způsob výkonu rozhodnutí. Toto předpokládá povědomí oprávněného o majetku povinného - oprávněný v návrhu označí např. číslo bankovního účtu, který má být exekvován. </a:t>
            </a:r>
          </a:p>
          <a:p>
            <a:pPr marL="0" indent="0">
              <a:buClr>
                <a:srgbClr val="8AD0D6"/>
              </a:buClr>
              <a:buNone/>
            </a:pPr>
            <a:endParaRPr lang="cs-CZ" dirty="0"/>
          </a:p>
          <a:p>
            <a:pPr>
              <a:buClr>
                <a:srgbClr val="8AD0D6"/>
              </a:buClr>
            </a:pPr>
            <a:endParaRPr lang="cs-CZ" dirty="0"/>
          </a:p>
        </p:txBody>
      </p:sp>
    </p:spTree>
    <p:extLst>
      <p:ext uri="{BB962C8B-B14F-4D97-AF65-F5344CB8AC3E}">
        <p14:creationId xmlns:p14="http://schemas.microsoft.com/office/powerpoint/2010/main" val="2177174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Exekuce prováděná soudním exekutorem</a:t>
            </a:r>
          </a:p>
        </p:txBody>
      </p:sp>
      <p:sp>
        <p:nvSpPr>
          <p:cNvPr id="3" name="Zástupný symbol pro obsah 2"/>
          <p:cNvSpPr>
            <a:spLocks noGrp="1"/>
          </p:cNvSpPr>
          <p:nvPr>
            <p:ph idx="1"/>
          </p:nvPr>
        </p:nvSpPr>
        <p:spPr/>
        <p:txBody>
          <a:bodyPr vert="horz" lIns="91440" tIns="45720" rIns="91440" bIns="45720" rtlCol="0" anchor="t">
            <a:normAutofit fontScale="85000" lnSpcReduction="20000"/>
          </a:bodyPr>
          <a:lstStyle/>
          <a:p>
            <a:r>
              <a:rPr lang="cs-CZ" dirty="0"/>
              <a:t>Řídí se primárně EŘ, subsidiárně OSŘ.</a:t>
            </a:r>
          </a:p>
          <a:p>
            <a:r>
              <a:rPr lang="cs-CZ" dirty="0"/>
              <a:t>„Soukromý“ soudní exekutor – fyzická osoba, kterou stát pověřil exekutorským úřadem. – viz § 1 EŘ</a:t>
            </a:r>
          </a:p>
          <a:p>
            <a:pPr>
              <a:buClr>
                <a:srgbClr val="8AD0D6"/>
              </a:buClr>
            </a:pPr>
            <a:r>
              <a:rPr lang="cs-CZ"/>
              <a:t>Rok 2021 – 156 exekutorských úřadů</a:t>
            </a:r>
            <a:endParaRPr lang="cs-CZ" dirty="0"/>
          </a:p>
          <a:p>
            <a:r>
              <a:rPr lang="cs-CZ" dirty="0"/>
              <a:t>Exekutor může být zaměstnavatelem – exekutorského koncipienta, kandidáta, vykonavatelů a dalších zaměstnanců.</a:t>
            </a:r>
          </a:p>
          <a:p>
            <a:r>
              <a:rPr lang="cs-CZ" dirty="0"/>
              <a:t>Řízení se zahajuje </a:t>
            </a:r>
            <a:r>
              <a:rPr lang="cs-CZ" b="1" dirty="0"/>
              <a:t>na návrh </a:t>
            </a:r>
            <a:r>
              <a:rPr lang="cs-CZ" dirty="0"/>
              <a:t>oprávněného (srov. § 37 EŘ), ve kterém je označen vybraný soudní exekutor. Návrh je zapsán do rejstříku zahájených exekucí (neveřejný). Návrh se podává k soudnímu exekutorovi, který ho postoupí místně příslušnému exekučnímu soudu povinného. Soud následně pověří exekutora provedením exekuce.</a:t>
            </a:r>
          </a:p>
          <a:p>
            <a:r>
              <a:rPr lang="cs-CZ" dirty="0"/>
              <a:t>Exekutor zašle povinnému vyrozumění o zahájení exekuce nejpozději s prvním exekučním příkazem. Spolu s ním zašle exekuční návrh, kopii exekučního titulu a výzvu ke splnění vymáhané povinnosti. Povinný po doručení vyrozumění nesmí nakládat se svým majetkem– viz § 44 a 44a EŘ</a:t>
            </a:r>
          </a:p>
        </p:txBody>
      </p:sp>
    </p:spTree>
    <p:extLst>
      <p:ext uri="{BB962C8B-B14F-4D97-AF65-F5344CB8AC3E}">
        <p14:creationId xmlns:p14="http://schemas.microsoft.com/office/powerpoint/2010/main" val="2909142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ea typeface="+mj-lt"/>
                <a:cs typeface="+mj-lt"/>
              </a:rPr>
              <a:t>Exekuce prováděná </a:t>
            </a:r>
            <a:r>
              <a:rPr lang="cs-CZ">
                <a:ea typeface="+mj-lt"/>
                <a:cs typeface="+mj-lt"/>
              </a:rPr>
              <a:t>soudním exekutorem</a:t>
            </a:r>
          </a:p>
          <a:p>
            <a:endParaRPr lang="cs-CZ" dirty="0"/>
          </a:p>
        </p:txBody>
      </p:sp>
      <p:sp>
        <p:nvSpPr>
          <p:cNvPr id="3" name="Zástupný symbol pro obsah 2"/>
          <p:cNvSpPr>
            <a:spLocks noGrp="1"/>
          </p:cNvSpPr>
          <p:nvPr>
            <p:ph idx="1"/>
          </p:nvPr>
        </p:nvSpPr>
        <p:spPr/>
        <p:txBody>
          <a:bodyPr vert="horz" lIns="91440" tIns="45720" rIns="91440" bIns="45720" rtlCol="0" anchor="t">
            <a:normAutofit/>
          </a:bodyPr>
          <a:lstStyle/>
          <a:p>
            <a:r>
              <a:rPr lang="cs-CZ" dirty="0"/>
              <a:t>Exekuce končí vymožením pohledávky oprávněného a nákladů řízení. O zastavení výkonu rozhodnutí rozhoduje soudní exekutor </a:t>
            </a:r>
            <a:r>
              <a:rPr lang="cs-CZ" b="1" dirty="0"/>
              <a:t>i bez návrhu </a:t>
            </a:r>
            <a:r>
              <a:rPr lang="cs-CZ" dirty="0"/>
              <a:t>na základě zákonem stanovených skutečností. – viz § 55 EŘ</a:t>
            </a:r>
          </a:p>
          <a:p>
            <a:pPr>
              <a:buClr>
                <a:srgbClr val="8AD0D6"/>
              </a:buClr>
            </a:pPr>
            <a:r>
              <a:rPr lang="cs-CZ">
                <a:ea typeface="+mj-lt"/>
                <a:cs typeface="+mj-lt"/>
              </a:rPr>
              <a:t>2 typy exekuce: na peněžité či nepeněžité plnění.</a:t>
            </a:r>
          </a:p>
          <a:p>
            <a:r>
              <a:rPr lang="pl-PL" dirty="0"/>
              <a:t> Srov.: analýza systémových chyb na poli exekucí prováděných soudními exekutory vyhotovená </a:t>
            </a:r>
            <a:r>
              <a:rPr lang="cs-CZ" dirty="0"/>
              <a:t>neziskovou organizací </a:t>
            </a:r>
            <a:r>
              <a:rPr lang="cs-CZ" dirty="0" err="1"/>
              <a:t>Iuridicum</a:t>
            </a:r>
            <a:r>
              <a:rPr lang="cs-CZ" dirty="0"/>
              <a:t> </a:t>
            </a:r>
            <a:r>
              <a:rPr lang="cs-CZ" dirty="0" err="1"/>
              <a:t>Remedium</a:t>
            </a:r>
            <a:r>
              <a:rPr lang="cs-CZ" dirty="0"/>
              <a:t>, dostupné přes právní blog Jiné právo: </a:t>
            </a:r>
            <a:r>
              <a:rPr lang="cs-CZ" dirty="0">
                <a:hlinkClick r:id="rId2"/>
              </a:rPr>
              <a:t>https://jinepravo.blogspot.com/2012/11/iuridicum-remedium-zaverecna-analyza.html</a:t>
            </a:r>
            <a:endParaRPr lang="cs-CZ" dirty="0"/>
          </a:p>
          <a:p>
            <a:pPr marL="0" indent="0">
              <a:buNone/>
            </a:pPr>
            <a:endParaRPr lang="cs-CZ" dirty="0"/>
          </a:p>
        </p:txBody>
      </p:sp>
    </p:spTree>
    <p:extLst>
      <p:ext uri="{BB962C8B-B14F-4D97-AF65-F5344CB8AC3E}">
        <p14:creationId xmlns:p14="http://schemas.microsoft.com/office/powerpoint/2010/main" val="3962488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exekuce</a:t>
            </a:r>
          </a:p>
        </p:txBody>
      </p:sp>
      <p:sp>
        <p:nvSpPr>
          <p:cNvPr id="3" name="Zástupný symbol pro obsah 2"/>
          <p:cNvSpPr>
            <a:spLocks noGrp="1"/>
          </p:cNvSpPr>
          <p:nvPr>
            <p:ph idx="1"/>
          </p:nvPr>
        </p:nvSpPr>
        <p:spPr/>
        <p:txBody>
          <a:bodyPr>
            <a:normAutofit fontScale="92500" lnSpcReduction="20000"/>
          </a:bodyPr>
          <a:lstStyle/>
          <a:p>
            <a:r>
              <a:rPr lang="cs-CZ" dirty="0"/>
              <a:t>Řídí se primárně SŘ, subsidiárně OSŘ.</a:t>
            </a:r>
          </a:p>
          <a:p>
            <a:r>
              <a:rPr lang="cs-CZ" dirty="0"/>
              <a:t>Výkon provádí správní orgán.</a:t>
            </a:r>
          </a:p>
          <a:p>
            <a:r>
              <a:rPr lang="cs-CZ" dirty="0"/>
              <a:t>Je vymáhána povinnost uložená správním orgánem, avšak návrh na zahájení řízení může podat i osoba, které bylo vykonatelným rozhodnutím správního orgánu přiznáno určité právo, nebo toto právo vyplývá z vykonatelného smíru schváleného správním orgánem.</a:t>
            </a:r>
          </a:p>
          <a:p>
            <a:r>
              <a:rPr lang="cs-CZ" dirty="0"/>
              <a:t>Návrh se podává především k obecnímu úřadu (obce s rozšířenou působností), krajskému úřadu či jinému správnímu orgánu. Je-li tento úřad i oprávněným, rozhodne o zahájení exekuce z úřední povinnosti.</a:t>
            </a:r>
          </a:p>
          <a:p>
            <a:r>
              <a:rPr lang="cs-CZ" dirty="0"/>
              <a:t>2 typy exekuce: na peněžité (obdobný postup daňové exekuci) či nepeněžité plnění.</a:t>
            </a:r>
          </a:p>
          <a:p>
            <a:r>
              <a:rPr lang="cs-CZ" dirty="0"/>
              <a:t>Srov. také právní poradna Frank </a:t>
            </a:r>
            <a:r>
              <a:rPr lang="cs-CZ" dirty="0" err="1"/>
              <a:t>Bold</a:t>
            </a:r>
            <a:r>
              <a:rPr lang="cs-CZ" dirty="0"/>
              <a:t>: https://frankbold.org/poradna/spravni-rizeni/spravni-rizeni/spravni-rizeni/rada/spravni-exekuce-a-mareni-vykonu-spravniho-rozhodnuti</a:t>
            </a:r>
          </a:p>
        </p:txBody>
      </p:sp>
    </p:spTree>
    <p:extLst>
      <p:ext uri="{BB962C8B-B14F-4D97-AF65-F5344CB8AC3E}">
        <p14:creationId xmlns:p14="http://schemas.microsoft.com/office/powerpoint/2010/main" val="23576280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930</TotalTime>
  <Words>2123</Words>
  <Application>Microsoft Office PowerPoint</Application>
  <PresentationFormat>Širokoúhlá obrazovka</PresentationFormat>
  <Paragraphs>146</Paragraphs>
  <Slides>28</Slides>
  <Notes>0</Notes>
  <HiddenSlides>0</HiddenSlides>
  <MMClips>0</MMClips>
  <ScaleCrop>false</ScaleCrop>
  <HeadingPairs>
    <vt:vector size="4" baseType="variant">
      <vt:variant>
        <vt:lpstr>Motiv</vt:lpstr>
      </vt:variant>
      <vt:variant>
        <vt:i4>1</vt:i4>
      </vt:variant>
      <vt:variant>
        <vt:lpstr>Nadpisy snímků</vt:lpstr>
      </vt:variant>
      <vt:variant>
        <vt:i4>28</vt:i4>
      </vt:variant>
    </vt:vector>
  </HeadingPairs>
  <TitlesOfParts>
    <vt:vector size="29" baseType="lpstr">
      <vt:lpstr>Ion</vt:lpstr>
      <vt:lpstr>Exekuce</vt:lpstr>
      <vt:lpstr>Zákonné předpisy</vt:lpstr>
      <vt:lpstr>Co je exekuce?</vt:lpstr>
      <vt:lpstr>Hlavní typy exekucí</vt:lpstr>
      <vt:lpstr>Soudní výkon rozhodnutí</vt:lpstr>
      <vt:lpstr>Soudní výkon rozhodnutí </vt:lpstr>
      <vt:lpstr>Exekuce prováděná soudním exekutorem</vt:lpstr>
      <vt:lpstr>Exekuce prováděná soudním exekutorem </vt:lpstr>
      <vt:lpstr>Správní exekuce</vt:lpstr>
      <vt:lpstr>Daňová exekuce</vt:lpstr>
      <vt:lpstr>Exekuční titul</vt:lpstr>
      <vt:lpstr>Exekuční titul</vt:lpstr>
      <vt:lpstr>Exekuce – další aspekty</vt:lpstr>
      <vt:lpstr>Exekuce - statistika</vt:lpstr>
      <vt:lpstr>Nejběžnější způsoby výkonu rozhodnutí – typy exekučních příkazů </vt:lpstr>
      <vt:lpstr>EP na srážky ze mzdy nebo jiných příjmů</vt:lpstr>
      <vt:lpstr>EP na srážky ze mzdy nebo jiných příjmů </vt:lpstr>
      <vt:lpstr>EP na srážky ze mzdy nebo jiných příjmů</vt:lpstr>
      <vt:lpstr>EP na přikázání pohledávky z účtu u poskytovatele platebních služeb</vt:lpstr>
      <vt:lpstr>EP na přikázání pohledávky z účtu u poskytovatele platebních služeb </vt:lpstr>
      <vt:lpstr>EP na přikázání jiné peněžité pohledávky</vt:lpstr>
      <vt:lpstr>EP na prodej movitých věcí</vt:lpstr>
      <vt:lpstr>EP na prodej nemovitých věcí</vt:lpstr>
      <vt:lpstr>EP na prodej movitých/nemovitých věcí – dražba</vt:lpstr>
      <vt:lpstr>EP na prodej movitých/nemovitých věcí – dražba</vt:lpstr>
      <vt:lpstr>Další příklady způsobu výkonu rozhodnutí</vt:lpstr>
      <vt:lpstr>Exekuce a covid-19</vt:lpstr>
      <vt:lpstr>Děkuji za pozornost.</vt:lpstr>
    </vt:vector>
  </TitlesOfParts>
  <Company>Finanční správa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Exekuce</dc:title>
  <dc:creator>Veselá Lucie Mgr. Bc. (OFŘ)</dc:creator>
  <cp:lastModifiedBy>Veselá Lucie Mgr. Bc. (OFŘ)</cp:lastModifiedBy>
  <cp:revision>568</cp:revision>
  <cp:lastPrinted>2020-03-17T16:58:04Z</cp:lastPrinted>
  <dcterms:created xsi:type="dcterms:W3CDTF">2020-03-16T14:04:53Z</dcterms:created>
  <dcterms:modified xsi:type="dcterms:W3CDTF">2021-05-12T13:37:28Z</dcterms:modified>
</cp:coreProperties>
</file>