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56" r:id="rId2"/>
    <p:sldId id="261" r:id="rId3"/>
    <p:sldId id="263" r:id="rId4"/>
    <p:sldId id="264" r:id="rId5"/>
    <p:sldId id="265" r:id="rId6"/>
    <p:sldId id="266" r:id="rId7"/>
    <p:sldId id="269" r:id="rId8"/>
    <p:sldId id="270" r:id="rId9"/>
    <p:sldId id="267" r:id="rId10"/>
    <p:sldId id="274" r:id="rId11"/>
    <p:sldId id="273" r:id="rId12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C701A8-04A7-4575-A5EF-210262F0D376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8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81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73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9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2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3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6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1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8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5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9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3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Strategie regionálního rozvoje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smtClean="0"/>
              <a:t>Prof. </a:t>
            </a:r>
            <a:r>
              <a:rPr lang="cs-CZ" dirty="0" smtClean="0"/>
              <a:t>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</a:t>
            </a:r>
            <a:r>
              <a:rPr lang="pt-BR" dirty="0" smtClean="0"/>
              <a:t>20</a:t>
            </a:r>
            <a:r>
              <a:rPr lang="cs-CZ" dirty="0" smtClean="0"/>
              <a:t>2</a:t>
            </a:r>
            <a:r>
              <a:rPr lang="pt-BR" dirty="0" smtClean="0"/>
              <a:t>1–202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Globální cíl:</a:t>
            </a:r>
            <a:endParaRPr lang="cs-CZ" b="1" dirty="0"/>
          </a:p>
          <a:p>
            <a:pPr lvl="1"/>
            <a:r>
              <a:rPr lang="cs-CZ" dirty="0" smtClean="0"/>
              <a:t>Strategicky orientovaná modernizace politiky soudržnosti/kohezní politiky jako hlavní investiční politiky EU (373 mld. Euro).</a:t>
            </a:r>
            <a:endParaRPr lang="cs-CZ" dirty="0"/>
          </a:p>
          <a:p>
            <a:r>
              <a:rPr lang="cs-CZ" b="1" dirty="0" smtClean="0"/>
              <a:t>Základní </a:t>
            </a:r>
            <a:r>
              <a:rPr lang="cs-CZ" b="1" dirty="0" smtClean="0"/>
              <a:t>cíle:</a:t>
            </a:r>
          </a:p>
          <a:p>
            <a:pPr lvl="1"/>
            <a:r>
              <a:rPr lang="cs-CZ" dirty="0"/>
              <a:t>Cíl 1: </a:t>
            </a:r>
            <a:r>
              <a:rPr lang="cs-CZ" dirty="0" smtClean="0"/>
              <a:t>Inteligentnější Evropa díky inovacím, digitalizaci, ekonomické transformaci a podpoře MSP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</a:t>
            </a:r>
            <a:r>
              <a:rPr lang="cs-CZ" dirty="0"/>
              <a:t>2: </a:t>
            </a:r>
            <a:r>
              <a:rPr lang="cs-CZ" dirty="0" smtClean="0"/>
              <a:t>Zelenější, </a:t>
            </a:r>
            <a:r>
              <a:rPr lang="cs-CZ" dirty="0" err="1" smtClean="0"/>
              <a:t>bezuhlíková</a:t>
            </a:r>
            <a:r>
              <a:rPr lang="cs-CZ" dirty="0" smtClean="0"/>
              <a:t> Evropa díky realizaci tzv. Pařížské dohody a investicím do transformace energeticky, obnovitelných zdrojů a boje proti změnám klimatu</a:t>
            </a:r>
            <a:endParaRPr lang="cs-CZ" dirty="0" smtClean="0"/>
          </a:p>
          <a:p>
            <a:pPr lvl="1"/>
            <a:r>
              <a:rPr lang="cs-CZ" dirty="0"/>
              <a:t>Cíl 3: </a:t>
            </a:r>
            <a:r>
              <a:rPr lang="cs-CZ" dirty="0" smtClean="0"/>
              <a:t>Propojenější Evropa díky strategickým dopravním a  digitálním sítím</a:t>
            </a:r>
            <a:endParaRPr lang="cs-CZ" dirty="0" smtClean="0"/>
          </a:p>
          <a:p>
            <a:pPr lvl="1"/>
            <a:r>
              <a:rPr lang="cs-CZ" dirty="0"/>
              <a:t>Cíl 4: </a:t>
            </a:r>
            <a:r>
              <a:rPr lang="cs-CZ" dirty="0" smtClean="0"/>
              <a:t>Sociálnější Evropa díky provádění evropského pilíře sociálních práv a podpoře kvalitní zaměstnanosti, vzdělávání, dovedností, sociálního začleňování a rovného přístupu ke zdravotnické péči</a:t>
            </a:r>
          </a:p>
          <a:p>
            <a:pPr lvl="1"/>
            <a:r>
              <a:rPr lang="cs-CZ" dirty="0"/>
              <a:t>Cíl </a:t>
            </a:r>
            <a:r>
              <a:rPr lang="cs-CZ" dirty="0" smtClean="0"/>
              <a:t>5 Evropa bližším občanům díky podpoře místně vedených strategií rozvoje a udržitelného rozvoje měst v celé EU.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98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 descr="https://nordregio.org/wp-content/uploads/2020/01/10336_Regional_Innovation_Scoreboard_2019_web.jpg"/>
          <p:cNvPicPr preferRelativeResize="0"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884"/>
            <a:ext cx="4716000" cy="6665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4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Regionální politika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00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 smtClean="0"/>
              <a:t>= </a:t>
            </a:r>
            <a:r>
              <a:rPr lang="cs-CZ" sz="3200" dirty="0"/>
              <a:t>soubor nástrojů a opatření orientovaných na společensky žádoucí ovlivňování rozmístění ekonomických subjektů a podmínek jejich </a:t>
            </a:r>
            <a:r>
              <a:rPr lang="cs-CZ" sz="3200" dirty="0" smtClean="0"/>
              <a:t>činnosti</a:t>
            </a:r>
          </a:p>
          <a:p>
            <a:pPr lvl="0" hangingPunct="0"/>
            <a:r>
              <a:rPr lang="cs-CZ" sz="3200" b="1" dirty="0" smtClean="0"/>
              <a:t>Centralizovaný model regionální politiky</a:t>
            </a:r>
          </a:p>
          <a:p>
            <a:pPr lvl="1" hangingPunct="0"/>
            <a:r>
              <a:rPr lang="cs-CZ" sz="2800" dirty="0"/>
              <a:t>systémové zarámování výchozí teoreticko-metodologickou </a:t>
            </a:r>
            <a:r>
              <a:rPr lang="cs-CZ" sz="2800" dirty="0" smtClean="0"/>
              <a:t>doktrínou</a:t>
            </a:r>
          </a:p>
          <a:p>
            <a:pPr lvl="1" hangingPunct="0"/>
            <a:r>
              <a:rPr lang="cs-CZ" sz="2800" dirty="0"/>
              <a:t>r</a:t>
            </a:r>
            <a:r>
              <a:rPr lang="cs-CZ" sz="2800" dirty="0" smtClean="0"/>
              <a:t>egulace ekonomického rozvoje, přerozdělovací procesy</a:t>
            </a:r>
          </a:p>
          <a:p>
            <a:pPr lvl="0" hangingPunct="0"/>
            <a:r>
              <a:rPr lang="cs-CZ" sz="3200" b="1" dirty="0" smtClean="0"/>
              <a:t>Decentralizovaný model regionální politiky</a:t>
            </a:r>
          </a:p>
          <a:p>
            <a:pPr lvl="1" hangingPunct="0"/>
            <a:r>
              <a:rPr lang="cs-CZ" sz="2800" dirty="0"/>
              <a:t>aktivní </a:t>
            </a:r>
            <a:r>
              <a:rPr lang="cs-CZ" sz="2800" dirty="0" smtClean="0"/>
              <a:t>role </a:t>
            </a:r>
            <a:r>
              <a:rPr lang="cs-CZ" sz="2800" dirty="0"/>
              <a:t>nižších článků veřejné </a:t>
            </a:r>
            <a:r>
              <a:rPr lang="cs-CZ" sz="2800" dirty="0" smtClean="0"/>
              <a:t>správy → princip subsidiarity</a:t>
            </a:r>
          </a:p>
          <a:p>
            <a:pPr lvl="1" hangingPunct="0"/>
            <a:r>
              <a:rPr lang="cs-CZ" sz="2800" dirty="0"/>
              <a:t>inkorporace tržně konformního přístupu cíleného na uvolňování tržních sil </a:t>
            </a:r>
            <a:endParaRPr lang="cs-CZ" sz="2800" dirty="0" smtClean="0"/>
          </a:p>
          <a:p>
            <a:pPr lvl="1" hangingPunct="0"/>
            <a:r>
              <a:rPr lang="cs-CZ" sz="2800" dirty="0" smtClean="0"/>
              <a:t>důraz </a:t>
            </a:r>
            <a:r>
              <a:rPr lang="cs-CZ" sz="2800" dirty="0"/>
              <a:t>na řešení příčin a nikoliv následků nerovnoměrného ekonomického </a:t>
            </a:r>
            <a:r>
              <a:rPr lang="cs-CZ" sz="2800" dirty="0" smtClean="0"/>
              <a:t>rozvoje</a:t>
            </a:r>
          </a:p>
          <a:p>
            <a:pPr lvl="1" hangingPunct="0"/>
            <a:endParaRPr lang="cs-CZ" sz="2800" dirty="0" smtClean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Centrální (vládní) regionální politika</a:t>
            </a:r>
          </a:p>
          <a:p>
            <a:pPr lvl="1"/>
            <a:r>
              <a:rPr lang="cs-CZ" dirty="0"/>
              <a:t>hlavní prioritou centrální regionální politiky by mělo být řešení nejvýznamnějších negativních disparit generovaných nerovnoměrným ekonomickým </a:t>
            </a:r>
            <a:r>
              <a:rPr lang="cs-CZ" dirty="0" smtClean="0"/>
              <a:t>rozvojem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polečenským cílem je podpora sociální soudržnosti</a:t>
            </a:r>
          </a:p>
          <a:p>
            <a:r>
              <a:rPr lang="cs-CZ" b="1" dirty="0" smtClean="0"/>
              <a:t>Regionální politika regionů</a:t>
            </a:r>
          </a:p>
          <a:p>
            <a:pPr lvl="1"/>
            <a:r>
              <a:rPr lang="cs-CZ" dirty="0"/>
              <a:t>hlavní </a:t>
            </a:r>
            <a:r>
              <a:rPr lang="cs-CZ" dirty="0" smtClean="0"/>
              <a:t>prioritou by měla být koncepčně </a:t>
            </a:r>
            <a:r>
              <a:rPr lang="cs-CZ" dirty="0"/>
              <a:t>založená stimulace ekonomického </a:t>
            </a:r>
            <a:r>
              <a:rPr lang="cs-CZ" dirty="0" smtClean="0"/>
              <a:t>rozvoje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polečenským cílem podpora ekonomické výkonnosti regionů</a:t>
            </a:r>
          </a:p>
          <a:p>
            <a:r>
              <a:rPr lang="cs-CZ" b="1" dirty="0" smtClean="0"/>
              <a:t>Koncept </a:t>
            </a:r>
            <a:r>
              <a:rPr lang="cs-CZ" b="1" dirty="0"/>
              <a:t>tržně konformní regionální </a:t>
            </a:r>
            <a:r>
              <a:rPr lang="cs-CZ" b="1" dirty="0" smtClean="0"/>
              <a:t>politiky</a:t>
            </a:r>
          </a:p>
          <a:p>
            <a:pPr lvl="1"/>
            <a:r>
              <a:rPr lang="cs-CZ" dirty="0"/>
              <a:t>základní tendence a charakter ekonomického rozvoje determinovány aktivitami soukromého </a:t>
            </a:r>
            <a:r>
              <a:rPr lang="cs-CZ" dirty="0" smtClean="0"/>
              <a:t>sektoru</a:t>
            </a:r>
          </a:p>
          <a:p>
            <a:pPr lvl="1"/>
            <a:r>
              <a:rPr lang="cs-CZ" dirty="0" smtClean="0"/>
              <a:t>přejímání </a:t>
            </a:r>
            <a:r>
              <a:rPr lang="cs-CZ" dirty="0"/>
              <a:t>mikroekonomických analytických postupů v regionálně-ekonomickém </a:t>
            </a:r>
            <a:r>
              <a:rPr lang="cs-CZ" dirty="0" smtClean="0"/>
              <a:t>výzkumu (SWOT analýza)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Regionální politika EU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cs-CZ" sz="2000" dirty="0"/>
              <a:t>cílem je podpora vytváření pracovních míst, konkurenceschopnosti firem, hospodářského růstu, udržitelného rozvoje a zlepšování kvality života </a:t>
            </a:r>
            <a:r>
              <a:rPr lang="cs-CZ" sz="2000" dirty="0" smtClean="0"/>
              <a:t>občanů</a:t>
            </a:r>
          </a:p>
          <a:p>
            <a:r>
              <a:rPr lang="cs-CZ" sz="2000" dirty="0" smtClean="0"/>
              <a:t>Financování – </a:t>
            </a:r>
            <a:r>
              <a:rPr lang="cs-CZ" sz="2000" b="1" dirty="0" smtClean="0"/>
              <a:t>tzv. Strukturální a investiční fondy</a:t>
            </a:r>
          </a:p>
          <a:p>
            <a:pPr lvl="1"/>
            <a:r>
              <a:rPr lang="cs-CZ" dirty="0" smtClean="0"/>
              <a:t>Evropský fond </a:t>
            </a:r>
            <a:r>
              <a:rPr lang="cs-CZ" dirty="0"/>
              <a:t>pro regionální rozvoj (</a:t>
            </a:r>
            <a:r>
              <a:rPr lang="cs-CZ" dirty="0" smtClean="0"/>
              <a:t>EFRR/ERDF)</a:t>
            </a:r>
          </a:p>
          <a:p>
            <a:pPr lvl="1"/>
            <a:r>
              <a:rPr lang="cs-CZ" dirty="0" smtClean="0"/>
              <a:t>Fond </a:t>
            </a:r>
            <a:r>
              <a:rPr lang="cs-CZ" dirty="0"/>
              <a:t>soudržnosti (</a:t>
            </a:r>
            <a:r>
              <a:rPr lang="cs-CZ" dirty="0" smtClean="0"/>
              <a:t>FS/CF)</a:t>
            </a:r>
          </a:p>
          <a:p>
            <a:pPr lvl="1"/>
            <a:r>
              <a:rPr lang="cs-CZ" dirty="0" smtClean="0"/>
              <a:t>Evropský sociální fond </a:t>
            </a:r>
            <a:r>
              <a:rPr lang="cs-CZ" dirty="0"/>
              <a:t>(</a:t>
            </a:r>
            <a:r>
              <a:rPr lang="cs-CZ" dirty="0" smtClean="0"/>
              <a:t>ESF/ESF)</a:t>
            </a:r>
          </a:p>
          <a:p>
            <a:pPr lvl="1"/>
            <a:r>
              <a:rPr lang="cs-CZ" dirty="0" smtClean="0"/>
              <a:t>Evropský zemědělský fond </a:t>
            </a:r>
            <a:r>
              <a:rPr lang="cs-CZ" dirty="0"/>
              <a:t>pro rozvoj venkova (</a:t>
            </a:r>
            <a:r>
              <a:rPr lang="cs-CZ" dirty="0" smtClean="0"/>
              <a:t>EZFRV/EAFRD)</a:t>
            </a:r>
          </a:p>
          <a:p>
            <a:pPr lvl="1"/>
            <a:r>
              <a:rPr lang="cs-CZ" dirty="0" smtClean="0"/>
              <a:t>Evropský námořní </a:t>
            </a:r>
            <a:r>
              <a:rPr lang="cs-CZ" dirty="0"/>
              <a:t>a </a:t>
            </a:r>
            <a:r>
              <a:rPr lang="cs-CZ" dirty="0" smtClean="0"/>
              <a:t>rybářský fond </a:t>
            </a:r>
            <a:r>
              <a:rPr lang="cs-CZ" dirty="0"/>
              <a:t>(</a:t>
            </a:r>
            <a:r>
              <a:rPr lang="cs-CZ" dirty="0" smtClean="0"/>
              <a:t>ENRF/EMFF)</a:t>
            </a:r>
          </a:p>
          <a:p>
            <a:pPr lvl="1"/>
            <a:r>
              <a:rPr lang="cs-CZ" b="1" i="1" dirty="0" smtClean="0"/>
              <a:t>Ostatní fondy </a:t>
            </a:r>
          </a:p>
          <a:p>
            <a:pPr lvl="1"/>
            <a:r>
              <a:rPr lang="cs-CZ" i="1" dirty="0" smtClean="0"/>
              <a:t>Fond solidarity (FS/SF)</a:t>
            </a:r>
          </a:p>
          <a:p>
            <a:pPr lvl="1"/>
            <a:r>
              <a:rPr lang="cs-CZ" i="1" dirty="0" smtClean="0"/>
              <a:t>Evropský fond pro přizpůsobení se globalizaci (EFPG/EGAF)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politiky soudržnosti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Koncentrace</a:t>
            </a:r>
          </a:p>
          <a:p>
            <a:pPr lvl="1"/>
            <a:r>
              <a:rPr lang="cs-CZ" i="1" dirty="0"/>
              <a:t>Koncentrace </a:t>
            </a:r>
            <a:r>
              <a:rPr lang="cs-CZ" i="1" dirty="0" smtClean="0"/>
              <a:t>zdrojů</a:t>
            </a:r>
            <a:r>
              <a:rPr lang="cs-CZ" dirty="0" smtClean="0"/>
              <a:t> – na nejchudší regiony a země</a:t>
            </a:r>
          </a:p>
          <a:p>
            <a:pPr lvl="1"/>
            <a:r>
              <a:rPr lang="cs-CZ" i="1" dirty="0"/>
              <a:t>R</a:t>
            </a:r>
            <a:r>
              <a:rPr lang="cs-CZ" i="1" dirty="0" smtClean="0"/>
              <a:t>egiony </a:t>
            </a:r>
            <a:r>
              <a:rPr lang="cs-CZ" i="1" dirty="0"/>
              <a:t>a </a:t>
            </a:r>
            <a:r>
              <a:rPr lang="cs-CZ" i="1" dirty="0" smtClean="0"/>
              <a:t>země </a:t>
            </a:r>
            <a:r>
              <a:rPr lang="cs-CZ" dirty="0" smtClean="0"/>
              <a:t>– cílení investic na hlavní růstové priority:</a:t>
            </a:r>
          </a:p>
          <a:p>
            <a:pPr lvl="2"/>
            <a:r>
              <a:rPr lang="cs-CZ" dirty="0"/>
              <a:t>Výzkum a inovace </a:t>
            </a:r>
          </a:p>
          <a:p>
            <a:pPr lvl="2"/>
            <a:r>
              <a:rPr lang="cs-CZ" dirty="0"/>
              <a:t>Informační a komunikační </a:t>
            </a:r>
            <a:r>
              <a:rPr lang="cs-CZ" dirty="0" smtClean="0"/>
              <a:t>technologie</a:t>
            </a:r>
            <a:endParaRPr lang="cs-CZ" dirty="0"/>
          </a:p>
          <a:p>
            <a:pPr lvl="2"/>
            <a:r>
              <a:rPr lang="cs-CZ" dirty="0"/>
              <a:t>Posilování konkurenceschopnosti malých a středních </a:t>
            </a:r>
            <a:r>
              <a:rPr lang="cs-CZ" dirty="0" smtClean="0"/>
              <a:t>podniků</a:t>
            </a:r>
            <a:endParaRPr lang="cs-CZ" dirty="0"/>
          </a:p>
          <a:p>
            <a:pPr lvl="2"/>
            <a:r>
              <a:rPr lang="cs-CZ" dirty="0"/>
              <a:t>Podporu přechodu na nízkouhlíkové hospodářství </a:t>
            </a:r>
            <a:endParaRPr lang="cs-CZ" dirty="0" smtClean="0"/>
          </a:p>
          <a:p>
            <a:pPr lvl="1"/>
            <a:r>
              <a:rPr lang="cs-CZ" i="1" dirty="0"/>
              <a:t>Koncentrace </a:t>
            </a:r>
            <a:r>
              <a:rPr lang="cs-CZ" i="1" dirty="0" smtClean="0"/>
              <a:t>výdajů </a:t>
            </a:r>
            <a:r>
              <a:rPr lang="cs-CZ" dirty="0" smtClean="0"/>
              <a:t>– pravidlo N+2</a:t>
            </a:r>
          </a:p>
          <a:p>
            <a:r>
              <a:rPr lang="cs-CZ" b="1" dirty="0" smtClean="0"/>
              <a:t>Tvorba programů </a:t>
            </a:r>
            <a:r>
              <a:rPr lang="cs-CZ" dirty="0" smtClean="0"/>
              <a:t>– víceleté národní programy</a:t>
            </a:r>
          </a:p>
          <a:p>
            <a:r>
              <a:rPr lang="cs-CZ" b="1" dirty="0"/>
              <a:t>Partnerství</a:t>
            </a:r>
            <a:r>
              <a:rPr lang="cs-CZ" dirty="0"/>
              <a:t> - program je vypracováván za účasti orgánů na evropské, regionální a místní úrovni, sociálních partnerů a organizací občanské </a:t>
            </a:r>
            <a:r>
              <a:rPr lang="cs-CZ" dirty="0" smtClean="0"/>
              <a:t>společnosti</a:t>
            </a:r>
          </a:p>
          <a:p>
            <a:r>
              <a:rPr lang="cs-CZ" b="1" dirty="0" err="1" smtClean="0"/>
              <a:t>Adicionalita</a:t>
            </a:r>
            <a:r>
              <a:rPr lang="cs-CZ" dirty="0"/>
              <a:t> - </a:t>
            </a:r>
            <a:r>
              <a:rPr lang="cs-CZ" dirty="0" smtClean="0"/>
              <a:t>financování </a:t>
            </a:r>
            <a:r>
              <a:rPr lang="cs-CZ" dirty="0"/>
              <a:t>z evropských strukturálních fondů nesmí nahrazovat výdaje jednotlivých členských </a:t>
            </a:r>
            <a:r>
              <a:rPr lang="cs-CZ" dirty="0" smtClean="0"/>
              <a:t>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553"/>
            <a:ext cx="6347713" cy="1320800"/>
          </a:xfrm>
        </p:spPr>
        <p:txBody>
          <a:bodyPr>
            <a:normAutofit/>
          </a:bodyPr>
          <a:lstStyle/>
          <a:p>
            <a:r>
              <a:rPr lang="cs-CZ" dirty="0" smtClean="0"/>
              <a:t>Politika soudržnosti EU: Cíle 2014 - 2020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1600" dirty="0" smtClean="0"/>
              <a:t>Zdroj: Europa.eu</a:t>
            </a:r>
            <a:endParaRPr lang="cs-CZ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91047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politika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cíl </a:t>
            </a:r>
            <a:r>
              <a:rPr lang="cs-CZ" sz="2800" dirty="0"/>
              <a:t>regionální </a:t>
            </a:r>
            <a:r>
              <a:rPr lang="cs-CZ" sz="2800" dirty="0" smtClean="0"/>
              <a:t>politiky: rozvoj </a:t>
            </a:r>
            <a:r>
              <a:rPr lang="cs-CZ" sz="2800" dirty="0"/>
              <a:t>regionů zaměřený na jejich soudržnost a zvyšování </a:t>
            </a:r>
            <a:r>
              <a:rPr lang="cs-CZ" sz="2800" dirty="0" smtClean="0"/>
              <a:t>konkurenceschopnosti</a:t>
            </a:r>
          </a:p>
          <a:p>
            <a:r>
              <a:rPr lang="cs-CZ" sz="2800" dirty="0" smtClean="0"/>
              <a:t>základním </a:t>
            </a:r>
            <a:r>
              <a:rPr lang="cs-CZ" sz="2800" dirty="0"/>
              <a:t>nástrojem regionální </a:t>
            </a:r>
            <a:r>
              <a:rPr lang="cs-CZ" sz="2800" dirty="0" smtClean="0"/>
              <a:t>politiky</a:t>
            </a:r>
            <a:r>
              <a:rPr lang="cs-CZ" sz="2800" dirty="0"/>
              <a:t> </a:t>
            </a:r>
            <a:r>
              <a:rPr lang="cs-CZ" sz="2800" dirty="0" smtClean="0"/>
              <a:t>-  </a:t>
            </a:r>
            <a:r>
              <a:rPr lang="cs-CZ" sz="2800" b="1" dirty="0" smtClean="0"/>
              <a:t>Strategie </a:t>
            </a:r>
            <a:r>
              <a:rPr lang="cs-CZ" sz="2800" b="1" dirty="0"/>
              <a:t>regionálního rozvoje České republiky</a:t>
            </a:r>
            <a:r>
              <a:rPr lang="cs-CZ" sz="2800" dirty="0"/>
              <a:t> platná pro období </a:t>
            </a:r>
            <a:r>
              <a:rPr lang="cs-CZ" sz="2800" dirty="0" smtClean="0"/>
              <a:t>2014–2020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z</a:t>
            </a:r>
            <a:r>
              <a:rPr lang="cs-CZ" sz="2400" dirty="0" smtClean="0"/>
              <a:t>abezpečuje </a:t>
            </a:r>
            <a:r>
              <a:rPr lang="cs-CZ" sz="2400" dirty="0"/>
              <a:t>provázanost národní regionální politiky s regionální politikou Evropské unie a také s ostatními odvětvovými politikami </a:t>
            </a:r>
            <a:endParaRPr lang="cs-CZ" sz="2400" dirty="0" smtClean="0"/>
          </a:p>
          <a:p>
            <a:r>
              <a:rPr lang="cs-CZ" sz="2800" dirty="0"/>
              <a:t>f</a:t>
            </a:r>
            <a:r>
              <a:rPr lang="cs-CZ" sz="2800" dirty="0" smtClean="0"/>
              <a:t>inancování: zdroje EU, národní zdroje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2014–2020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Globální cíl:</a:t>
            </a:r>
            <a:endParaRPr lang="cs-CZ" b="1" dirty="0"/>
          </a:p>
          <a:p>
            <a:pPr lvl="1"/>
            <a:r>
              <a:rPr lang="cs-CZ" dirty="0"/>
              <a:t>zajistit dynamický a vyvážený rozvoj území České republiky se zřetelem na kvalitu života </a:t>
            </a:r>
            <a:r>
              <a:rPr lang="cs-CZ" dirty="0" smtClean="0"/>
              <a:t>a životního </a:t>
            </a:r>
            <a:r>
              <a:rPr lang="cs-CZ" dirty="0"/>
              <a:t>prostředí,</a:t>
            </a:r>
          </a:p>
          <a:p>
            <a:pPr lvl="1"/>
            <a:r>
              <a:rPr lang="cs-CZ" dirty="0"/>
              <a:t>přispět ke snižování regionálních rozdílů a zároveň umožnit využití místního potenciálu </a:t>
            </a:r>
            <a:r>
              <a:rPr lang="cs-CZ" dirty="0" smtClean="0"/>
              <a:t>pro posílení </a:t>
            </a:r>
            <a:r>
              <a:rPr lang="cs-CZ" dirty="0"/>
              <a:t>konkurenceschopnosti jednotlivých územně správních celků (územních jednotek</a:t>
            </a:r>
            <a:r>
              <a:rPr lang="cs-CZ" dirty="0" smtClean="0"/>
              <a:t>).</a:t>
            </a:r>
          </a:p>
          <a:p>
            <a:r>
              <a:rPr lang="cs-CZ" b="1" dirty="0" smtClean="0"/>
              <a:t>Základní cíle:</a:t>
            </a:r>
          </a:p>
          <a:p>
            <a:pPr lvl="1"/>
            <a:r>
              <a:rPr lang="cs-CZ" dirty="0"/>
              <a:t>Cíl 1: Podpořit zvyšování konkurenceschopnosti a využití ekonomického </a:t>
            </a:r>
            <a:r>
              <a:rPr lang="cs-CZ" dirty="0" smtClean="0"/>
              <a:t>potenciálu regionů </a:t>
            </a:r>
            <a:r>
              <a:rPr lang="cs-CZ" dirty="0"/>
              <a:t>(růstový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2: Zmírnit prohlubování negativních regionálních rozdílů (vyrovnávací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3: Posílit environmentální udržitelnost (preventivní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pro programové období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2014 - 2020 v ČR a jejich alokace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Zdroj: strukturalni-fondy.cz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8" y="1547148"/>
            <a:ext cx="7272808" cy="496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587</TotalTime>
  <Words>648</Words>
  <Application>Microsoft Office PowerPoint</Application>
  <PresentationFormat>Předvádění na obrazovce (4:3)</PresentationFormat>
  <Paragraphs>96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Fazeta</vt:lpstr>
      <vt:lpstr>Strategie regionálního rozvoje</vt:lpstr>
      <vt:lpstr> Regionální politika </vt:lpstr>
      <vt:lpstr>Regionální politika</vt:lpstr>
      <vt:lpstr>Regionální politika EU</vt:lpstr>
      <vt:lpstr>Zásady politiky soudržnosti EU</vt:lpstr>
      <vt:lpstr>Politika soudržnosti EU: Cíle 2014 - 2020</vt:lpstr>
      <vt:lpstr>Regionální politika v ČR</vt:lpstr>
      <vt:lpstr>Cíle regionální politiky ČR na období 2014–2020</vt:lpstr>
      <vt:lpstr>Programy pro programové období  2014 - 2020 v ČR a jejich alokace</vt:lpstr>
      <vt:lpstr>Cíle regionální politiky ČR na období 2021–2027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80</cp:revision>
  <cp:lastPrinted>2021-05-12T08:12:53Z</cp:lastPrinted>
  <dcterms:created xsi:type="dcterms:W3CDTF">2016-02-27T17:26:19Z</dcterms:created>
  <dcterms:modified xsi:type="dcterms:W3CDTF">2021-05-12T08:34:21Z</dcterms:modified>
</cp:coreProperties>
</file>