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2" r:id="rId3"/>
    <p:sldId id="293" r:id="rId4"/>
    <p:sldId id="294" r:id="rId5"/>
    <p:sldId id="295" r:id="rId6"/>
    <p:sldId id="302" r:id="rId7"/>
    <p:sldId id="308" r:id="rId8"/>
    <p:sldId id="309" r:id="rId9"/>
    <p:sldId id="305" r:id="rId10"/>
    <p:sldId id="290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1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8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8111" y="2744500"/>
            <a:ext cx="11361600" cy="1171580"/>
          </a:xfrm>
        </p:spPr>
        <p:txBody>
          <a:bodyPr/>
          <a:lstStyle/>
          <a:p>
            <a:r>
              <a:rPr lang="da-DK" dirty="0"/>
              <a:t>Realizace a ukončení projektů ESIF 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/>
              <a:t>David </a:t>
            </a:r>
            <a:r>
              <a:rPr lang="cs-CZ" sz="2000" i="1" dirty="0" err="1"/>
              <a:t>Póč</a:t>
            </a:r>
            <a:r>
              <a:rPr lang="cs-CZ" sz="2000" i="1" dirty="0"/>
              <a:t>, Oddělení pro strategii a projektovou podporu 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 </a:t>
            </a:r>
            <a:endParaRPr lang="en-US" dirty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1158587" y="3042373"/>
            <a:ext cx="10363200" cy="1500187"/>
          </a:xfrm>
        </p:spPr>
        <p:txBody>
          <a:bodyPr/>
          <a:lstStyle/>
          <a:p>
            <a:pPr algn="ctr" eaLnBrk="1" hangingPunct="1"/>
            <a:r>
              <a:rPr lang="cs-CZ" altLang="cs-CZ" sz="6000" b="1" dirty="0"/>
              <a:t>Děkuji za pozornost!</a:t>
            </a:r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r>
              <a:rPr lang="cs-CZ" altLang="cs-CZ" sz="1800" b="1" dirty="0"/>
              <a:t>V prezentaci byly použity materiály MŠMT, </a:t>
            </a:r>
            <a:r>
              <a:rPr lang="cs-CZ" altLang="cs-CZ" sz="1800" b="1" dirty="0">
                <a:hlinkClick r:id="rId2"/>
              </a:rPr>
              <a:t>www.msmt.cz</a:t>
            </a:r>
            <a:r>
              <a:rPr lang="cs-CZ" altLang="cs-CZ" sz="1800" b="1" dirty="0"/>
              <a:t> </a:t>
            </a:r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en-US" alt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153334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(1)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815688" y="1592984"/>
            <a:ext cx="10363200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Výstupy hodnocení + doklady + podepsání právního aktu (přezkumy rozhodnutí ad.)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Vytvoření funkčního systému v rámci organizace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Spolupráce s poskytovatelem podpory (změnové režimy ad.)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Spolupráce s partnery (podepsaná partnerská smlouva a co dále), typy partnerství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Dodávání dokumentů při zahájení projektu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Využívání IS KP/MS2014+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Nastavení oblasti veřejné podpory, příjmy projektu ad.</a:t>
            </a:r>
          </a:p>
        </p:txBody>
      </p:sp>
    </p:spTree>
    <p:extLst>
      <p:ext uri="{BB962C8B-B14F-4D97-AF65-F5344CB8AC3E}">
        <p14:creationId xmlns:p14="http://schemas.microsoft.com/office/powerpoint/2010/main" val="271296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22481" y="53966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(2)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18155" y="1474411"/>
            <a:ext cx="10363200" cy="43576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Fungování týmu (změny, externí odborníci…)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Vykazování výstupů (karty účastníka ad.)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Kontroly projektu (kontrola na místě, administrativní kontrola, práce s implementační strukturou…)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Veřejné zakázky (vytvoření systému, výběrová řízení, povinnosti zadavatele ad.)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Plánování akcí/aktivit (specifikace investičních projektů)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Monitorování výstupů (možnosti změn, procesy řízení…)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Specifikace jednotlivých OP – např. problematika finančních milníků  </a:t>
            </a: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283158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90847" y="47848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(3)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29550" y="1331755"/>
            <a:ext cx="10718384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Čerpání rozpočtu (problematika přímých, nepřímých/paušálních nákladů…), lhůty, limity ad.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Spolufinancování – finanční plnění, věcné příspěvky ad.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Monitorovací zprávy – průběžná zpráva o realizaci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ZoR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závěrečná zpráva o realizaci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ZZoR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průběžná zpráva o udržitelnosti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ZoU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závěrečná zpráva o udržitelnosti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ZZoU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Problémy – uznatelné náklady, publicita, komunikace, zveřejňování informací, partneři, struktura a forma vykazování, projektový a finanční manažeři poskytovatele, investiční záměry </a:t>
            </a: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166134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38893" y="436922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Ukončování projektu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594468" y="1071982"/>
            <a:ext cx="10718384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Téma udržitelnosti </a:t>
            </a:r>
          </a:p>
          <a:p>
            <a:pPr eaLnBrk="1" hangingPunct="1"/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Archivace materiálů </a:t>
            </a:r>
          </a:p>
          <a:p>
            <a:pPr eaLnBrk="1" hangingPunct="1"/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Vnitřní postupy</a:t>
            </a:r>
          </a:p>
          <a:p>
            <a:pPr eaLnBrk="1" hangingPunct="1"/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Nakoupené vybavení a práce s ním</a:t>
            </a:r>
          </a:p>
          <a:p>
            <a:pPr eaLnBrk="1" hangingPunct="1"/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Stavební projekty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Problematika hospodářské činnosti (hospodářská soutěž, vykazování ad.)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Monitorovací zprávy + kontroly (komunikace s implementační strukturou…)</a:t>
            </a:r>
          </a:p>
          <a:p>
            <a:pPr eaLnBrk="1" hangingPunct="1"/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Problémy – chybějící dokumenty (obálky ad.), zprávy a jejich podání/vypořádání, práce s výstupy…</a:t>
            </a: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411154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76720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Udržitelnost veřejného projektu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444401"/>
            <a:ext cx="10972800" cy="506888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000" dirty="0"/>
              <a:t>Udržitelnost je doba, po kterou musí příjemce podpory udržet výsledky projektu. K udržení výsledků projektu se příjemce podpory zavazuje ve smlouvě o financování, ve které každý operační program blíže specifikuje dobu udržitelnosti. Výstupy projektu musí být udrženy v nezměněné podobě zpravidla po dobu tří až pěti let od dne ukončení fyzické realizace projektu (typicky ERDF projekty).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Naplňování a udržení hodnot výstupů může být předmětem kontroly ze strany příslušných institucí. Při nesplnění povinnosti udržitelnosti může být žadatel v krajním případě požádán o vrácení dotace nebo její části.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Projekt je ukončen a začíná fáze provozu. O vývoji této fáze je nutné informovat poskytovatele dotace, a to prostřednictvím monitorovací zprávy o zajištění udržitelnosti. Zpráva je typicky předkládána průběžně v období pěti let od ukončení realizace projektu 1x ročně do 30 dnů od data „výročí“ ukončení realizace projektu.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Majetek je nutné pojistit a doložit pojistnou smlouvu včetně její přílohy, popřípadě novou pojistku a doklad o zaplacení pojistného. Tuto skutečnost prokazuje příjemce již v rámci závěrečné žádosti o platbu. V době předložení monitorovací zprávy o zajištění udržitelnosti tedy příjemce prostřednictvím příslušných dokumentů doloží, že majetek je i nadále pojištěn. </a:t>
            </a:r>
          </a:p>
        </p:txBody>
      </p:sp>
    </p:spTree>
    <p:extLst>
      <p:ext uri="{BB962C8B-B14F-4D97-AF65-F5344CB8AC3E}">
        <p14:creationId xmlns:p14="http://schemas.microsoft.com/office/powerpoint/2010/main" val="80922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76720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Udržitelnost veřejného projektu (2)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444401"/>
            <a:ext cx="10972800" cy="506888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000" dirty="0"/>
              <a:t>Poskytovatel dotace v rámci kontroly v době udržitelnosti projektu, kterou označujeme jako ex-post kontrolu, provede prostřednictvím příslušných dokumentů kontrolu, zda jsou výstupy projektu používány za účelem, který byl deklarován v žádosti o dotaci, tedy zda například veřejné prostranství plní funkci místa pro setkávání občanů, komfortního zázemí pro pořádání kulturních, sportovních a dalších aktivit.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Dále se ověřuje, zda nedochází k porušení podmínek Smlouvy o poskytnutí dotace a dalších pravidel, za kterých byla projektu poskytnuta podpora, v uvedeném případě se sleduje, zdali jsou pořádané akce v souladu s plánovaným programem, který byl doložen v žádosti o dotaci, zda jsou uzavřeny nájemní smlouvy a smlouvy o výpůjčkách pro provozovatele těchto akcí, zdali aktivity nenaplňují znaky veřejné podpory, zdali jsou dodrženy monitorovací indikátory.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Často je doplněno monitorovací návštěvou ze strany poskytovatele.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Některé projekty v době udržitelnosti dosahují určité výše příjmů, které v době přípravy byly plánovány, ale také ty, které vznikly neočekávaně. V této situaci je nutné tyto příjmy vyčíslit ve vztahu k přijaté dotaci a dokládat spolu s monitorovací zprávou o udržitelnosti projektu výpočet finanční mezery v aplikaci (např. CBA).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Problematika výpočtu tzv. finanční mezery. </a:t>
            </a:r>
          </a:p>
        </p:txBody>
      </p:sp>
    </p:spTree>
    <p:extLst>
      <p:ext uri="{BB962C8B-B14F-4D97-AF65-F5344CB8AC3E}">
        <p14:creationId xmlns:p14="http://schemas.microsoft.com/office/powerpoint/2010/main" val="161883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76720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Udržitelnost veřejného projektu (3)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444401"/>
            <a:ext cx="10972800" cy="506888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000" dirty="0"/>
              <a:t>Indikátory jsou důležitým měřitelným prvkem projektu, ke kterému jste se zavázali ve Smlouvě o poskytnutí dotace. Jejich hodnoty byly ze strany poskytovatele dotace ověřeny v době před proplacením závěrečné Žádosti o platbu, a to s výjimkou těch indikátorů, jejichž naplnění je možno zajistit nejpozději do roka od ukončení projektu, např. pracovních míst.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Indikátory jsou středem pozornosti i v době udržitelnosti, ve které pro vás, jako provozovatele vzniklé infrastruktury, získávají další rozměr svého významu, neboť jejich udržení v deklarované míře ovlivňuje mimo jiné také výši provozních výdajů. Je tedy nutné, aby tedy kupříkladu byla zachována „míra provozu“/“objem provozu“ u kupříkladu nové infrastruktury ad. 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Nutnost počítat s reinvesticemi ze strany např. obecního rozpočtu, aby bylo možné využití daných výstupů projektu zajistit i v rámci fáze udržitelnosti. 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Opět nezapomeňte na kontroly na místě, poskytovatelé běžně provádí 1x ročně a zkoumá se „věcné“ využití výstupů v době udržitelnosti – je nutné mít prokazatelnou „evidenci“ kupříkladu vázánou na počet osob (např. obecní knihovna a její rezervační systém)</a:t>
            </a:r>
          </a:p>
          <a:p>
            <a:pPr>
              <a:lnSpc>
                <a:spcPct val="80000"/>
              </a:lnSpc>
              <a:defRPr/>
            </a:pPr>
            <a:endParaRPr lang="cs-CZ" sz="2000" dirty="0"/>
          </a:p>
          <a:p>
            <a:pPr>
              <a:lnSpc>
                <a:spcPct val="80000"/>
              </a:lnSpc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9692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30391" y="367663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Udržitelnost projektu – „účetní“ a další kroky  u jednotlivých příjemců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400" y="1702107"/>
            <a:ext cx="10753200" cy="413999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200" dirty="0"/>
              <a:t>Nutnost archivace většiny dokladů i 10 let po obdržení závěrečné platby projektu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dirty="0"/>
              <a:t>Pozor na publicitu projektu – např. udržování informačních desek – Manuály publicity ad.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dirty="0"/>
              <a:t>Pozor na propagaci akcí – používat </a:t>
            </a:r>
            <a:r>
              <a:rPr lang="cs-CZ" sz="2200" dirty="0" err="1"/>
              <a:t>logolinky</a:t>
            </a:r>
            <a:r>
              <a:rPr lang="cs-CZ" sz="2200" dirty="0"/>
              <a:t> i po skončení projektu ad.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dirty="0"/>
              <a:t>Pozor na vazbu na následující veřejné projekty (výpočty finanční mezery, dvojí financování ad.)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908691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27</TotalTime>
  <Words>1013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Helvetica CE</vt:lpstr>
      <vt:lpstr>Tahoma</vt:lpstr>
      <vt:lpstr>Wingdings</vt:lpstr>
      <vt:lpstr>Prezentace_MU_CZ</vt:lpstr>
      <vt:lpstr>Realizace a ukončení projektů ESIF  </vt:lpstr>
      <vt:lpstr>Realizace projektu (1) </vt:lpstr>
      <vt:lpstr>Realizace projektu (2) </vt:lpstr>
      <vt:lpstr>Realizace projektu (3) </vt:lpstr>
      <vt:lpstr>Ukončování projektu</vt:lpstr>
      <vt:lpstr>Udržitelnost veřejného projektu </vt:lpstr>
      <vt:lpstr>Udržitelnost veřejného projektu (2)</vt:lpstr>
      <vt:lpstr>Udržitelnost veřejného projektu (3)</vt:lpstr>
      <vt:lpstr>Udržitelnost projektu – „účetní“ a další kroky  u jednotlivých příjemců</vt:lpstr>
      <vt:lpstr>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Poc David</cp:lastModifiedBy>
  <cp:revision>11</cp:revision>
  <cp:lastPrinted>1601-01-01T00:00:00Z</cp:lastPrinted>
  <dcterms:created xsi:type="dcterms:W3CDTF">2019-01-25T08:23:54Z</dcterms:created>
  <dcterms:modified xsi:type="dcterms:W3CDTF">2021-04-28T13:53:12Z</dcterms:modified>
</cp:coreProperties>
</file>