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88" r:id="rId4"/>
    <p:sldId id="289" r:id="rId5"/>
    <p:sldId id="297" r:id="rId6"/>
    <p:sldId id="294" r:id="rId7"/>
    <p:sldId id="295" r:id="rId8"/>
    <p:sldId id="296" r:id="rId9"/>
    <p:sldId id="298" r:id="rId10"/>
    <p:sldId id="292" r:id="rId11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3E4451-D016-4224-AF78-946E2138DBFC}" v="5" dt="2022-02-23T08:33:45.274"/>
    <p1510:client id="{B680FA9E-DC09-4FF7-B42B-6B9E0789C641}" v="7" dt="2022-02-23T12:43:28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61" d="100"/>
          <a:sy n="161" d="100"/>
        </p:scale>
        <p:origin x="32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833E4451-D016-4224-AF78-946E2138DBFC}"/>
    <pc:docChg chg="custSel delSld modSld">
      <pc:chgData name="Martina Sponerová" userId="ccc0f243-98c2-4971-ae6b-3630abf27fc2" providerId="ADAL" clId="{833E4451-D016-4224-AF78-946E2138DBFC}" dt="2022-02-23T08:36:02.849" v="212" actId="6549"/>
      <pc:docMkLst>
        <pc:docMk/>
      </pc:docMkLst>
      <pc:sldChg chg="modSp mod">
        <pc:chgData name="Martina Sponerová" userId="ccc0f243-98c2-4971-ae6b-3630abf27fc2" providerId="ADAL" clId="{833E4451-D016-4224-AF78-946E2138DBFC}" dt="2022-02-23T08:28:27.254" v="81" actId="20577"/>
        <pc:sldMkLst>
          <pc:docMk/>
          <pc:sldMk cId="122252193" sldId="256"/>
        </pc:sldMkLst>
        <pc:spChg chg="mod">
          <ac:chgData name="Martina Sponerová" userId="ccc0f243-98c2-4971-ae6b-3630abf27fc2" providerId="ADAL" clId="{833E4451-D016-4224-AF78-946E2138DBFC}" dt="2022-02-23T08:26:35.258" v="4" actId="20577"/>
          <ac:spMkLst>
            <pc:docMk/>
            <pc:sldMk cId="122252193" sldId="256"/>
            <ac:spMk id="4" creationId="{00000000-0000-0000-0000-000000000000}"/>
          </ac:spMkLst>
        </pc:spChg>
        <pc:spChg chg="mod">
          <ac:chgData name="Martina Sponerová" userId="ccc0f243-98c2-4971-ae6b-3630abf27fc2" providerId="ADAL" clId="{833E4451-D016-4224-AF78-946E2138DBFC}" dt="2022-02-23T08:28:27.254" v="81" actId="20577"/>
          <ac:spMkLst>
            <pc:docMk/>
            <pc:sldMk cId="122252193" sldId="256"/>
            <ac:spMk id="5" creationId="{00000000-0000-0000-0000-000000000000}"/>
          </ac:spMkLst>
        </pc:spChg>
      </pc:sldChg>
      <pc:sldChg chg="del">
        <pc:chgData name="Martina Sponerová" userId="ccc0f243-98c2-4971-ae6b-3630abf27fc2" providerId="ADAL" clId="{833E4451-D016-4224-AF78-946E2138DBFC}" dt="2022-02-23T08:34:16.975" v="90" actId="47"/>
        <pc:sldMkLst>
          <pc:docMk/>
          <pc:sldMk cId="1451318311" sldId="259"/>
        </pc:sldMkLst>
      </pc:sldChg>
      <pc:sldChg chg="addSp delSp modSp mod">
        <pc:chgData name="Martina Sponerová" userId="ccc0f243-98c2-4971-ae6b-3630abf27fc2" providerId="ADAL" clId="{833E4451-D016-4224-AF78-946E2138DBFC}" dt="2022-02-23T08:34:08.948" v="89" actId="14734"/>
        <pc:sldMkLst>
          <pc:docMk/>
          <pc:sldMk cId="1177244723" sldId="267"/>
        </pc:sldMkLst>
        <pc:spChg chg="add del mod">
          <ac:chgData name="Martina Sponerová" userId="ccc0f243-98c2-4971-ae6b-3630abf27fc2" providerId="ADAL" clId="{833E4451-D016-4224-AF78-946E2138DBFC}" dt="2022-02-23T08:33:45.274" v="85"/>
          <ac:spMkLst>
            <pc:docMk/>
            <pc:sldMk cId="1177244723" sldId="267"/>
            <ac:spMk id="5" creationId="{A7729C00-A9F4-4F77-8059-232E3B41A04C}"/>
          </ac:spMkLst>
        </pc:spChg>
        <pc:graphicFrameChg chg="add mod modGraphic">
          <ac:chgData name="Martina Sponerová" userId="ccc0f243-98c2-4971-ae6b-3630abf27fc2" providerId="ADAL" clId="{833E4451-D016-4224-AF78-946E2138DBFC}" dt="2022-02-23T08:34:08.948" v="89" actId="14734"/>
          <ac:graphicFrameMkLst>
            <pc:docMk/>
            <pc:sldMk cId="1177244723" sldId="267"/>
            <ac:graphicFrameMk id="6" creationId="{42F3821F-987D-4F99-BF0C-FFC419C70205}"/>
          </ac:graphicFrameMkLst>
        </pc:graphicFrameChg>
        <pc:graphicFrameChg chg="del mod">
          <ac:chgData name="Martina Sponerová" userId="ccc0f243-98c2-4971-ae6b-3630abf27fc2" providerId="ADAL" clId="{833E4451-D016-4224-AF78-946E2138DBFC}" dt="2022-02-23T08:33:40.829" v="84" actId="478"/>
          <ac:graphicFrameMkLst>
            <pc:docMk/>
            <pc:sldMk cId="1177244723" sldId="267"/>
            <ac:graphicFrameMk id="10" creationId="{65FBF09B-47FC-4EA2-B94E-16618B46D262}"/>
          </ac:graphicFrameMkLst>
        </pc:graphicFrameChg>
      </pc:sldChg>
      <pc:sldChg chg="del">
        <pc:chgData name="Martina Sponerová" userId="ccc0f243-98c2-4971-ae6b-3630abf27fc2" providerId="ADAL" clId="{833E4451-D016-4224-AF78-946E2138DBFC}" dt="2022-02-23T08:28:33.342" v="82" actId="2696"/>
        <pc:sldMkLst>
          <pc:docMk/>
          <pc:sldMk cId="3102574478" sldId="287"/>
        </pc:sldMkLst>
      </pc:sldChg>
      <pc:sldChg chg="modSp mod">
        <pc:chgData name="Martina Sponerová" userId="ccc0f243-98c2-4971-ae6b-3630abf27fc2" providerId="ADAL" clId="{833E4451-D016-4224-AF78-946E2138DBFC}" dt="2022-02-23T08:36:02.849" v="212" actId="6549"/>
        <pc:sldMkLst>
          <pc:docMk/>
          <pc:sldMk cId="855703145" sldId="297"/>
        </pc:sldMkLst>
        <pc:spChg chg="mod">
          <ac:chgData name="Martina Sponerová" userId="ccc0f243-98c2-4971-ae6b-3630abf27fc2" providerId="ADAL" clId="{833E4451-D016-4224-AF78-946E2138DBFC}" dt="2022-02-23T08:36:02.849" v="212" actId="6549"/>
          <ac:spMkLst>
            <pc:docMk/>
            <pc:sldMk cId="855703145" sldId="297"/>
            <ac:spMk id="5" creationId="{00000000-0000-0000-0000-000000000000}"/>
          </ac:spMkLst>
        </pc:spChg>
      </pc:sldChg>
    </pc:docChg>
  </pc:docChgLst>
  <pc:docChgLst>
    <pc:chgData name="Martina Sponerová" userId="ccc0f243-98c2-4971-ae6b-3630abf27fc2" providerId="ADAL" clId="{B680FA9E-DC09-4FF7-B42B-6B9E0789C641}"/>
    <pc:docChg chg="undo custSel modSld">
      <pc:chgData name="Martina Sponerová" userId="ccc0f243-98c2-4971-ae6b-3630abf27fc2" providerId="ADAL" clId="{B680FA9E-DC09-4FF7-B42B-6B9E0789C641}" dt="2022-02-23T12:43:28.537" v="64"/>
      <pc:docMkLst>
        <pc:docMk/>
      </pc:docMkLst>
      <pc:sldChg chg="modSp mod">
        <pc:chgData name="Martina Sponerová" userId="ccc0f243-98c2-4971-ae6b-3630abf27fc2" providerId="ADAL" clId="{B680FA9E-DC09-4FF7-B42B-6B9E0789C641}" dt="2022-02-23T12:43:07.649" v="61" actId="20577"/>
        <pc:sldMkLst>
          <pc:docMk/>
          <pc:sldMk cId="3817172007" sldId="294"/>
        </pc:sldMkLst>
        <pc:spChg chg="mod">
          <ac:chgData name="Martina Sponerová" userId="ccc0f243-98c2-4971-ae6b-3630abf27fc2" providerId="ADAL" clId="{B680FA9E-DC09-4FF7-B42B-6B9E0789C641}" dt="2022-02-23T12:43:07.649" v="61" actId="20577"/>
          <ac:spMkLst>
            <pc:docMk/>
            <pc:sldMk cId="3817172007" sldId="294"/>
            <ac:spMk id="4" creationId="{00000000-0000-0000-0000-000000000000}"/>
          </ac:spMkLst>
        </pc:spChg>
      </pc:sldChg>
      <pc:sldChg chg="modSp">
        <pc:chgData name="Martina Sponerová" userId="ccc0f243-98c2-4971-ae6b-3630abf27fc2" providerId="ADAL" clId="{B680FA9E-DC09-4FF7-B42B-6B9E0789C641}" dt="2022-02-23T12:43:16.603" v="62"/>
        <pc:sldMkLst>
          <pc:docMk/>
          <pc:sldMk cId="4207731884" sldId="295"/>
        </pc:sldMkLst>
        <pc:spChg chg="mod">
          <ac:chgData name="Martina Sponerová" userId="ccc0f243-98c2-4971-ae6b-3630abf27fc2" providerId="ADAL" clId="{B680FA9E-DC09-4FF7-B42B-6B9E0789C641}" dt="2022-02-23T12:43:16.603" v="62"/>
          <ac:spMkLst>
            <pc:docMk/>
            <pc:sldMk cId="4207731884" sldId="295"/>
            <ac:spMk id="4" creationId="{00000000-0000-0000-0000-000000000000}"/>
          </ac:spMkLst>
        </pc:spChg>
      </pc:sldChg>
      <pc:sldChg chg="modSp">
        <pc:chgData name="Martina Sponerová" userId="ccc0f243-98c2-4971-ae6b-3630abf27fc2" providerId="ADAL" clId="{B680FA9E-DC09-4FF7-B42B-6B9E0789C641}" dt="2022-02-23T12:43:20.890" v="63"/>
        <pc:sldMkLst>
          <pc:docMk/>
          <pc:sldMk cId="3074849390" sldId="296"/>
        </pc:sldMkLst>
        <pc:spChg chg="mod">
          <ac:chgData name="Martina Sponerová" userId="ccc0f243-98c2-4971-ae6b-3630abf27fc2" providerId="ADAL" clId="{B680FA9E-DC09-4FF7-B42B-6B9E0789C641}" dt="2022-02-23T12:43:20.890" v="63"/>
          <ac:spMkLst>
            <pc:docMk/>
            <pc:sldMk cId="3074849390" sldId="296"/>
            <ac:spMk id="4" creationId="{00000000-0000-0000-0000-000000000000}"/>
          </ac:spMkLst>
        </pc:spChg>
      </pc:sldChg>
      <pc:sldChg chg="modSp mod">
        <pc:chgData name="Martina Sponerová" userId="ccc0f243-98c2-4971-ae6b-3630abf27fc2" providerId="ADAL" clId="{B680FA9E-DC09-4FF7-B42B-6B9E0789C641}" dt="2022-02-23T12:42:38.822" v="58" actId="20577"/>
        <pc:sldMkLst>
          <pc:docMk/>
          <pc:sldMk cId="855703145" sldId="297"/>
        </pc:sldMkLst>
        <pc:spChg chg="mod">
          <ac:chgData name="Martina Sponerová" userId="ccc0f243-98c2-4971-ae6b-3630abf27fc2" providerId="ADAL" clId="{B680FA9E-DC09-4FF7-B42B-6B9E0789C641}" dt="2022-02-23T12:42:38.822" v="58" actId="20577"/>
          <ac:spMkLst>
            <pc:docMk/>
            <pc:sldMk cId="855703145" sldId="297"/>
            <ac:spMk id="5" creationId="{00000000-0000-0000-0000-000000000000}"/>
          </ac:spMkLst>
        </pc:spChg>
      </pc:sldChg>
      <pc:sldChg chg="modSp">
        <pc:chgData name="Martina Sponerová" userId="ccc0f243-98c2-4971-ae6b-3630abf27fc2" providerId="ADAL" clId="{B680FA9E-DC09-4FF7-B42B-6B9E0789C641}" dt="2022-02-23T12:43:28.537" v="64"/>
        <pc:sldMkLst>
          <pc:docMk/>
          <pc:sldMk cId="894877486" sldId="298"/>
        </pc:sldMkLst>
        <pc:spChg chg="mod">
          <ac:chgData name="Martina Sponerová" userId="ccc0f243-98c2-4971-ae6b-3630abf27fc2" providerId="ADAL" clId="{B680FA9E-DC09-4FF7-B42B-6B9E0789C641}" dt="2022-02-23T12:43:28.537" v="64"/>
          <ac:spMkLst>
            <pc:docMk/>
            <pc:sldMk cId="894877486" sldId="29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a.sponer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/>
              <a:t>Ing. Martina Sponerová</a:t>
            </a:r>
          </a:p>
          <a:p>
            <a:r>
              <a:rPr lang="cs-CZ" sz="2400" dirty="0"/>
              <a:t>E-mail: </a:t>
            </a:r>
            <a:r>
              <a:rPr lang="cs-CZ" sz="2400" dirty="0">
                <a:hlinkClick r:id="rId2"/>
              </a:rPr>
              <a:t>martina.sponerova@econ.muni.cz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a konečné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Zkouška je písemná (max. 100 bodů, min. 60 bodů).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* !!! Jakékoli opisování, zaznamenávání nebo vynášení testů, používání nedovolených pomůcek jakož i komunikačních prostředků nebo jiné narušování objektivity zkoušky (zápočtu) bude považováno za nesplnění podmínek k ukončení předmětu a za hrubé porušení studijních předpisů. Následkem toho uzavře vyučující zkoušku(zápočet) hodnocením v </a:t>
            </a:r>
            <a:r>
              <a:rPr lang="cs-CZ" dirty="0" err="1"/>
              <a:t>ISu</a:t>
            </a:r>
            <a:r>
              <a:rPr lang="cs-CZ" dirty="0"/>
              <a:t> známkou "F" a děkan zahájí disciplinární řízení, jehož výsledkem může být až ukončení studia!!! </a:t>
            </a: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671009" y="2189747"/>
          <a:ext cx="5678906" cy="1383633"/>
        </p:xfrm>
        <a:graphic>
          <a:graphicData uri="http://schemas.openxmlformats.org/drawingml/2006/table">
            <a:tbl>
              <a:tblPr firstRow="1" firstCol="1" bandRow="1"/>
              <a:tblGrid>
                <a:gridCol w="1303764">
                  <a:extLst>
                    <a:ext uri="{9D8B030D-6E8A-4147-A177-3AD203B41FA5}">
                      <a16:colId xmlns:a16="http://schemas.microsoft.com/office/drawing/2014/main" val="543791020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82278716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1556548131"/>
                    </a:ext>
                  </a:extLst>
                </a:gridCol>
                <a:gridCol w="1765446">
                  <a:extLst>
                    <a:ext uri="{9D8B030D-6E8A-4147-A177-3AD203B41FA5}">
                      <a16:colId xmlns:a16="http://schemas.microsoft.com/office/drawing/2014/main" val="2644811107"/>
                    </a:ext>
                  </a:extLst>
                </a:gridCol>
              </a:tblGrid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100 - 92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75 - 68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937232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91 - 84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67 - 60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405661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83 - 76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Méně než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49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8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tutoriálů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2F3821F-987D-4F99-BF0C-FFC419C702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090206"/>
              </p:ext>
            </p:extLst>
          </p:nvPr>
        </p:nvGraphicFramePr>
        <p:xfrm>
          <a:off x="2529840" y="1330960"/>
          <a:ext cx="7569656" cy="4622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357">
                  <a:extLst>
                    <a:ext uri="{9D8B030D-6E8A-4147-A177-3AD203B41FA5}">
                      <a16:colId xmlns:a16="http://schemas.microsoft.com/office/drawing/2014/main" val="2145833258"/>
                    </a:ext>
                  </a:extLst>
                </a:gridCol>
                <a:gridCol w="1039321">
                  <a:extLst>
                    <a:ext uri="{9D8B030D-6E8A-4147-A177-3AD203B41FA5}">
                      <a16:colId xmlns:a16="http://schemas.microsoft.com/office/drawing/2014/main" val="4139805032"/>
                    </a:ext>
                  </a:extLst>
                </a:gridCol>
                <a:gridCol w="5643978">
                  <a:extLst>
                    <a:ext uri="{9D8B030D-6E8A-4147-A177-3AD203B41FA5}">
                      <a16:colId xmlns:a16="http://schemas.microsoft.com/office/drawing/2014/main" val="372022074"/>
                    </a:ext>
                  </a:extLst>
                </a:gridCol>
              </a:tblGrid>
              <a:tr h="246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Téma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2042007"/>
                  </a:ext>
                </a:extLst>
              </a:tr>
              <a:tr h="1463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26.2.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Organizace výuky, Finanční a bankovní systém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Obchodní banky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Hospodaření bank, rizika v bankovnictví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Vklady, úvěry, platební styk, šeky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5600941"/>
                  </a:ext>
                </a:extLst>
              </a:tr>
              <a:tr h="1447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9.4.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Bankovní produkty segmentu korporátního bankovnictví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Alternativní formy financování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Mimobilanční a exportní financování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Municipální a projektové financování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941656"/>
                  </a:ext>
                </a:extLst>
              </a:tr>
              <a:tr h="1463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7.5.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bankovnictví, sekuritizace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Finanční deriváty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effectLst/>
                        </a:rPr>
                        <a:t>FinTech</a:t>
                      </a:r>
                      <a:endParaRPr lang="cs-CZ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Nelegální činnosti v bankovnictví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30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24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IS – Studijní materiály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Prezentace z přednášek a další vložené materiály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Literatura: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Základní, povinná: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KANTNEROVÁ, Liběna.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Základy bankovnictví : teorie a praxe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1. vydání. Praha: C.H. Beck, 2016.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Open Sans"/>
              </a:rPr>
              <a:t>xv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, 213. ISBN 9788074005954.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POLOUČEK, Stanislav. Bankovnictví. 2. vyd. V Praze: C.H. Beck, 2013. </a:t>
            </a:r>
            <a:r>
              <a:rPr lang="cs-CZ" dirty="0" err="1">
                <a:solidFill>
                  <a:srgbClr val="0A0A0A"/>
                </a:solidFill>
                <a:latin typeface="Open Sans"/>
              </a:rPr>
              <a:t>xvi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, 480. ISBN 9788074004919.</a:t>
            </a:r>
          </a:p>
        </p:txBody>
      </p:sp>
    </p:spTree>
    <p:extLst>
      <p:ext uri="{BB962C8B-B14F-4D97-AF65-F5344CB8AC3E}">
        <p14:creationId xmlns:p14="http://schemas.microsoft.com/office/powerpoint/2010/main" val="295569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Doporučená: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REVENDA, Zbyněk. </a:t>
            </a:r>
            <a:r>
              <a:rPr lang="cs-CZ" i="1" dirty="0"/>
              <a:t>Peněžní ekonomie a bankovnictví</a:t>
            </a:r>
            <a:r>
              <a:rPr lang="cs-CZ" dirty="0"/>
              <a:t>. 5. </a:t>
            </a:r>
            <a:r>
              <a:rPr lang="cs-CZ" dirty="0" err="1"/>
              <a:t>aktualiz</a:t>
            </a:r>
            <a:r>
              <a:rPr lang="cs-CZ" dirty="0"/>
              <a:t>. vyd. Praha: Management </a:t>
            </a:r>
            <a:r>
              <a:rPr lang="cs-CZ" dirty="0" err="1"/>
              <a:t>Press</a:t>
            </a:r>
            <a:r>
              <a:rPr lang="cs-CZ" dirty="0"/>
              <a:t>, 2012. 423 s. ISBN 9788072612406.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MEJSTŘÍK, Michal, Magda PEČENÁ a Petr TEPLÝ.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Banking in 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Open Sans"/>
              </a:rPr>
              <a:t>theory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 and 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Open Sans"/>
              </a:rPr>
              <a:t>practice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Vyd. 1. V Praze: Karolinum, 2014. 855 stran. ISBN 9788024628707.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KRAJÍČEK, J.,PÁNEK,D.: Bankovnictví 1.Studijní text.1.vydání.MU.Brno,2012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244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sz="1800" b="1" dirty="0"/>
              <a:t>Podmínkou připuštění ke zkoušce je: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Zpracování a odevzdání </a:t>
            </a:r>
            <a:r>
              <a:rPr lang="cs-CZ" sz="1800" dirty="0" err="1"/>
              <a:t>PoT</a:t>
            </a:r>
            <a:r>
              <a:rPr lang="cs-CZ" sz="1800" dirty="0"/>
              <a:t> (práce opravovaná tutorem) do 9.5. 2022. Hodnocení seminární práce jako prospěl(a).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Témata </a:t>
            </a:r>
            <a:r>
              <a:rPr lang="cs-CZ" sz="1800" dirty="0" err="1"/>
              <a:t>PoT</a:t>
            </a:r>
            <a:r>
              <a:rPr lang="cs-CZ" sz="1800" dirty="0"/>
              <a:t> v </a:t>
            </a:r>
            <a:r>
              <a:rPr lang="cs-CZ" sz="1800" dirty="0" err="1"/>
              <a:t>ISu</a:t>
            </a:r>
            <a:r>
              <a:rPr lang="cs-CZ" sz="1800" dirty="0"/>
              <a:t>. 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cs typeface="Times New Roman" panose="02020603050405020304" pitchFamily="18" charset="0"/>
              </a:rPr>
              <a:t>Rozsah 10 normostran ve formátu podle směrnice 9/2019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cs typeface="Times New Roman" panose="02020603050405020304" pitchFamily="18" charset="0"/>
              </a:rPr>
              <a:t>Vložení do odevzdávárny nejpozději 9.5.2022 do 23:59 hod..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570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dirty="0" err="1"/>
              <a:t>PoT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/>
            </a:pPr>
            <a:r>
              <a:rPr lang="cs-CZ" sz="1800" b="1" dirty="0"/>
              <a:t>Česká národní banka </a:t>
            </a:r>
            <a:endParaRPr lang="cs-CZ" sz="1800" dirty="0"/>
          </a:p>
          <a:p>
            <a:r>
              <a:rPr lang="cs-CZ" sz="1800" dirty="0"/>
              <a:t>(v</a:t>
            </a:r>
            <a:r>
              <a:rPr lang="cs-CZ" sz="1800" i="1" dirty="0"/>
              <a:t>znik, právní úprava, organizace, používané nástroje ve vztahu k jiným centrálním bankám</a:t>
            </a:r>
            <a:r>
              <a:rPr lang="cs-CZ" sz="1800" dirty="0"/>
              <a:t>) </a:t>
            </a:r>
          </a:p>
          <a:p>
            <a:pPr marL="414900" lvl="0" indent="-342900">
              <a:buFont typeface="+mj-lt"/>
              <a:buAutoNum type="arabicPeriod" startAt="2"/>
            </a:pPr>
            <a:r>
              <a:rPr lang="cs-CZ" sz="1800" b="1" dirty="0"/>
              <a:t>Aktuální struktura bankovního sektoru v ČR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Počet bank, druhy, vlastníci, efektivita, kap. přiměřenost, velikost bilance, počet klientů, vývoj nesplácených úvěrů apod.</a:t>
            </a:r>
            <a:r>
              <a:rPr lang="cs-CZ" sz="1800" dirty="0"/>
              <a:t>)</a:t>
            </a:r>
          </a:p>
          <a:p>
            <a:pPr marL="414900" lvl="0" indent="-342900">
              <a:buFont typeface="+mj-lt"/>
              <a:buAutoNum type="arabicPeriod" startAt="3"/>
            </a:pPr>
            <a:r>
              <a:rPr lang="cs-CZ" sz="1800" b="1" dirty="0"/>
              <a:t>Bankovní systém ve vybrané zemi v EU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Centrální banka, měnová politika, druhy bank, počty bank, regulace a dohled)</a:t>
            </a:r>
          </a:p>
          <a:p>
            <a:pPr marL="414900" lvl="0" indent="-342900">
              <a:buFont typeface="+mj-lt"/>
              <a:buAutoNum type="arabicPeriod" startAt="4"/>
            </a:pPr>
            <a:r>
              <a:rPr lang="cs-CZ" sz="1800" b="1" dirty="0"/>
              <a:t>Bankovní systém ve vybrané zemi mimo EU</a:t>
            </a:r>
          </a:p>
          <a:p>
            <a:r>
              <a:rPr lang="cs-CZ" sz="1800" dirty="0"/>
              <a:t>(</a:t>
            </a:r>
            <a:r>
              <a:rPr lang="cs-CZ" sz="1800" i="1" dirty="0"/>
              <a:t>Centrální banka, měnová politika, druhy bank, počty bank, regulace a dohled)</a:t>
            </a:r>
          </a:p>
          <a:p>
            <a:pPr marL="72000" lv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1717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dirty="0" err="1"/>
              <a:t>PoT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5"/>
            </a:pPr>
            <a:r>
              <a:rPr lang="cs-CZ" sz="1800" b="1" dirty="0"/>
              <a:t>Bankovní systém v USA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Centrální banka, měnová politika, druhy bank, počty bank, regulace a dohled)</a:t>
            </a:r>
            <a:r>
              <a:rPr lang="cs-CZ" sz="1800" dirty="0"/>
              <a:t> </a:t>
            </a:r>
          </a:p>
          <a:p>
            <a:pPr marL="414900" lvl="0" indent="-342900">
              <a:buFont typeface="+mj-lt"/>
              <a:buAutoNum type="arabicPeriod" startAt="6"/>
            </a:pPr>
            <a:r>
              <a:rPr lang="cs-CZ" sz="1800" b="1" dirty="0"/>
              <a:t>Bankovnictví muslimských zemí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základ, odlišnosti, produkty</a:t>
            </a:r>
            <a:r>
              <a:rPr lang="cs-CZ" sz="1800" dirty="0"/>
              <a:t>)</a:t>
            </a:r>
          </a:p>
          <a:p>
            <a:pPr marL="414900" indent="-342900">
              <a:buFont typeface="+mj-lt"/>
              <a:buAutoNum type="arabicPeriod" startAt="7"/>
            </a:pPr>
            <a:r>
              <a:rPr lang="cs-CZ" sz="1800" b="1" dirty="0"/>
              <a:t>Evropská centrální banka (ECB) a Evropský systém centrálních bank </a:t>
            </a:r>
          </a:p>
          <a:p>
            <a:pPr lvl="0"/>
            <a:r>
              <a:rPr lang="cs-CZ" sz="1800" dirty="0"/>
              <a:t>(</a:t>
            </a:r>
            <a:r>
              <a:rPr lang="cs-CZ" sz="1800" i="1" dirty="0"/>
              <a:t>Měnová politika, nástroje, organizace systému, charakteristika systému)</a:t>
            </a:r>
            <a:r>
              <a:rPr lang="cs-CZ" sz="1800" dirty="0"/>
              <a:t> </a:t>
            </a:r>
          </a:p>
          <a:p>
            <a:pPr marL="414900" lvl="0" indent="-342900">
              <a:buFont typeface="+mj-lt"/>
              <a:buAutoNum type="arabicPeriod" startAt="8"/>
            </a:pPr>
            <a:r>
              <a:rPr lang="cs-CZ" sz="1800" b="1" dirty="0"/>
              <a:t>Integrace bankovních trhu v EU a Bankovní unie </a:t>
            </a:r>
          </a:p>
          <a:p>
            <a:r>
              <a:rPr lang="cs-CZ" sz="1800" dirty="0"/>
              <a:t>(Cíle, struktura pilířů, aktuální stav, názory expertů)</a:t>
            </a:r>
          </a:p>
        </p:txBody>
      </p:sp>
    </p:spTree>
    <p:extLst>
      <p:ext uri="{BB962C8B-B14F-4D97-AF65-F5344CB8AC3E}">
        <p14:creationId xmlns:p14="http://schemas.microsoft.com/office/powerpoint/2010/main" val="420773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dirty="0" err="1"/>
              <a:t>PoT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9"/>
            </a:pPr>
            <a:r>
              <a:rPr lang="cs-CZ" sz="1800" b="1" dirty="0"/>
              <a:t>Kurzové intervence ČNB 2013 - 2017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Cíle, objem, dopady, aktuální stav, hodnocení intervencí)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0"/>
            </a:pPr>
            <a:r>
              <a:rPr lang="cs-CZ" sz="1800" b="1" dirty="0"/>
              <a:t>Referenční úrokové sazby, úrokové sazby vyhlašované ČNB a jejich vývoj </a:t>
            </a:r>
            <a:endParaRPr lang="cs-CZ" sz="1800" dirty="0"/>
          </a:p>
          <a:p>
            <a:r>
              <a:rPr lang="cs-CZ" sz="1800" dirty="0"/>
              <a:t>(PRIBOR, EURIBOR, LIBOR, diskontní sazba, </a:t>
            </a:r>
            <a:r>
              <a:rPr lang="cs-CZ" sz="1800" dirty="0" err="1"/>
              <a:t>repo</a:t>
            </a:r>
            <a:r>
              <a:rPr lang="cs-CZ" sz="1800" dirty="0"/>
              <a:t> sazba, lombardní sazba, aktuální hodnoty, tendence)</a:t>
            </a:r>
          </a:p>
          <a:p>
            <a:pPr marL="414900" lvl="0" indent="-342900">
              <a:buFont typeface="+mj-lt"/>
              <a:buAutoNum type="arabicPeriod" startAt="11"/>
            </a:pPr>
            <a:r>
              <a:rPr lang="cs-CZ" sz="1800" b="1" dirty="0"/>
              <a:t>Kapitál obchodní banky, funkce, kapitálové požadavky, přiměřenost kapitálu, struktura kapitálu</a:t>
            </a:r>
            <a:r>
              <a:rPr lang="cs-CZ" sz="1800" i="1" dirty="0"/>
              <a:t> </a:t>
            </a:r>
            <a:endParaRPr lang="cs-CZ" sz="1800" dirty="0"/>
          </a:p>
          <a:p>
            <a:r>
              <a:rPr lang="cs-CZ" sz="1800" i="1" dirty="0"/>
              <a:t>(Funkce kapitálu, struktura kapitálu banky a kapitálové poměry BASEL III)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2"/>
            </a:pPr>
            <a:r>
              <a:rPr lang="cs-CZ" sz="1800" b="1" dirty="0"/>
              <a:t>Stavební spoření, aktuální úprava a vývoj, princip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2"/>
            </a:pP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07484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dirty="0" err="1"/>
              <a:t>PoT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13"/>
            </a:pPr>
            <a:r>
              <a:rPr lang="cs-CZ" sz="1800" b="1" dirty="0"/>
              <a:t>Trhy alternativních druhů financování </a:t>
            </a:r>
            <a:endParaRPr lang="cs-CZ" sz="1800" dirty="0"/>
          </a:p>
          <a:p>
            <a:r>
              <a:rPr lang="cs-CZ" sz="1800" i="1" dirty="0"/>
              <a:t>(faktoring, forfaiting, leasing, rizikový kapitál atd. vysvětlení pojmů, využití v praxi)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4"/>
            </a:pPr>
            <a:r>
              <a:rPr lang="cs-CZ" sz="1800" b="1" dirty="0"/>
              <a:t>Trh P2P půjček v ČR a EU</a:t>
            </a:r>
          </a:p>
          <a:p>
            <a:pPr lvl="0"/>
            <a:r>
              <a:rPr lang="cs-CZ" sz="1800" i="1" dirty="0"/>
              <a:t> (úvěry, investice)</a:t>
            </a:r>
            <a:endParaRPr lang="cs-CZ" sz="1800" b="1" dirty="0"/>
          </a:p>
          <a:p>
            <a:pPr marL="414900" lvl="0" indent="-342900">
              <a:buFont typeface="+mj-lt"/>
              <a:buAutoNum type="arabicPeriod" startAt="15"/>
            </a:pPr>
            <a:r>
              <a:rPr lang="cs-CZ" sz="1800" b="1" dirty="0"/>
              <a:t>Poskytovatelé platebních služeb mimo bankovní systém </a:t>
            </a:r>
            <a:endParaRPr lang="cs-CZ" sz="1800" dirty="0"/>
          </a:p>
          <a:p>
            <a:r>
              <a:rPr lang="cs-CZ" sz="1800" i="1" dirty="0"/>
              <a:t>(např. </a:t>
            </a:r>
            <a:r>
              <a:rPr lang="cs-CZ" sz="1800" i="1" dirty="0" err="1"/>
              <a:t>Monesa</a:t>
            </a:r>
            <a:r>
              <a:rPr lang="cs-CZ" sz="1800" i="1" dirty="0"/>
              <a:t>, </a:t>
            </a:r>
            <a:r>
              <a:rPr lang="cs-CZ" sz="1800" i="1" dirty="0" err="1"/>
              <a:t>Twisto</a:t>
            </a:r>
            <a:r>
              <a:rPr lang="cs-CZ" sz="1800" i="1" dirty="0"/>
              <a:t>, </a:t>
            </a:r>
            <a:r>
              <a:rPr lang="cs-CZ" sz="1800" i="1" dirty="0" err="1"/>
              <a:t>Revolut</a:t>
            </a:r>
            <a:r>
              <a:rPr lang="cs-CZ" sz="1800" i="1" dirty="0"/>
              <a:t>…druhy, rizika)</a:t>
            </a:r>
          </a:p>
          <a:p>
            <a:pPr marL="414900" indent="-342900">
              <a:buFont typeface="+mj-lt"/>
              <a:buAutoNum type="arabicPeriod" startAt="16"/>
            </a:pPr>
            <a:r>
              <a:rPr lang="cs-CZ" sz="1800" b="1" dirty="0"/>
              <a:t> Jiné téma podmíněné prací v oboru nebo speciálním zájmem (nutné schválení vyučujícím)</a:t>
            </a:r>
          </a:p>
          <a:p>
            <a:pPr lvl="0"/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8948774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780</TotalTime>
  <Words>766</Words>
  <Application>Microsoft Office PowerPoint</Application>
  <PresentationFormat>Širokoúhlá obrazovka</PresentationFormat>
  <Paragraphs>107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</vt:lpstr>
      <vt:lpstr>Tahoma</vt:lpstr>
      <vt:lpstr>Wingdings</vt:lpstr>
      <vt:lpstr>Prezentace_MU_CZ</vt:lpstr>
      <vt:lpstr>BANKOVNICTVÍ</vt:lpstr>
      <vt:lpstr>Struktura tutoriálů</vt:lpstr>
      <vt:lpstr>Studijní materiály a literatura</vt:lpstr>
      <vt:lpstr>Studijní materiály a literatura</vt:lpstr>
      <vt:lpstr>Požadavky na ukončení předmětu</vt:lpstr>
      <vt:lpstr>Témata PoT</vt:lpstr>
      <vt:lpstr>Témata PoT</vt:lpstr>
      <vt:lpstr>Témata PoT</vt:lpstr>
      <vt:lpstr>Témata PoT</vt:lpstr>
      <vt:lpstr>Zkouška a konečné hodnocení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55</cp:revision>
  <cp:lastPrinted>2020-02-18T09:01:52Z</cp:lastPrinted>
  <dcterms:created xsi:type="dcterms:W3CDTF">2019-01-23T10:10:39Z</dcterms:created>
  <dcterms:modified xsi:type="dcterms:W3CDTF">2022-02-23T12:43:36Z</dcterms:modified>
</cp:coreProperties>
</file>