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77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2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0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0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27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55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35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33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76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10B5-9C08-4265-AFB2-77D40AA5474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1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CCPM –II</a:t>
            </a:r>
            <a:br>
              <a:rPr lang="cs-CZ" dirty="0"/>
            </a:br>
            <a:r>
              <a:rPr lang="cs-CZ" sz="1600" b="1" dirty="0">
                <a:solidFill>
                  <a:srgbClr val="7030A0"/>
                </a:solidFill>
              </a:rPr>
              <a:t>Doplněk k přednášce na téma Kritický řetězec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400" dirty="0" err="1">
                <a:solidFill>
                  <a:srgbClr val="0070C0"/>
                </a:solidFill>
              </a:rPr>
              <a:t>Ing.Jaromír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Skorkovský,CSc</a:t>
            </a:r>
            <a:r>
              <a:rPr lang="cs-CZ" sz="1400" dirty="0">
                <a:solidFill>
                  <a:srgbClr val="0070C0"/>
                </a:solidFill>
              </a:rPr>
              <a:t>.</a:t>
            </a:r>
          </a:p>
          <a:p>
            <a:r>
              <a:rPr lang="cs-CZ" sz="1400" dirty="0">
                <a:solidFill>
                  <a:srgbClr val="0070C0"/>
                </a:solidFill>
              </a:rPr>
              <a:t>Katedra podnikového hospodářství</a:t>
            </a:r>
          </a:p>
          <a:p>
            <a:r>
              <a:rPr lang="cs-CZ" sz="1400" dirty="0">
                <a:solidFill>
                  <a:srgbClr val="0070C0"/>
                </a:solidFill>
              </a:rPr>
              <a:t>ESF MU Brno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84083" y="6108570"/>
            <a:ext cx="1074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solidFill>
                  <a:srgbClr val="0070C0"/>
                </a:solidFill>
              </a:rPr>
              <a:t>Zdroj :</a:t>
            </a:r>
            <a:r>
              <a:rPr lang="cs-CZ" sz="1400" dirty="0" err="1">
                <a:solidFill>
                  <a:srgbClr val="0070C0"/>
                </a:solidFill>
              </a:rPr>
              <a:t>The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Executive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Guide</a:t>
            </a:r>
            <a:r>
              <a:rPr lang="cs-CZ" sz="1400" dirty="0">
                <a:solidFill>
                  <a:srgbClr val="0070C0"/>
                </a:solidFill>
              </a:rPr>
              <a:t> to </a:t>
            </a:r>
            <a:r>
              <a:rPr lang="cs-CZ" sz="1400" dirty="0" err="1">
                <a:solidFill>
                  <a:srgbClr val="0070C0"/>
                </a:solidFill>
              </a:rPr>
              <a:t>Winning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Results</a:t>
            </a:r>
            <a:r>
              <a:rPr lang="cs-CZ" sz="1400" dirty="0">
                <a:solidFill>
                  <a:srgbClr val="0070C0"/>
                </a:solidFill>
              </a:rPr>
              <a:t>, EnsembleConsultingGroup.com</a:t>
            </a:r>
          </a:p>
          <a:p>
            <a:pPr algn="r"/>
            <a:r>
              <a:rPr lang="cs-CZ" dirty="0">
                <a:solidFill>
                  <a:srgbClr val="0070C0"/>
                </a:solidFill>
              </a:rPr>
              <a:t>Úprava </a:t>
            </a:r>
            <a:r>
              <a:rPr lang="cs-CZ" sz="1400" b="1" dirty="0">
                <a:solidFill>
                  <a:srgbClr val="0070C0"/>
                </a:solidFill>
              </a:rPr>
              <a:t> : </a:t>
            </a:r>
            <a:r>
              <a:rPr lang="cs-CZ" sz="1400" dirty="0">
                <a:solidFill>
                  <a:srgbClr val="0070C0"/>
                </a:solidFill>
              </a:rPr>
              <a:t>Skorkovský</a:t>
            </a:r>
          </a:p>
        </p:txBody>
      </p:sp>
    </p:spTree>
    <p:extLst>
      <p:ext uri="{BB962C8B-B14F-4D97-AF65-F5344CB8AC3E}">
        <p14:creationId xmlns:p14="http://schemas.microsoft.com/office/powerpoint/2010/main" val="187053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Identifikace kritické cesty a konflikt při přiřazení zdrojů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38" y="1690688"/>
            <a:ext cx="5386196" cy="17536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95494"/>
            <a:ext cx="5454534" cy="18263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6492876" y="1690688"/>
            <a:ext cx="5615127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 tomto zjednodušeném plánu projektu představuje 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červená</a:t>
            </a:r>
            <a:r>
              <a:rPr lang="cs-CZ" sz="1600" b="1" dirty="0"/>
              <a:t> </a:t>
            </a:r>
            <a:r>
              <a:rPr lang="cs-CZ" sz="1600" dirty="0"/>
              <a:t>část oblast </a:t>
            </a:r>
            <a:r>
              <a:rPr lang="cs-CZ" sz="1600" b="1" dirty="0" err="1"/>
              <a:t>burndown</a:t>
            </a:r>
            <a:r>
              <a:rPr lang="cs-CZ" sz="1600" dirty="0"/>
              <a:t> projektu a </a:t>
            </a:r>
            <a:r>
              <a:rPr lang="cs-CZ" sz="1600" b="1" dirty="0">
                <a:solidFill>
                  <a:srgbClr val="00B050"/>
                </a:solidFill>
              </a:rPr>
              <a:t>zelená</a:t>
            </a:r>
            <a:r>
              <a:rPr lang="cs-CZ" sz="1600" dirty="0"/>
              <a:t> část </a:t>
            </a:r>
          </a:p>
          <a:p>
            <a:r>
              <a:rPr lang="cs-CZ" sz="1600" dirty="0"/>
              <a:t>Realizovaný přínos projektu.</a:t>
            </a:r>
          </a:p>
          <a:p>
            <a:endParaRPr lang="cs-CZ" sz="1600" dirty="0"/>
          </a:p>
          <a:p>
            <a:r>
              <a:rPr lang="cs-CZ" sz="1600" dirty="0"/>
              <a:t> Existují dvě projektové cesty (</a:t>
            </a:r>
            <a:r>
              <a:rPr lang="cs-CZ" sz="1600" dirty="0" err="1"/>
              <a:t>wordkstream</a:t>
            </a:r>
            <a:r>
              <a:rPr lang="cs-CZ" sz="1600" dirty="0"/>
              <a:t>), které běží souběžně</a:t>
            </a:r>
          </a:p>
          <a:p>
            <a:r>
              <a:rPr lang="cs-CZ" sz="1600" dirty="0"/>
              <a:t>až do poslední fáze projektu.  Úkoly na cestě 1, tedy úkoly </a:t>
            </a:r>
          </a:p>
          <a:p>
            <a:r>
              <a:rPr lang="cs-CZ" sz="1600" dirty="0"/>
              <a:t>1, 2 a 5 představují kritickou cestu;  druhá cesta je tvořena </a:t>
            </a:r>
          </a:p>
          <a:p>
            <a:r>
              <a:rPr lang="cs-CZ" sz="1600" dirty="0"/>
              <a:t>úkoly 3 a 4. Aby se v integračním bodě obou cest nečekalo,</a:t>
            </a:r>
          </a:p>
          <a:p>
            <a:r>
              <a:rPr lang="cs-CZ" sz="1600" dirty="0"/>
              <a:t>má cesta 2 možnost být zahájena později (</a:t>
            </a:r>
            <a:r>
              <a:rPr lang="cs-CZ" sz="1600" dirty="0" err="1"/>
              <a:t>float</a:t>
            </a:r>
            <a:r>
              <a:rPr lang="cs-CZ" sz="1600" dirty="0"/>
              <a:t>).</a:t>
            </a:r>
          </a:p>
          <a:p>
            <a:endParaRPr lang="cs-CZ" sz="1600" dirty="0"/>
          </a:p>
          <a:p>
            <a:r>
              <a:rPr lang="cs-CZ" sz="1600" dirty="0"/>
              <a:t>Když však přiřadíme úkolům zdroje, objeví se konflikt.</a:t>
            </a:r>
          </a:p>
          <a:p>
            <a:r>
              <a:rPr lang="cs-CZ" sz="1600" b="1" dirty="0">
                <a:solidFill>
                  <a:srgbClr val="00B0F0"/>
                </a:solidFill>
              </a:rPr>
              <a:t>Modrý</a:t>
            </a:r>
            <a:r>
              <a:rPr lang="cs-CZ" sz="1600" dirty="0"/>
              <a:t> zdroj A  je přiřazen k úkolu 1 a k úkolu 4, kde dochází</a:t>
            </a:r>
          </a:p>
          <a:p>
            <a:r>
              <a:rPr lang="cs-CZ" sz="1600" dirty="0"/>
              <a:t> v závěru úkolu 1 k překryvu (</a:t>
            </a:r>
            <a:r>
              <a:rPr lang="cs-CZ" sz="1600" dirty="0" err="1"/>
              <a:t>red</a:t>
            </a:r>
            <a:r>
              <a:rPr lang="cs-CZ" sz="1600" dirty="0"/>
              <a:t> </a:t>
            </a:r>
            <a:r>
              <a:rPr lang="cs-CZ" sz="1600" dirty="0" err="1"/>
              <a:t>zone</a:t>
            </a:r>
            <a:r>
              <a:rPr lang="cs-CZ" sz="1600" dirty="0"/>
              <a:t>) </a:t>
            </a:r>
          </a:p>
          <a:p>
            <a:endParaRPr lang="cs-CZ" sz="1600" dirty="0"/>
          </a:p>
          <a:p>
            <a:r>
              <a:rPr lang="cs-CZ" sz="1600" dirty="0"/>
              <a:t>Pokud máte v týmu správnou taxonomií zdrojů,</a:t>
            </a:r>
          </a:p>
          <a:p>
            <a:r>
              <a:rPr lang="cs-CZ" sz="1600" dirty="0"/>
              <a:t>můžete </a:t>
            </a:r>
            <a:r>
              <a:rPr lang="cs-CZ" sz="1600" b="1" dirty="0">
                <a:solidFill>
                  <a:srgbClr val="00B0F0"/>
                </a:solidFill>
              </a:rPr>
              <a:t>modrý</a:t>
            </a:r>
            <a:r>
              <a:rPr lang="cs-CZ" sz="1600" dirty="0"/>
              <a:t> zdroj určený pro úkol 4 nahradit jiným zdrojem.</a:t>
            </a:r>
          </a:p>
          <a:p>
            <a:r>
              <a:rPr lang="cs-CZ" sz="1600" dirty="0"/>
              <a:t>Pokud ovšem </a:t>
            </a:r>
            <a:r>
              <a:rPr lang="cs-CZ" sz="1600" b="1" dirty="0">
                <a:solidFill>
                  <a:srgbClr val="00B0F0"/>
                </a:solidFill>
              </a:rPr>
              <a:t>modrý</a:t>
            </a:r>
            <a:r>
              <a:rPr lang="cs-CZ" sz="1600" dirty="0"/>
              <a:t> zdroj A je nějaké unikátní zařízení nebo</a:t>
            </a:r>
          </a:p>
          <a:p>
            <a:r>
              <a:rPr lang="cs-CZ" sz="1600" dirty="0"/>
              <a:t>specialista, tak musíte přesunout čas zahájení úkolu 4</a:t>
            </a:r>
          </a:p>
          <a:p>
            <a:r>
              <a:rPr lang="cs-CZ" sz="1600" dirty="0"/>
              <a:t> a tedy i zahájení úkolu 3, který také začne později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E14C5B7-B4DD-49D9-AAF9-AFF1E6800CB7}"/>
              </a:ext>
            </a:extLst>
          </p:cNvPr>
          <p:cNvSpPr txBox="1"/>
          <p:nvPr/>
        </p:nvSpPr>
        <p:spPr>
          <a:xfrm>
            <a:off x="400538" y="5821816"/>
            <a:ext cx="535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/>
              <a:t>Burndown</a:t>
            </a:r>
            <a:r>
              <a:rPr lang="cs-CZ" sz="1200" dirty="0"/>
              <a:t> graf ukazuje, kolik projektových úkolů zbývá dokončit během zvoleného </a:t>
            </a:r>
          </a:p>
          <a:p>
            <a:r>
              <a:rPr lang="cs-CZ" sz="1200" dirty="0"/>
              <a:t>časového období. Projektové týmy jej používají ke sledování průběhu</a:t>
            </a:r>
          </a:p>
          <a:p>
            <a:r>
              <a:rPr lang="cs-CZ" sz="1200" dirty="0"/>
              <a:t> projektu (jeho dílčího plnění) a  k vizualizaci prognóz.</a:t>
            </a:r>
          </a:p>
        </p:txBody>
      </p:sp>
    </p:spTree>
    <p:extLst>
      <p:ext uri="{BB962C8B-B14F-4D97-AF65-F5344CB8AC3E}">
        <p14:creationId xmlns:p14="http://schemas.microsoft.com/office/powerpoint/2010/main" val="181315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Identifikace kritické cesty a konflikt při přiřazení zdrojů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22" y="1690688"/>
            <a:ext cx="5454534" cy="18263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22" y="3966872"/>
            <a:ext cx="5454534" cy="1844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518978" y="1690688"/>
            <a:ext cx="42095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Kritická cesta se se díky konfliktu změnila.</a:t>
            </a:r>
          </a:p>
          <a:p>
            <a:r>
              <a:rPr lang="cs-CZ" dirty="0"/>
              <a:t>Každá úloha na kritické cestě má svůj zdroj.</a:t>
            </a:r>
          </a:p>
          <a:p>
            <a:r>
              <a:rPr lang="cs-CZ" dirty="0"/>
              <a:t>Původní očekávaná dodací lhůta </a:t>
            </a:r>
          </a:p>
          <a:p>
            <a:r>
              <a:rPr lang="cs-CZ" dirty="0"/>
              <a:t>se prodloužila z </a:t>
            </a:r>
            <a:r>
              <a:rPr lang="cs-CZ" b="1" dirty="0"/>
              <a:t>84</a:t>
            </a:r>
            <a:r>
              <a:rPr lang="cs-CZ" dirty="0"/>
              <a:t> dnů na </a:t>
            </a:r>
            <a:r>
              <a:rPr lang="cs-CZ" b="1" dirty="0"/>
              <a:t>100</a:t>
            </a:r>
            <a:r>
              <a:rPr lang="cs-CZ" dirty="0"/>
              <a:t> dnů. </a:t>
            </a:r>
          </a:p>
          <a:p>
            <a:r>
              <a:rPr lang="cs-CZ" dirty="0"/>
              <a:t>Tedy o 16 dnů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10E736A8-C1E2-4EE5-B732-A6839EF6349F}"/>
              </a:ext>
            </a:extLst>
          </p:cNvPr>
          <p:cNvSpPr/>
          <p:nvPr/>
        </p:nvSpPr>
        <p:spPr>
          <a:xfrm>
            <a:off x="3650067" y="3332860"/>
            <a:ext cx="760576" cy="880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8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Identifikace kritické cesty a konflikt při přiřazení zdrojů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18131"/>
            <a:ext cx="5454534" cy="1844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56210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80243"/>
            <a:ext cx="5454534" cy="1871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6637761" y="1436164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Nyní se můžeme rozhodnout upravit plán tak, že</a:t>
            </a:r>
          </a:p>
          <a:p>
            <a:r>
              <a:rPr lang="cs-CZ" sz="1600" dirty="0"/>
              <a:t>čas na vykonání každého úkolu se zkrátí na </a:t>
            </a:r>
            <a:r>
              <a:rPr lang="cs-CZ" sz="1600" b="1" dirty="0"/>
              <a:t>50</a:t>
            </a:r>
            <a:r>
              <a:rPr lang="cs-CZ" sz="1600" dirty="0"/>
              <a:t> % </a:t>
            </a:r>
          </a:p>
          <a:p>
            <a:r>
              <a:rPr lang="cs-CZ" sz="1600" dirty="0"/>
              <a:t>původního času (P50)</a:t>
            </a:r>
          </a:p>
          <a:p>
            <a:r>
              <a:rPr lang="cs-CZ" sz="1600" dirty="0"/>
              <a:t>To znamená, že se čas ukončení projektu dramaticky zkrátí.</a:t>
            </a:r>
          </a:p>
          <a:p>
            <a:endParaRPr lang="cs-CZ" sz="1600" dirty="0"/>
          </a:p>
          <a:p>
            <a:r>
              <a:rPr lang="cs-CZ" sz="1600" dirty="0"/>
              <a:t>Samozřejmě, musíme započítat s tím, že  polovina úkolů</a:t>
            </a:r>
          </a:p>
          <a:p>
            <a:r>
              <a:rPr lang="cs-CZ" sz="1600" dirty="0"/>
              <a:t>může naopak trvat déle.  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6096000" y="4331387"/>
            <a:ext cx="3780148" cy="61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Zvětšeno na dalším snímku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6BF7A62-11A3-4AE9-B680-7E47CBCD3A30}"/>
              </a:ext>
            </a:extLst>
          </p:cNvPr>
          <p:cNvCxnSpPr>
            <a:cxnSpLocks/>
          </p:cNvCxnSpPr>
          <p:nvPr/>
        </p:nvCxnSpPr>
        <p:spPr>
          <a:xfrm flipV="1">
            <a:off x="5153113" y="5366759"/>
            <a:ext cx="0" cy="57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99A42-752D-47F6-AF45-63BB75CC2CE6}"/>
              </a:ext>
            </a:extLst>
          </p:cNvPr>
          <p:cNvSpPr txBox="1"/>
          <p:nvPr/>
        </p:nvSpPr>
        <p:spPr>
          <a:xfrm>
            <a:off x="4884449" y="5999147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0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Projektové nárazníky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8035687" cy="438960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9029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Identifikace kritické cesty a konflikt při přiřazení zdrojů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51897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436164"/>
            <a:ext cx="5454534" cy="1871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6637761" y="143616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13" y="3559016"/>
            <a:ext cx="5489705" cy="20310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518978" y="1593129"/>
            <a:ext cx="48987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Délka kritické cesty je 50 časových jednotek, což je</a:t>
            </a:r>
          </a:p>
          <a:p>
            <a:r>
              <a:rPr lang="cs-CZ" dirty="0"/>
              <a:t>50 % původní délky projektu (100 dnů).</a:t>
            </a:r>
          </a:p>
          <a:p>
            <a:endParaRPr lang="cs-CZ" dirty="0"/>
          </a:p>
          <a:p>
            <a:r>
              <a:rPr lang="cs-CZ" dirty="0"/>
              <a:t>Přidáme Projektový nárazník, který bude mít 50% </a:t>
            </a:r>
          </a:p>
          <a:p>
            <a:r>
              <a:rPr lang="cs-CZ" dirty="0"/>
              <a:t>její délky po úpravě (100-&gt;50).</a:t>
            </a:r>
          </a:p>
          <a:p>
            <a:r>
              <a:rPr lang="cs-CZ" dirty="0"/>
              <a:t>Projektový nárazník (PN) má délku 25 dní.   </a:t>
            </a:r>
          </a:p>
          <a:p>
            <a:r>
              <a:rPr lang="cs-CZ" dirty="0"/>
              <a:t>PN má funkci vyrovnávat neočekávané skluzy. </a:t>
            </a:r>
          </a:p>
          <a:p>
            <a:r>
              <a:rPr lang="cs-CZ" dirty="0"/>
              <a:t>Takže i při vyčerpání projektového nárazníku </a:t>
            </a:r>
          </a:p>
          <a:p>
            <a:r>
              <a:rPr lang="cs-CZ" dirty="0"/>
              <a:t>se původní doba projektu zkrátila</a:t>
            </a:r>
          </a:p>
          <a:p>
            <a:r>
              <a:rPr lang="cs-CZ" dirty="0"/>
              <a:t> ze 100 na 75 časových jednotek.</a:t>
            </a:r>
          </a:p>
          <a:p>
            <a:r>
              <a:rPr lang="cs-CZ" dirty="0"/>
              <a:t>Tento odhad stojí na tak zvané </a:t>
            </a:r>
          </a:p>
          <a:p>
            <a:r>
              <a:rPr lang="cs-CZ" b="1" dirty="0">
                <a:solidFill>
                  <a:srgbClr val="FF0000"/>
                </a:solidFill>
              </a:rPr>
              <a:t>Centrální limitní větě</a:t>
            </a:r>
            <a:r>
              <a:rPr lang="cs-CZ" dirty="0"/>
              <a:t>. </a:t>
            </a:r>
          </a:p>
          <a:p>
            <a:r>
              <a:rPr lang="cs-CZ" dirty="0"/>
              <a:t>Vysvětlení na snímku číslo 8.   </a:t>
            </a:r>
          </a:p>
          <a:p>
            <a:endParaRPr lang="cs-CZ" dirty="0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D40F12EF-C888-4092-BCF5-D1E4F10F242B}"/>
              </a:ext>
            </a:extLst>
          </p:cNvPr>
          <p:cNvSpPr/>
          <p:nvPr/>
        </p:nvSpPr>
        <p:spPr>
          <a:xfrm>
            <a:off x="3071226" y="2858875"/>
            <a:ext cx="760576" cy="880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5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Identifikace kritické cesty a konflikt při přiřazení zdrojů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51897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8" name="Obdélník 7"/>
          <p:cNvSpPr/>
          <p:nvPr/>
        </p:nvSpPr>
        <p:spPr>
          <a:xfrm>
            <a:off x="6637761" y="143616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45" y="1690688"/>
            <a:ext cx="5489705" cy="20310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80214"/>
            <a:ext cx="5525850" cy="17638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6637761" y="1699788"/>
            <a:ext cx="50223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Za úkoly, které nejsou na kritické cestě,</a:t>
            </a:r>
          </a:p>
          <a:p>
            <a:r>
              <a:rPr lang="cs-CZ" dirty="0"/>
              <a:t> můžeme také přidat vyrovnávací nárazníky.</a:t>
            </a:r>
          </a:p>
          <a:p>
            <a:endParaRPr lang="cs-CZ" dirty="0"/>
          </a:p>
          <a:p>
            <a:r>
              <a:rPr lang="cs-CZ" dirty="0"/>
              <a:t>Tato úprava umožňuje chránit jejich integrační body</a:t>
            </a:r>
          </a:p>
          <a:p>
            <a:r>
              <a:rPr lang="cs-CZ" dirty="0"/>
              <a:t>napojené na kritický řetězec a poskytuje </a:t>
            </a:r>
          </a:p>
          <a:p>
            <a:r>
              <a:rPr lang="cs-CZ" dirty="0"/>
              <a:t>flexibilitu pro případné přesuny zdrojů </a:t>
            </a:r>
          </a:p>
          <a:p>
            <a:r>
              <a:rPr lang="cs-CZ" dirty="0"/>
              <a:t>a dodržení doby dodávky celého projekt. </a:t>
            </a:r>
          </a:p>
          <a:p>
            <a:endParaRPr lang="cs-CZ" dirty="0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422EE2BD-C68E-4E66-8431-5CA55CEC2C1A}"/>
              </a:ext>
            </a:extLst>
          </p:cNvPr>
          <p:cNvCxnSpPr>
            <a:cxnSpLocks/>
          </p:cNvCxnSpPr>
          <p:nvPr/>
        </p:nvCxnSpPr>
        <p:spPr>
          <a:xfrm flipV="1">
            <a:off x="2007242" y="5635207"/>
            <a:ext cx="0" cy="57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AD78824-97A9-4DAE-8793-F29F5783B253}"/>
              </a:ext>
            </a:extLst>
          </p:cNvPr>
          <p:cNvCxnSpPr>
            <a:cxnSpLocks/>
          </p:cNvCxnSpPr>
          <p:nvPr/>
        </p:nvCxnSpPr>
        <p:spPr>
          <a:xfrm flipV="1">
            <a:off x="2678361" y="5349549"/>
            <a:ext cx="0" cy="57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04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3600" dirty="0">
                <a:solidFill>
                  <a:srgbClr val="0070C0"/>
                </a:solidFill>
              </a:rPr>
              <a:t>Zákon velkých čísel 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734" y="1354284"/>
            <a:ext cx="6223625" cy="320714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923826" y="4845377"/>
            <a:ext cx="9020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Zákon velkých čísel je několik podobných matematických vět z oblasti teorie pravděpodobnosti</a:t>
            </a:r>
          </a:p>
          <a:p>
            <a:r>
              <a:rPr lang="cs-CZ" dirty="0"/>
              <a:t>tvrdících, že aritmetický průměr </a:t>
            </a:r>
            <a:r>
              <a:rPr lang="cs-CZ" b="1" dirty="0"/>
              <a:t>n </a:t>
            </a:r>
            <a:r>
              <a:rPr lang="cs-CZ" dirty="0"/>
              <a:t>náhodných veličin se stejnou střední hodnotou</a:t>
            </a:r>
          </a:p>
          <a:p>
            <a:r>
              <a:rPr lang="cs-CZ" dirty="0"/>
              <a:t>se s rostoucím </a:t>
            </a:r>
            <a:r>
              <a:rPr lang="cs-CZ" b="1" dirty="0"/>
              <a:t>n </a:t>
            </a:r>
            <a:r>
              <a:rPr lang="cs-CZ" dirty="0"/>
              <a:t>za určitých předpokladů blíží k této střední hodnotě.</a:t>
            </a:r>
          </a:p>
        </p:txBody>
      </p:sp>
    </p:spTree>
    <p:extLst>
      <p:ext uri="{BB962C8B-B14F-4D97-AF65-F5344CB8AC3E}">
        <p14:creationId xmlns:p14="http://schemas.microsoft.com/office/powerpoint/2010/main" val="196334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896" y="1307870"/>
            <a:ext cx="5384423" cy="403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91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545</Words>
  <Application>Microsoft Office PowerPoint</Application>
  <PresentationFormat>Širokoúhlá obrazovka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CCPM –II Doplněk k přednášce na téma Kritický řetězec</vt:lpstr>
      <vt:lpstr>Identifikace kritické cesty a konflikt při přiřazení zdrojů</vt:lpstr>
      <vt:lpstr>Identifikace kritické cesty a konflikt při přiřazení zdrojů</vt:lpstr>
      <vt:lpstr>Identifikace kritické cesty a konflikt při přiřazení zdrojů</vt:lpstr>
      <vt:lpstr>Projektové nárazníky </vt:lpstr>
      <vt:lpstr>Identifikace kritické cesty a konflikt při přiřazení zdrojů</vt:lpstr>
      <vt:lpstr>Identifikace kritické cesty a konflikt při přiřazení zdrojů</vt:lpstr>
      <vt:lpstr> Zákon velkých čísel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CCPM –II Doplněk k přednášce na téma Kritický řetězec</dc:title>
  <dc:creator>Miki Skorkovský</dc:creator>
  <cp:lastModifiedBy>Jaromír Skorkovský</cp:lastModifiedBy>
  <cp:revision>12</cp:revision>
  <dcterms:created xsi:type="dcterms:W3CDTF">2021-03-16T10:36:14Z</dcterms:created>
  <dcterms:modified xsi:type="dcterms:W3CDTF">2022-03-21T06:41:06Z</dcterms:modified>
</cp:coreProperties>
</file>