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6"/>
  </p:notesMasterIdLst>
  <p:handoutMasterIdLst>
    <p:handoutMasterId r:id="rId37"/>
  </p:handoutMasterIdLst>
  <p:sldIdLst>
    <p:sldId id="256" r:id="rId5"/>
    <p:sldId id="543" r:id="rId6"/>
    <p:sldId id="544" r:id="rId7"/>
    <p:sldId id="541" r:id="rId8"/>
    <p:sldId id="542" r:id="rId9"/>
    <p:sldId id="515" r:id="rId10"/>
    <p:sldId id="516" r:id="rId11"/>
    <p:sldId id="517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29" r:id="rId23"/>
    <p:sldId id="530" r:id="rId24"/>
    <p:sldId id="539" r:id="rId25"/>
    <p:sldId id="531" r:id="rId26"/>
    <p:sldId id="532" r:id="rId27"/>
    <p:sldId id="533" r:id="rId28"/>
    <p:sldId id="534" r:id="rId29"/>
    <p:sldId id="535" r:id="rId30"/>
    <p:sldId id="536" r:id="rId31"/>
    <p:sldId id="537" r:id="rId32"/>
    <p:sldId id="540" r:id="rId33"/>
    <p:sldId id="545" r:id="rId34"/>
    <p:sldId id="546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5" d="100"/>
          <a:sy n="65" d="100"/>
        </p:scale>
        <p:origin x="78" y="10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816BE2-93CB-4221-9E34-11EC6532ECAA}" type="slidenum">
              <a:rPr lang="cs-CZ" altLang="cs-CZ" smtClean="0"/>
              <a:pPr eaLnBrk="1" hangingPunct="1"/>
              <a:t>4</a:t>
            </a:fld>
            <a:endParaRPr lang="cs-CZ" alt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501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5B971FC-BE04-42EF-8B1A-65B75A4899D5}" type="slidenum">
              <a:rPr lang="cs-CZ" altLang="cs-CZ" smtClean="0"/>
              <a:pPr eaLnBrk="1" hangingPunct="1"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16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6CECBC-28E1-4F8A-A21E-A02436937C6D}" type="slidenum">
              <a:rPr lang="cs-CZ" altLang="cs-CZ" sz="1300" smtClean="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A44F63-7442-4220-A936-3327709064A4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712535-311A-4C6D-9323-439E9D25316E}" type="slidenum">
              <a:rPr lang="cs-CZ" altLang="cs-CZ" sz="1300" smtClean="0"/>
              <a:pPr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pohyb zboží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David Sehnálek, Ph.D.</a:t>
            </a:r>
          </a:p>
          <a:p>
            <a:r>
              <a:rPr lang="cs-CZ" dirty="0"/>
              <a:t>David.Sehnalek@law.muni.cz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Odlišení cel a dávek od daní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CLO</a:t>
            </a:r>
            <a:r>
              <a:rPr lang="cs-CZ" altLang="cs-CZ" dirty="0"/>
              <a:t>: poplatek za dovoz/vývoz zboží</a:t>
            </a:r>
          </a:p>
          <a:p>
            <a:r>
              <a:rPr lang="cs-CZ" altLang="cs-CZ" dirty="0">
                <a:solidFill>
                  <a:srgbClr val="FF0000"/>
                </a:solidFill>
              </a:rPr>
              <a:t>POPLATEK</a:t>
            </a:r>
            <a:r>
              <a:rPr lang="cs-CZ" altLang="cs-CZ" dirty="0"/>
              <a:t>: jakýkoliv jiná dávka, byť méně významná, vybíraná  pouze na základě toho, že zboží přechází hranice</a:t>
            </a:r>
          </a:p>
          <a:p>
            <a:r>
              <a:rPr lang="cs-CZ" altLang="cs-CZ" dirty="0">
                <a:solidFill>
                  <a:srgbClr val="FF0000"/>
                </a:solidFill>
              </a:rPr>
              <a:t>DAŇ</a:t>
            </a:r>
            <a:r>
              <a:rPr lang="cs-CZ" altLang="cs-CZ" dirty="0"/>
              <a:t>:  dávka, </a:t>
            </a:r>
            <a:r>
              <a:rPr lang="cs-CZ" altLang="cs-CZ" dirty="0" err="1"/>
              <a:t>kt</a:t>
            </a:r>
            <a:r>
              <a:rPr lang="cs-CZ" altLang="cs-CZ" dirty="0"/>
              <a:t>. je součástí všeobecného vnitrostátního systému dávek ukládaných systematicky podle objektivních kritérií bez ohledu na původ zboží </a:t>
            </a:r>
          </a:p>
          <a:p>
            <a:r>
              <a:rPr lang="cs-CZ" altLang="cs-CZ" dirty="0"/>
              <a:t>dávka povolena pokud:</a:t>
            </a:r>
          </a:p>
          <a:p>
            <a:pPr lvl="1"/>
            <a:r>
              <a:rPr lang="cs-CZ" altLang="cs-CZ" dirty="0"/>
              <a:t>dávka je vždy identická a je součástí  </a:t>
            </a:r>
            <a:r>
              <a:rPr lang="cs-CZ" altLang="cs-CZ" dirty="0" err="1"/>
              <a:t>všeob</a:t>
            </a:r>
            <a:r>
              <a:rPr lang="cs-CZ" altLang="cs-CZ" dirty="0"/>
              <a:t>. daň. systému</a:t>
            </a:r>
          </a:p>
          <a:p>
            <a:pPr lvl="1"/>
            <a:r>
              <a:rPr lang="cs-CZ" altLang="cs-CZ" dirty="0"/>
              <a:t>je ukládána vždy stejným způsobem</a:t>
            </a:r>
          </a:p>
          <a:p>
            <a:pPr lvl="1"/>
            <a:r>
              <a:rPr lang="cs-CZ" altLang="cs-CZ" dirty="0"/>
              <a:t>její výtěžek neslouží jen k prospěchu domácí produkce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Zákaz množstevních omezení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Článek 34 SFEU</a:t>
            </a:r>
          </a:p>
          <a:p>
            <a:pPr lvl="1"/>
            <a:r>
              <a:rPr lang="cs-CZ" altLang="cs-CZ" i="1" dirty="0">
                <a:solidFill>
                  <a:srgbClr val="FF0000"/>
                </a:solidFill>
              </a:rPr>
              <a:t>Množstevní omezení </a:t>
            </a:r>
            <a:r>
              <a:rPr lang="cs-CZ" altLang="cs-CZ" i="1" dirty="0"/>
              <a:t>dovozu, jakož i veškerá </a:t>
            </a:r>
            <a:r>
              <a:rPr lang="cs-CZ" altLang="cs-CZ" i="1" dirty="0">
                <a:solidFill>
                  <a:srgbClr val="FF0000"/>
                </a:solidFill>
              </a:rPr>
              <a:t>opatření s rovnocenným účinkem</a:t>
            </a:r>
            <a:r>
              <a:rPr lang="cs-CZ" altLang="cs-CZ" i="1" dirty="0"/>
              <a:t>, jsou mezi členskými státy zakázána</a:t>
            </a:r>
            <a:r>
              <a:rPr lang="cs-CZ" altLang="cs-CZ" dirty="0"/>
              <a:t>. </a:t>
            </a:r>
          </a:p>
          <a:p>
            <a:r>
              <a:rPr lang="cs-CZ" altLang="cs-CZ" dirty="0"/>
              <a:t>Článek 35 SFEU</a:t>
            </a:r>
          </a:p>
          <a:p>
            <a:pPr lvl="1"/>
            <a:r>
              <a:rPr lang="cs-CZ" altLang="cs-CZ" i="1" dirty="0">
                <a:solidFill>
                  <a:srgbClr val="FF0000"/>
                </a:solidFill>
              </a:rPr>
              <a:t>Množstevní omezení </a:t>
            </a:r>
            <a:r>
              <a:rPr lang="cs-CZ" altLang="cs-CZ" i="1" dirty="0"/>
              <a:t>vývozu, jakož i veškerá </a:t>
            </a:r>
            <a:r>
              <a:rPr lang="cs-CZ" altLang="cs-CZ" i="1" dirty="0">
                <a:solidFill>
                  <a:srgbClr val="FF0000"/>
                </a:solidFill>
              </a:rPr>
              <a:t>opatření s rovnocenným účinkem </a:t>
            </a:r>
            <a:r>
              <a:rPr lang="cs-CZ" altLang="cs-CZ" i="1" dirty="0"/>
              <a:t>jsou mezi členskými státy zakázána.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je to opatření s rovnocenným účinkem?</a:t>
            </a:r>
            <a:endParaRPr lang="en-US" altLang="cs-CZ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směrnice Komise 70/50 (zrušená, přesto užitečná)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altLang="cs-CZ" dirty="0"/>
              <a:t>zvláštní podmínky pro dovážení zboží, </a:t>
            </a:r>
            <a:r>
              <a:rPr lang="cs-CZ" altLang="cs-CZ" dirty="0" err="1"/>
              <a:t>kt</a:t>
            </a:r>
            <a:r>
              <a:rPr lang="cs-CZ" altLang="cs-CZ" dirty="0"/>
              <a:t>. nedopadají na zboží tuzemské (</a:t>
            </a:r>
            <a:r>
              <a:rPr lang="cs-CZ" altLang="cs-CZ" dirty="0" err="1"/>
              <a:t>Rewe</a:t>
            </a:r>
            <a:r>
              <a:rPr lang="cs-CZ" altLang="cs-CZ" dirty="0"/>
              <a:t> vs. </a:t>
            </a:r>
            <a:r>
              <a:rPr lang="cs-CZ" altLang="cs-CZ" dirty="0" err="1"/>
              <a:t>Zentralfinanz</a:t>
            </a:r>
            <a:r>
              <a:rPr lang="cs-CZ" altLang="cs-CZ" dirty="0"/>
              <a:t> – německá jablka)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altLang="cs-CZ" dirty="0"/>
              <a:t>Znesnadňování dovozu diskriminací mezi jednotlivými obch. kanály (</a:t>
            </a:r>
            <a:r>
              <a:rPr lang="cs-CZ" altLang="cs-CZ" dirty="0" err="1"/>
              <a:t>Dassonville</a:t>
            </a:r>
            <a:r>
              <a:rPr lang="cs-CZ" altLang="cs-CZ" dirty="0"/>
              <a:t>)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altLang="cs-CZ" dirty="0"/>
              <a:t>Zvýhodněný režim domácích výrobků (Buy </a:t>
            </a:r>
            <a:r>
              <a:rPr lang="cs-CZ" altLang="cs-CZ" dirty="0" err="1"/>
              <a:t>Irish</a:t>
            </a:r>
            <a:r>
              <a:rPr lang="cs-CZ" altLang="cs-CZ" dirty="0"/>
              <a:t>)</a:t>
            </a:r>
            <a:endParaRPr lang="en-US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opatření s obdobným účinkem? II.</a:t>
            </a:r>
            <a:endParaRPr lang="en-US" alt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Případ DASSONVILLE</a:t>
            </a:r>
          </a:p>
          <a:p>
            <a:pPr lvl="1"/>
            <a:r>
              <a:rPr lang="cs-CZ" altLang="cs-CZ" dirty="0"/>
              <a:t>„</a:t>
            </a:r>
            <a:r>
              <a:rPr lang="cs-CZ" altLang="cs-CZ" i="1" dirty="0">
                <a:solidFill>
                  <a:srgbClr val="FF0000"/>
                </a:solidFill>
              </a:rPr>
              <a:t>jakékoliv opatření členského státu, které je způsobilé přímo či nepřímo, skutečně či jen potencionálně omezit obchod mezi členskými státy je zakázáno</a:t>
            </a:r>
            <a:r>
              <a:rPr lang="cs-CZ" altLang="cs-CZ" dirty="0"/>
              <a:t>“ – tzv. formule </a:t>
            </a:r>
            <a:r>
              <a:rPr lang="cs-CZ" altLang="cs-CZ" dirty="0" err="1"/>
              <a:t>Dassonville</a:t>
            </a:r>
            <a:endParaRPr lang="cs-CZ" altLang="cs-CZ" dirty="0"/>
          </a:p>
          <a:p>
            <a:pPr lvl="1"/>
            <a:r>
              <a:rPr lang="cs-CZ" altLang="cs-CZ" dirty="0"/>
              <a:t>(dovoz „skotské </a:t>
            </a:r>
            <a:r>
              <a:rPr lang="cs-CZ" altLang="cs-CZ" dirty="0" err="1"/>
              <a:t>whiskey</a:t>
            </a:r>
            <a:r>
              <a:rPr lang="cs-CZ" altLang="cs-CZ" dirty="0"/>
              <a:t>“ z Francie)</a:t>
            </a:r>
          </a:p>
          <a:p>
            <a:r>
              <a:rPr lang="cs-CZ" altLang="cs-CZ" dirty="0"/>
              <a:t>Co soudíte o této definici – je široká, či naopak úzká?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Případ CASSIS DE DIJON </a:t>
            </a:r>
            <a:endParaRPr lang="en-US" alt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Německá legislativa vyžaduje u ovocných likérů (domácích i dovážených) min. 25% alkoholu</a:t>
            </a:r>
          </a:p>
          <a:p>
            <a:r>
              <a:rPr lang="cs-CZ" altLang="cs-CZ" dirty="0"/>
              <a:t>Tradiční francouzský </a:t>
            </a:r>
            <a:r>
              <a:rPr lang="cs-CZ" altLang="cs-CZ" dirty="0" err="1"/>
              <a:t>cassis</a:t>
            </a:r>
            <a:r>
              <a:rPr lang="cs-CZ" altLang="cs-CZ" dirty="0"/>
              <a:t> má méně než 20%</a:t>
            </a:r>
          </a:p>
          <a:p>
            <a:r>
              <a:rPr lang="cs-CZ" altLang="cs-CZ" dirty="0"/>
              <a:t>Německé úřady odmítají dovoz povolit</a:t>
            </a:r>
          </a:p>
          <a:p>
            <a:r>
              <a:rPr lang="cs-CZ" altLang="cs-CZ" dirty="0"/>
              <a:t>Dovozce se obrací na vnitrostátní soud… </a:t>
            </a:r>
            <a:endParaRPr lang="en-US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46AD296-9134-4746-92AA-9DE18F7281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500" y="2542426"/>
            <a:ext cx="28575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Ad CASSIS …</a:t>
            </a:r>
            <a:endParaRPr lang="en-US" alt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Vyjádření Německa: opatření jsou nezbytná pro:</a:t>
            </a:r>
          </a:p>
          <a:p>
            <a:r>
              <a:rPr lang="cs-CZ" altLang="cs-CZ" b="1" dirty="0"/>
              <a:t>Ochranu zdraví</a:t>
            </a:r>
            <a:r>
              <a:rPr lang="cs-CZ" altLang="cs-CZ" dirty="0"/>
              <a:t>: (nápojů s nižším obsahem alkoholu se vypije víc, proto snáze vyvolají závislost)</a:t>
            </a:r>
          </a:p>
          <a:p>
            <a:r>
              <a:rPr lang="cs-CZ" altLang="cs-CZ" b="1" dirty="0"/>
              <a:t>Ochranu spotřebitele</a:t>
            </a:r>
            <a:r>
              <a:rPr lang="cs-CZ" altLang="cs-CZ" dirty="0"/>
              <a:t>: (ten očekává své oblíbené množství alkoholu </a:t>
            </a:r>
            <a:r>
              <a:rPr lang="cs-CZ" altLang="cs-CZ" dirty="0">
                <a:sym typeface="Wingdings" panose="05000000000000000000" pitchFamily="2" charset="2"/>
              </a:rPr>
              <a:t> </a:t>
            </a:r>
            <a:r>
              <a:rPr lang="cs-CZ" altLang="cs-CZ" dirty="0"/>
              <a:t>)</a:t>
            </a:r>
            <a:endParaRPr lang="en-US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Podmínky dovolenosti omezení</a:t>
            </a:r>
            <a:endParaRPr lang="en-US" altLang="cs-CZ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určitá omezující opatření čl. st. mohou uniknout zákazu v čl. 34 SFEU: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altLang="cs-CZ" dirty="0"/>
              <a:t>opatření </a:t>
            </a:r>
            <a:r>
              <a:rPr lang="cs-CZ" altLang="cs-CZ" dirty="0">
                <a:solidFill>
                  <a:srgbClr val="FF0000"/>
                </a:solidFill>
              </a:rPr>
              <a:t>zachází</a:t>
            </a:r>
            <a:r>
              <a:rPr lang="cs-CZ" altLang="cs-CZ" dirty="0"/>
              <a:t> se zbožím tuzemským i zahraničním formálně </a:t>
            </a:r>
            <a:r>
              <a:rPr lang="cs-CZ" altLang="cs-CZ" u="sng" dirty="0">
                <a:solidFill>
                  <a:srgbClr val="FF0000"/>
                </a:solidFill>
              </a:rPr>
              <a:t>stejně</a:t>
            </a:r>
            <a:r>
              <a:rPr lang="cs-CZ" altLang="cs-CZ" dirty="0"/>
              <a:t>;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altLang="cs-CZ" dirty="0"/>
              <a:t>je ale </a:t>
            </a:r>
            <a:r>
              <a:rPr lang="cs-CZ" altLang="cs-CZ" dirty="0">
                <a:solidFill>
                  <a:srgbClr val="FF0000"/>
                </a:solidFill>
              </a:rPr>
              <a:t>opodstatněné</a:t>
            </a:r>
            <a:r>
              <a:rPr lang="cs-CZ" altLang="cs-CZ" dirty="0"/>
              <a:t> určitou </a:t>
            </a:r>
            <a:r>
              <a:rPr lang="cs-CZ" altLang="cs-CZ" u="sng" dirty="0">
                <a:solidFill>
                  <a:srgbClr val="FF0000"/>
                </a:solidFill>
              </a:rPr>
              <a:t>naléhavou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potřebou ochrany hodnoty vyššího zájmu;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altLang="cs-CZ" dirty="0"/>
              <a:t>na unijní úrovní </a:t>
            </a:r>
            <a:r>
              <a:rPr lang="cs-CZ" altLang="cs-CZ" dirty="0">
                <a:solidFill>
                  <a:srgbClr val="FF0000"/>
                </a:solidFill>
              </a:rPr>
              <a:t>chybí </a:t>
            </a:r>
            <a:r>
              <a:rPr lang="cs-CZ" altLang="cs-CZ" u="sng" dirty="0">
                <a:solidFill>
                  <a:srgbClr val="FF0000"/>
                </a:solidFill>
              </a:rPr>
              <a:t>harmonizovaná</a:t>
            </a:r>
            <a:r>
              <a:rPr lang="cs-CZ" altLang="cs-CZ" dirty="0">
                <a:solidFill>
                  <a:srgbClr val="FF0000"/>
                </a:solidFill>
              </a:rPr>
              <a:t> úprava </a:t>
            </a:r>
            <a:r>
              <a:rPr lang="cs-CZ" altLang="cs-CZ" dirty="0"/>
              <a:t>této problematiky.</a:t>
            </a:r>
            <a:endParaRPr lang="en-US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Důsledek Cassisu</a:t>
            </a:r>
            <a:endParaRPr lang="en-US" alt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druhý princip </a:t>
            </a:r>
            <a:r>
              <a:rPr lang="cs-CZ" altLang="cs-CZ" dirty="0" err="1"/>
              <a:t>Cassis</a:t>
            </a:r>
            <a:r>
              <a:rPr lang="cs-CZ" altLang="cs-CZ" dirty="0"/>
              <a:t> – požadavek proporcionality:</a:t>
            </a:r>
          </a:p>
          <a:p>
            <a:r>
              <a:rPr lang="cs-CZ" altLang="cs-CZ" dirty="0"/>
              <a:t>	„</a:t>
            </a:r>
            <a:r>
              <a:rPr lang="cs-CZ" altLang="cs-CZ" i="1" dirty="0"/>
              <a:t>bez řádného důvodu nelze bránit zboží, které bylo vyrobené v členském státě v souladu s normami tohoto státu, a které se legálně obchoduje na trhu v tomto státě, v přístupu na trhy všech ostatních členských států</a:t>
            </a:r>
            <a:r>
              <a:rPr lang="cs-CZ" altLang="cs-CZ" dirty="0"/>
              <a:t>“</a:t>
            </a:r>
          </a:p>
          <a:p>
            <a:endParaRPr lang="cs-CZ" altLang="cs-CZ" dirty="0"/>
          </a:p>
          <a:p>
            <a:r>
              <a:rPr lang="cs-CZ" altLang="cs-CZ" dirty="0"/>
              <a:t>Význam pro </a:t>
            </a:r>
            <a:r>
              <a:rPr lang="cs-CZ" altLang="cs-CZ" b="1" dirty="0">
                <a:solidFill>
                  <a:srgbClr val="FF0000"/>
                </a:solidFill>
              </a:rPr>
              <a:t>vzájemné uznávání </a:t>
            </a:r>
            <a:r>
              <a:rPr lang="cs-CZ" altLang="cs-CZ" dirty="0"/>
              <a:t>výrobků!</a:t>
            </a:r>
            <a:endParaRPr lang="en-US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Hodnoty vyššího zájmu</a:t>
            </a:r>
            <a:endParaRPr lang="en-US" alt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Za předpokladu, že jsou nezbytná k zajištění důležitých oprávněných požadavků států (účinnost daňového dozoru</a:t>
            </a:r>
          </a:p>
          <a:p>
            <a:pPr lvl="1"/>
            <a:r>
              <a:rPr lang="cs-CZ" altLang="cs-CZ"/>
              <a:t>poctivost obchodního styku</a:t>
            </a:r>
          </a:p>
          <a:p>
            <a:pPr lvl="1"/>
            <a:r>
              <a:rPr lang="cs-CZ" altLang="cs-CZ"/>
              <a:t>ochrana spotřebitele</a:t>
            </a:r>
          </a:p>
          <a:p>
            <a:pPr lvl="1"/>
            <a:r>
              <a:rPr lang="cs-CZ" altLang="cs-CZ"/>
              <a:t>ochrana životního prostředí</a:t>
            </a:r>
          </a:p>
          <a:p>
            <a:pPr lvl="1"/>
            <a:r>
              <a:rPr lang="cs-CZ" altLang="cs-CZ"/>
              <a:t>a ochrana kulturních zájmů udržení rozmanitosti médií</a:t>
            </a:r>
          </a:p>
          <a:p>
            <a:pPr lvl="1"/>
            <a:r>
              <a:rPr lang="cs-CZ" altLang="cs-CZ"/>
              <a:t>finanční stabilita systému sociálního zabezpečení)</a:t>
            </a:r>
          </a:p>
          <a:p>
            <a:r>
              <a:rPr lang="cs-CZ" altLang="cs-CZ"/>
              <a:t>jsou v obecném zájmu a jsou přiměřená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Případ KECK A MITHOUARD</a:t>
            </a:r>
            <a:endParaRPr lang="en-US" altLang="cs-CZ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národní předpis, </a:t>
            </a:r>
          </a:p>
          <a:p>
            <a:r>
              <a:rPr lang="cs-CZ" altLang="cs-CZ"/>
              <a:t>jehož předmětem regulace jsou marketingové strategie (např. prodej zboží pod cenou, tento předpis tedy dopadá na způsob prodeje a nikoliv na zboží jako takové), a </a:t>
            </a:r>
          </a:p>
          <a:p>
            <a:r>
              <a:rPr lang="cs-CZ" altLang="cs-CZ"/>
              <a:t>který dopadá právně i materiálně bez rozdílu na všechny obchodníky na území členského státu a nemá tedy diskriminační povahu,</a:t>
            </a:r>
          </a:p>
          <a:p>
            <a:r>
              <a:rPr lang="cs-CZ" altLang="cs-CZ"/>
              <a:t>není v rozporu s čl. 34 SFEU</a:t>
            </a:r>
            <a:endParaRPr lang="en-US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C0E2AA-605E-40DF-851B-91F575ED61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8A462-90B2-4D04-BC1E-EF6C3B1E4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0591514-94FF-4C46-82EA-B7A190234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78" y="3618236"/>
            <a:ext cx="4705350" cy="162877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059BA7F-308B-40EC-B115-AF1227B90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01" y="273183"/>
            <a:ext cx="8121720" cy="2622418"/>
          </a:xfrm>
          <a:prstGeom prst="rect">
            <a:avLst/>
          </a:prstGeom>
        </p:spPr>
      </p:pic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ECE678B0-0145-442E-9A4B-2C20AAED193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304" y="2248813"/>
            <a:ext cx="6421391" cy="3784600"/>
          </a:xfrm>
        </p:spPr>
      </p:pic>
    </p:spTree>
    <p:extLst>
      <p:ext uri="{BB962C8B-B14F-4D97-AF65-F5344CB8AC3E}">
        <p14:creationId xmlns:p14="http://schemas.microsoft.com/office/powerpoint/2010/main" val="128317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případ španělské jahody</a:t>
            </a:r>
          </a:p>
        </p:txBody>
      </p:sp>
      <p:sp>
        <p:nvSpPr>
          <p:cNvPr id="4915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nečinnost státu může rovněž být opatření s obd. účinkem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018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F926F2D0-5B25-4372-97F4-DA2CC8DCD40C}" type="slidenum">
              <a:rPr lang="cs-CZ" altLang="cs-CZ" smtClean="0"/>
              <a:pPr/>
              <a:t>21</a:t>
            </a:fld>
            <a:endParaRPr lang="cs-CZ" altLang="cs-CZ"/>
          </a:p>
        </p:txBody>
      </p:sp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případy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International Fruit Company</a:t>
            </a:r>
          </a:p>
          <a:p>
            <a:pPr lvl="1"/>
            <a:r>
              <a:rPr lang="cs-CZ"/>
              <a:t>dovozní licence, ryze formální, přesto zakázané</a:t>
            </a:r>
          </a:p>
          <a:p>
            <a:r>
              <a:rPr lang="cs-CZ"/>
              <a:t>Komise vs Velká Británie – označení původu textilu</a:t>
            </a:r>
          </a:p>
          <a:p>
            <a:pPr lvl="1"/>
            <a:r>
              <a:rPr lang="cs-CZ"/>
              <a:t>Stačí i možnost předsudků…</a:t>
            </a:r>
          </a:p>
          <a:p>
            <a:r>
              <a:rPr lang="cs-CZ"/>
              <a:t>Irské suvenýry</a:t>
            </a:r>
          </a:p>
          <a:p>
            <a:pPr lvl="1"/>
            <a:r>
              <a:rPr lang="cs-CZ"/>
              <a:t>Omezení možné, pokud označení původu implikuje určitou kvalitu, základní suroviny nebo původ či zvláštní místo ve folklóru či tradici daného regionu </a:t>
            </a:r>
          </a:p>
          <a:p>
            <a:r>
              <a:rPr lang="cs-CZ"/>
              <a:t>Rau – margarín</a:t>
            </a:r>
          </a:p>
          <a:p>
            <a:pPr lvl="1"/>
            <a:r>
              <a:rPr lang="cs-CZ"/>
              <a:t>belgický obchodník odmítl převzít dodávku margarínu z N – nebylo zabaleno v krychli.</a:t>
            </a:r>
          </a:p>
          <a:p>
            <a:r>
              <a:rPr lang="cs-CZ"/>
              <a:t>tyčinky Mars</a:t>
            </a:r>
          </a:p>
          <a:p>
            <a:pPr lvl="1"/>
            <a:r>
              <a:rPr lang="cs-CZ"/>
              <a:t>hraniční případ</a:t>
            </a:r>
          </a:p>
          <a:p>
            <a:pPr lvl="1"/>
            <a:endParaRPr lang="cs-CZ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výjimky dle čl. 36 SFEU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Články 34 a 35 nevylučují zákazy  nebo omezení dovozu, vývozu nebo tranzitu odůvodněné:</a:t>
            </a:r>
          </a:p>
          <a:p>
            <a:pPr lvl="1"/>
            <a:r>
              <a:rPr lang="cs-CZ" altLang="cs-CZ" dirty="0"/>
              <a:t>veřejnou mravností, </a:t>
            </a:r>
          </a:p>
          <a:p>
            <a:pPr lvl="1"/>
            <a:r>
              <a:rPr lang="cs-CZ" altLang="cs-CZ" dirty="0"/>
              <a:t>veřejným pořádkem, </a:t>
            </a:r>
          </a:p>
          <a:p>
            <a:pPr lvl="1"/>
            <a:r>
              <a:rPr lang="cs-CZ" altLang="cs-CZ" dirty="0"/>
              <a:t>veřejnou bezpečností, </a:t>
            </a:r>
          </a:p>
          <a:p>
            <a:pPr lvl="1"/>
            <a:r>
              <a:rPr lang="cs-CZ" altLang="cs-CZ" dirty="0"/>
              <a:t>ochranou zdraví a života lidí a zvířat, ochranou rostlin, </a:t>
            </a:r>
          </a:p>
          <a:p>
            <a:pPr lvl="1"/>
            <a:r>
              <a:rPr lang="cs-CZ" altLang="cs-CZ" dirty="0"/>
              <a:t>ochranou národního kulturního pokladu, jenž má uměleckou, historickou nebo archeologickou hodnotu, nebo </a:t>
            </a:r>
          </a:p>
          <a:p>
            <a:pPr lvl="1"/>
            <a:r>
              <a:rPr lang="cs-CZ" altLang="cs-CZ" dirty="0"/>
              <a:t>ochranou průmyslového a obchodního vlastnictví. </a:t>
            </a:r>
          </a:p>
          <a:p>
            <a:r>
              <a:rPr lang="cs-CZ" altLang="cs-CZ" dirty="0"/>
              <a:t>Tyto zákazy nebo omezení však nesmějí sloužit jako prostředky svévolné diskriminace nebo zastřeného omezování obchodu mezi členskými státy.</a:t>
            </a:r>
          </a:p>
          <a:p>
            <a:r>
              <a:rPr lang="cs-CZ" altLang="cs-CZ" dirty="0"/>
              <a:t>proporcionalita!</a:t>
            </a:r>
          </a:p>
          <a:p>
            <a:r>
              <a:rPr lang="cs-CZ" altLang="cs-CZ" dirty="0"/>
              <a:t>taxativní (konečný) výčet!!!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důvod veřejné morálky</a:t>
            </a:r>
            <a:r>
              <a:rPr lang="en-US" altLang="cs-CZ"/>
              <a:t> </a:t>
            </a:r>
            <a:endParaRPr lang="cs-CZ" alt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Hemn v. Darby </a:t>
            </a:r>
          </a:p>
          <a:p>
            <a:pPr lvl="1"/>
            <a:r>
              <a:rPr lang="cs-CZ" altLang="cs-CZ"/>
              <a:t>likvidace obscénního zboží při dovozu (pornografických časopisů)</a:t>
            </a:r>
          </a:p>
          <a:p>
            <a:r>
              <a:rPr lang="cs-CZ" altLang="cs-CZ"/>
              <a:t>opak Canegate Ltd. </a:t>
            </a:r>
          </a:p>
          <a:p>
            <a:pPr lvl="1"/>
            <a:r>
              <a:rPr lang="cs-CZ" altLang="cs-CZ"/>
              <a:t>zákaz dovozu „obscénního a neslušného zboží“ podle zákona z r. 1876</a:t>
            </a:r>
          </a:p>
          <a:p>
            <a:pPr lvl="1"/>
            <a:r>
              <a:rPr lang="cs-CZ" altLang="cs-CZ"/>
              <a:t>domácí ale v prodeji!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důvod veřejného pořádku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R. v. Thompson</a:t>
            </a:r>
          </a:p>
          <a:p>
            <a:pPr lvl="1"/>
            <a:r>
              <a:rPr lang="cs-CZ" altLang="cs-CZ"/>
              <a:t>dovoz zlatých a vývoz stříbrných mincí z a do VB</a:t>
            </a:r>
          </a:p>
          <a:p>
            <a:r>
              <a:rPr lang="cs-CZ" altLang="cs-CZ"/>
              <a:t>méně častý důvod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důvod veřejné bezpečnosti</a:t>
            </a:r>
            <a:r>
              <a:rPr lang="en-US" altLang="cs-CZ"/>
              <a:t> </a:t>
            </a:r>
            <a:endParaRPr lang="cs-CZ" alt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málo časté</a:t>
            </a:r>
          </a:p>
          <a:p>
            <a:r>
              <a:rPr lang="cs-CZ" altLang="cs-CZ"/>
              <a:t>Campus Oil</a:t>
            </a:r>
            <a:r>
              <a:rPr lang="en-US" altLang="cs-CZ"/>
              <a:t> </a:t>
            </a:r>
            <a:r>
              <a:rPr lang="cs-CZ" altLang="cs-CZ"/>
              <a:t>Ltd. vs. Ministr průmyslu a energie Irska</a:t>
            </a:r>
          </a:p>
          <a:p>
            <a:pPr lvl="1"/>
            <a:r>
              <a:rPr lang="cs-CZ" altLang="cs-CZ"/>
              <a:t>požadavek min. odběru za určené ceny </a:t>
            </a:r>
          </a:p>
          <a:p>
            <a:pPr lvl="1"/>
            <a:r>
              <a:rPr lang="cs-CZ" altLang="cs-CZ"/>
              <a:t>chybí harmonizovaná právní úprava pomoci jiným členským státem</a:t>
            </a:r>
          </a:p>
          <a:p>
            <a:pPr lvl="1"/>
            <a:r>
              <a:rPr lang="cs-CZ" altLang="cs-CZ"/>
              <a:t>opatření nesledovalo jen ekonomické cíle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Ochrana zdraví a života …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dirty="0"/>
              <a:t>nutnost prokázat skutečné zdravotní riziko</a:t>
            </a:r>
          </a:p>
          <a:p>
            <a:r>
              <a:rPr lang="cs-CZ" dirty="0" err="1"/>
              <a:t>Rewe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Zentralfinanz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fytosanitární kontroly jablek – ochrana před štítenkou zhoubnou</a:t>
            </a:r>
            <a:endParaRPr lang="cs-CZ" altLang="cs-CZ" dirty="0"/>
          </a:p>
          <a:p>
            <a:r>
              <a:rPr lang="cs-CZ" altLang="cs-CZ" dirty="0"/>
              <a:t>UHT mléko:</a:t>
            </a:r>
          </a:p>
          <a:p>
            <a:pPr lvl="1"/>
            <a:r>
              <a:rPr lang="cs-CZ" altLang="cs-CZ" dirty="0"/>
              <a:t>systémy kontroly v čl. st. jsou dostatečné</a:t>
            </a:r>
          </a:p>
          <a:p>
            <a:r>
              <a:rPr lang="cs-CZ" altLang="cs-CZ" dirty="0"/>
              <a:t>Komise vs. UK (dovoz drůbežího masa)</a:t>
            </a:r>
          </a:p>
          <a:p>
            <a:pPr lvl="1"/>
            <a:r>
              <a:rPr lang="cs-CZ" altLang="cs-CZ" dirty="0"/>
              <a:t>zákaz </a:t>
            </a:r>
            <a:r>
              <a:rPr lang="cs-CZ" altLang="cs-CZ" dirty="0" err="1"/>
              <a:t>drůb</a:t>
            </a:r>
            <a:r>
              <a:rPr lang="cs-CZ" altLang="cs-CZ" dirty="0"/>
              <a:t>. s ohledem na nedostatečnou kontrolu ve Francii…</a:t>
            </a:r>
          </a:p>
          <a:p>
            <a:r>
              <a:rPr lang="cs-CZ" altLang="cs-CZ" dirty="0" err="1"/>
              <a:t>Sandoz</a:t>
            </a:r>
            <a:r>
              <a:rPr lang="cs-CZ" altLang="cs-CZ" dirty="0"/>
              <a:t> BV – zdravotní předpisy požadující kontrolu zboží</a:t>
            </a:r>
          </a:p>
          <a:p>
            <a:pPr lvl="1"/>
            <a:r>
              <a:rPr lang="cs-CZ" altLang="cs-CZ" dirty="0"/>
              <a:t>müsli tyčinky – s ohledem na absenci harmonizace a za předpokladu, že je dovoz povolován, obsahují-li rozumné množství odpovídající potřebám výživy - možné jejich uplatňování,</a:t>
            </a:r>
          </a:p>
          <a:p>
            <a:r>
              <a:rPr lang="cs-CZ" altLang="cs-CZ" dirty="0"/>
              <a:t>Komise v Německo (z. o čistotě piva)</a:t>
            </a:r>
          </a:p>
          <a:p>
            <a:pPr lvl="1"/>
            <a:r>
              <a:rPr lang="cs-CZ" altLang="cs-CZ" dirty="0"/>
              <a:t>zakázány všechny přísady, ne jen ty, </a:t>
            </a:r>
            <a:r>
              <a:rPr lang="cs-CZ" altLang="cs-CZ" dirty="0" err="1"/>
              <a:t>kt</a:t>
            </a:r>
            <a:r>
              <a:rPr lang="cs-CZ" altLang="cs-CZ" dirty="0"/>
              <a:t>. by něm. spotřebiteli mohly vadit</a:t>
            </a:r>
          </a:p>
          <a:p>
            <a:pPr lvl="1"/>
            <a:r>
              <a:rPr lang="cs-CZ" altLang="cs-CZ" dirty="0"/>
              <a:t>neúměrnost chráněnému zájmu a neproporcionální</a:t>
            </a:r>
          </a:p>
          <a:p>
            <a:r>
              <a:rPr lang="cs-CZ" altLang="cs-CZ" dirty="0"/>
              <a:t>Ker-Optika</a:t>
            </a:r>
          </a:p>
          <a:p>
            <a:pPr lvl="1"/>
            <a:r>
              <a:rPr lang="cs-CZ" altLang="cs-CZ" dirty="0"/>
              <a:t>zákaz prodeje kontaktních čoček mimo prodejny specializující se na prodej zdravotnických prostředků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ochrana národního bohatství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zatím „pusto“</a:t>
            </a:r>
          </a:p>
          <a:p>
            <a:r>
              <a:rPr lang="cs-CZ" altLang="cs-CZ"/>
              <a:t>zmíněno jako možnost ve v. Komise vs. Itálie – vývozní dávka z uměleckých pokladů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ochrana průmyslového a obchodního vlastnictví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tedy ochrana práv duševního vlastnictví</a:t>
            </a:r>
          </a:p>
          <a:p>
            <a:r>
              <a:rPr lang="cs-CZ" altLang="cs-CZ"/>
              <a:t>oddělení existence práva a jeho výkonu + teorie vyčerpání práv</a:t>
            </a:r>
          </a:p>
          <a:p>
            <a:r>
              <a:rPr lang="cs-CZ" altLang="cs-CZ"/>
              <a:t>Centrafarm BV vs. Sterling Drug Inc.</a:t>
            </a:r>
          </a:p>
          <a:p>
            <a:pPr lvl="1"/>
            <a:r>
              <a:rPr lang="cs-CZ" altLang="cs-CZ"/>
              <a:t>C. dovážel léky z VB, kde je Sterling uvedl. do Nizozemí </a:t>
            </a:r>
          </a:p>
          <a:p>
            <a:pPr lvl="1"/>
            <a:r>
              <a:rPr lang="cs-CZ" altLang="cs-CZ"/>
              <a:t>uvedení na trh ve st. kde ochrana neexistuje bez souhlasu majitele -</a:t>
            </a:r>
            <a:r>
              <a:rPr lang="en-US" altLang="cs-CZ"/>
              <a:t>&gt;</a:t>
            </a:r>
            <a:r>
              <a:rPr lang="cs-CZ" altLang="cs-CZ"/>
              <a:t> nedochází k vyčerpání práv</a:t>
            </a:r>
          </a:p>
          <a:p>
            <a:r>
              <a:rPr lang="cs-CZ" altLang="cs-CZ"/>
              <a:t>Silhouette International v Hartlauer Handelsgesellschaft</a:t>
            </a:r>
            <a:r>
              <a:rPr lang="en-US" altLang="cs-CZ"/>
              <a:t> </a:t>
            </a:r>
            <a:endParaRPr lang="cs-CZ" altLang="cs-CZ"/>
          </a:p>
          <a:p>
            <a:pPr lvl="1"/>
            <a:r>
              <a:rPr lang="cs-CZ" altLang="cs-CZ"/>
              <a:t>brýle uvedeny na trh v Bulharsku, tedy v tehdy nečlenském státu ES a následně dovezeny do Rakouska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6042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0206684C-0122-4A58-B4D6-90BB1D5439A3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Unijní harmonizace, ochrana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Právní základ pro harmonizaci – čl. 114 SFEU:</a:t>
            </a:r>
          </a:p>
          <a:p>
            <a:pPr lvl="1"/>
            <a:r>
              <a:rPr lang="cs-CZ" altLang="cs-CZ" dirty="0"/>
              <a:t>…Evropský parlament a </a:t>
            </a:r>
            <a:r>
              <a:rPr lang="cs-CZ" altLang="cs-CZ" u="sng" dirty="0">
                <a:solidFill>
                  <a:srgbClr val="FF0000"/>
                </a:solidFill>
              </a:rPr>
              <a:t>Rada</a:t>
            </a:r>
            <a:r>
              <a:rPr lang="cs-CZ" altLang="cs-CZ" dirty="0"/>
              <a:t> řádným legislativním postupem po konzultaci s Hospodářským a sociálním výborem přijímají opatření ke sbližování ustanovení právních a správních předpisů členských států, jejichž účelem je vytvoření a fungování vnitřního trhu.</a:t>
            </a:r>
          </a:p>
          <a:p>
            <a:r>
              <a:rPr lang="cs-CZ" altLang="cs-CZ" dirty="0"/>
              <a:t>Ochrana cílového spotřebitele</a:t>
            </a:r>
          </a:p>
          <a:p>
            <a:pPr lvl="1"/>
            <a:r>
              <a:rPr lang="cs-CZ" altLang="cs-CZ" dirty="0"/>
              <a:t>Povinnost výrobců uvádět na trh </a:t>
            </a:r>
            <a:r>
              <a:rPr lang="cs-CZ" altLang="cs-CZ" dirty="0">
                <a:solidFill>
                  <a:srgbClr val="FF0000"/>
                </a:solidFill>
              </a:rPr>
              <a:t>bezpečné</a:t>
            </a:r>
            <a:r>
              <a:rPr lang="cs-CZ" altLang="cs-CZ" dirty="0"/>
              <a:t> výrobky</a:t>
            </a:r>
          </a:p>
          <a:p>
            <a:pPr lvl="1"/>
            <a:r>
              <a:rPr lang="cs-CZ" dirty="0"/>
              <a:t>Systém rychlého varování pro potraviny a krmiva (</a:t>
            </a:r>
            <a:r>
              <a:rPr lang="cs-CZ" dirty="0">
                <a:solidFill>
                  <a:srgbClr val="FF0000"/>
                </a:solidFill>
              </a:rPr>
              <a:t>RASFF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RAPEX</a:t>
            </a:r>
            <a:r>
              <a:rPr lang="cs-CZ" dirty="0"/>
              <a:t> (Rapid </a:t>
            </a:r>
            <a:r>
              <a:rPr lang="cs-CZ" dirty="0" err="1"/>
              <a:t>Alert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Non-Food </a:t>
            </a:r>
            <a:r>
              <a:rPr lang="cs-CZ" dirty="0" err="1"/>
              <a:t>Products</a:t>
            </a:r>
            <a:r>
              <a:rPr lang="cs-CZ" dirty="0"/>
              <a:t>)</a:t>
            </a:r>
          </a:p>
          <a:p>
            <a:r>
              <a:rPr lang="cs-CZ" altLang="cs-CZ" dirty="0"/>
              <a:t>Zajištění ochrany</a:t>
            </a:r>
          </a:p>
          <a:p>
            <a:pPr lvl="1"/>
            <a:r>
              <a:rPr lang="cs-CZ" altLang="cs-CZ" dirty="0"/>
              <a:t>Členskými státy čl. 36 SFEU, soudcovské výjimky)</a:t>
            </a:r>
          </a:p>
          <a:p>
            <a:pPr lvl="1"/>
            <a:r>
              <a:rPr lang="cs-CZ" altLang="cs-CZ" dirty="0"/>
              <a:t>Komisí (výjimečně v případě potravin)</a:t>
            </a:r>
          </a:p>
          <a:p>
            <a:pPr lvl="1"/>
            <a:r>
              <a:rPr lang="cs-CZ" altLang="cs-CZ" dirty="0"/>
              <a:t>Limity v harmonizované oblasti – případ C-5/94 </a:t>
            </a:r>
            <a:r>
              <a:rPr lang="cs-CZ" altLang="cs-CZ" dirty="0" err="1"/>
              <a:t>Hedley</a:t>
            </a:r>
            <a:r>
              <a:rPr lang="cs-CZ" altLang="cs-CZ" dirty="0"/>
              <a:t> </a:t>
            </a:r>
            <a:r>
              <a:rPr lang="cs-CZ" altLang="cs-CZ" dirty="0" err="1"/>
              <a:t>Lomas</a:t>
            </a:r>
            <a:r>
              <a:rPr lang="cs-CZ" altLang="cs-CZ" dirty="0"/>
              <a:t> </a:t>
            </a:r>
          </a:p>
          <a:p>
            <a:pPr lvl="2"/>
            <a:r>
              <a:rPr lang="cs-CZ" altLang="cs-CZ" dirty="0"/>
              <a:t>španělská jatka. VB odmítá udělit licenci na vývoz živých ovcí do </a:t>
            </a:r>
            <a:r>
              <a:rPr lang="cs-CZ" altLang="cs-CZ" dirty="0" err="1"/>
              <a:t>Šp</a:t>
            </a:r>
            <a:r>
              <a:rPr lang="cs-CZ" altLang="cs-CZ" dirty="0"/>
              <a:t>. pro špatné zacházení s nimi. Regulováno nicméně směrnicí, ta nicméně neznala kontrolní mechanismy</a:t>
            </a:r>
          </a:p>
          <a:p>
            <a:pPr lvl="2"/>
            <a:r>
              <a:rPr lang="cs-CZ" altLang="cs-CZ" dirty="0"/>
              <a:t>státy si musí důvěřovat</a:t>
            </a:r>
          </a:p>
          <a:p>
            <a:pPr lvl="1"/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0F5412-4712-49A8-B41A-2FF0389230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AACCF2-865F-4F06-86BE-17CAC73B9A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1D425E-A82D-44F9-B5EF-0D2B863A3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Otázky, které si budeme klást: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D45C64-6919-4742-A20D-9CA48B96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Může ČR omezovat či přímo zakazovat dovoz zboží ze zahraničí?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Může si ČR nastavit vlastní normy na zboží?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Může EU sama určovat normy na zboží, a tím „vnucovat“ standardy ČR?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Může ČR jednostranně postihovat porušení pravidel ze strany jiného státu či jeho výrobce?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830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0F5412-4712-49A8-B41A-2FF0389230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AACCF2-865F-4F06-86BE-17CAC73B9A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1D425E-A82D-44F9-B5EF-0D2B863A3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 k našim otázkám: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D45C64-6919-4742-A20D-9CA48B96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Může ČR omezovat či přímo zakazovat dovoz zboží ze zahraničí?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Může si ČR nastavit vlastní normy na zboží?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Může EU sama určovat normy na zboží, a tím „vnucovat“ standardy ČR?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Může ČR jednostranně postihovat porušení pravidel ze strany jiného státu či jeho výrobce?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246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4E2C74-5AC5-4860-B858-3C9F393E63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15131-E14C-415B-BFB2-49AE35772F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0C76834-79A2-48CE-8806-05A75DA0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 a </a:t>
            </a:r>
            <a:r>
              <a:rPr lang="cs-CZ" dirty="0" err="1"/>
              <a:t>nashledanou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97FA2F5-E0A0-4803-BDB6-06C6ACBA0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07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souvislosti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Byla formulována řada ekonomických teorií mezinárodního obchodu:</a:t>
            </a:r>
          </a:p>
          <a:p>
            <a:pPr lvl="1"/>
            <a:r>
              <a:rPr lang="cs-CZ" dirty="0"/>
              <a:t>Merkantilismus</a:t>
            </a:r>
          </a:p>
          <a:p>
            <a:pPr lvl="1"/>
            <a:r>
              <a:rPr lang="cs-CZ" dirty="0"/>
              <a:t>Teorie absolutních výhod</a:t>
            </a:r>
          </a:p>
          <a:p>
            <a:pPr lvl="1"/>
            <a:r>
              <a:rPr lang="cs-CZ" dirty="0"/>
              <a:t>Teorie komparativních výhod</a:t>
            </a:r>
          </a:p>
          <a:p>
            <a:pPr lvl="1"/>
            <a:r>
              <a:rPr lang="cs-CZ" dirty="0"/>
              <a:t>aj.</a:t>
            </a:r>
          </a:p>
          <a:p>
            <a:r>
              <a:rPr lang="cs-CZ" dirty="0"/>
              <a:t>Podstatné je, že převládá přesvědčení o tom, že </a:t>
            </a:r>
            <a:r>
              <a:rPr lang="cs-CZ" dirty="0">
                <a:solidFill>
                  <a:srgbClr val="FF0000"/>
                </a:solidFill>
              </a:rPr>
              <a:t>výhody liberalizace mezinárodního obchodu převažují </a:t>
            </a:r>
            <a:r>
              <a:rPr lang="cs-CZ" dirty="0"/>
              <a:t>nad nevýhodami liberalizace</a:t>
            </a:r>
          </a:p>
          <a:p>
            <a:r>
              <a:rPr lang="cs-CZ" dirty="0"/>
              <a:t>EU představuje zhmotnění liberalizačních tendencí  v mezinárodním obchodě (byť na regionální úrovni)</a:t>
            </a:r>
          </a:p>
          <a:p>
            <a:pPr lvl="1"/>
            <a:r>
              <a:rPr lang="cs-CZ" altLang="cs-CZ" dirty="0"/>
              <a:t>Celní unie</a:t>
            </a:r>
          </a:p>
          <a:p>
            <a:pPr lvl="1"/>
            <a:r>
              <a:rPr lang="cs-CZ" altLang="cs-CZ" dirty="0"/>
              <a:t>Společný trh</a:t>
            </a:r>
          </a:p>
          <a:p>
            <a:pPr lvl="1"/>
            <a:r>
              <a:rPr lang="cs-CZ" altLang="cs-CZ" dirty="0"/>
              <a:t>Jednotný vnitřní trh</a:t>
            </a:r>
          </a:p>
          <a:p>
            <a:pPr lvl="1"/>
            <a:r>
              <a:rPr lang="cs-CZ" altLang="cs-CZ" dirty="0"/>
              <a:t>Hospodářská a měnová unie</a:t>
            </a:r>
          </a:p>
        </p:txBody>
      </p:sp>
    </p:spTree>
    <p:extLst>
      <p:ext uri="{BB962C8B-B14F-4D97-AF65-F5344CB8AC3E}">
        <p14:creationId xmlns:p14="http://schemas.microsoft.com/office/powerpoint/2010/main" val="115715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Jednotný vnitřní trh (JVT)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JVT = prostor, ve kterém platí tzv. čtyři základní svobody, a to volný pohyb:</a:t>
            </a:r>
          </a:p>
          <a:p>
            <a:pPr lvl="1"/>
            <a:r>
              <a:rPr lang="cs-CZ" altLang="cs-CZ" dirty="0"/>
              <a:t>Zboží; </a:t>
            </a:r>
          </a:p>
          <a:p>
            <a:pPr lvl="1"/>
            <a:r>
              <a:rPr lang="cs-CZ" altLang="cs-CZ" dirty="0"/>
              <a:t>Osob; </a:t>
            </a:r>
          </a:p>
          <a:p>
            <a:pPr lvl="1"/>
            <a:r>
              <a:rPr lang="cs-CZ" altLang="cs-CZ" dirty="0"/>
              <a:t>Služeb;</a:t>
            </a:r>
          </a:p>
          <a:p>
            <a:pPr lvl="1"/>
            <a:r>
              <a:rPr lang="cs-CZ" altLang="cs-CZ" dirty="0"/>
              <a:t>Kapitálu.</a:t>
            </a:r>
          </a:p>
          <a:p>
            <a:r>
              <a:rPr lang="cs-CZ" altLang="cs-CZ" dirty="0"/>
              <a:t>zajištěna ochrana hospodářské soutěže</a:t>
            </a:r>
          </a:p>
          <a:p>
            <a:r>
              <a:rPr lang="cs-CZ" altLang="cs-CZ" dirty="0"/>
              <a:t>regulována státní pomoc</a:t>
            </a:r>
          </a:p>
          <a:p>
            <a:r>
              <a:rPr lang="cs-CZ" altLang="cs-CZ" dirty="0"/>
              <a:t>Základní zásada JVT: zákaz diskriminace na základě původu nebo státní příslušnosti, adresátem – státy i jednotlivci</a:t>
            </a:r>
          </a:p>
          <a:p>
            <a:r>
              <a:rPr lang="cs-CZ" altLang="cs-CZ" dirty="0"/>
              <a:t>Zajištění volného obchodu:</a:t>
            </a:r>
          </a:p>
          <a:p>
            <a:pPr lvl="1"/>
            <a:r>
              <a:rPr lang="cs-CZ" altLang="cs-CZ" dirty="0"/>
              <a:t>Odstraněním překážek</a:t>
            </a:r>
          </a:p>
          <a:p>
            <a:pPr lvl="1"/>
            <a:r>
              <a:rPr lang="cs-CZ" altLang="cs-CZ" dirty="0"/>
              <a:t>Harmonizací standardů</a:t>
            </a:r>
          </a:p>
          <a:p>
            <a:pPr lvl="1"/>
            <a:r>
              <a:rPr lang="cs-CZ" altLang="cs-CZ" dirty="0"/>
              <a:t>Povinností uznávat cizí neharmonizované standardy</a:t>
            </a:r>
          </a:p>
        </p:txBody>
      </p:sp>
    </p:spTree>
    <p:extLst>
      <p:ext uri="{BB962C8B-B14F-4D97-AF65-F5344CB8AC3E}">
        <p14:creationId xmlns:p14="http://schemas.microsoft.com/office/powerpoint/2010/main" val="1848440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Volný pohyb zboží</a:t>
            </a:r>
          </a:p>
        </p:txBody>
      </p:sp>
      <p:sp>
        <p:nvSpPr>
          <p:cNvPr id="30723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Právní úprava EU zajišťující volný obchod (zhmotnění ekonomických teorií v právu)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altLang="cs-CZ" dirty="0"/>
              <a:t>zákaz cel a obdobných poplatků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altLang="cs-CZ" dirty="0"/>
              <a:t>zákaz kvót a obdobných opatření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altLang="cs-CZ" dirty="0"/>
              <a:t>zákaz daňové diskriminace</a:t>
            </a:r>
          </a:p>
          <a:p>
            <a:r>
              <a:rPr lang="cs-CZ" altLang="cs-CZ" dirty="0"/>
              <a:t>vše pravidla dopadající </a:t>
            </a:r>
            <a:r>
              <a:rPr lang="cs-CZ" altLang="cs-CZ" b="1" u="sng" dirty="0"/>
              <a:t>pouze</a:t>
            </a:r>
            <a:r>
              <a:rPr lang="cs-CZ" altLang="cs-CZ" dirty="0"/>
              <a:t> na členské státy)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Definice zboží</a:t>
            </a:r>
            <a:endParaRPr lang="en-US" alt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výrobky, </a:t>
            </a:r>
            <a:r>
              <a:rPr lang="cs-CZ" altLang="cs-CZ" dirty="0" err="1"/>
              <a:t>kt</a:t>
            </a:r>
            <a:r>
              <a:rPr lang="cs-CZ" altLang="cs-CZ" dirty="0"/>
              <a:t>. mají hodnotu vyjádřitelnou v penězích a </a:t>
            </a:r>
            <a:r>
              <a:rPr lang="cs-CZ" altLang="cs-CZ" dirty="0" err="1"/>
              <a:t>kt</a:t>
            </a:r>
            <a:r>
              <a:rPr lang="cs-CZ" altLang="cs-CZ" dirty="0"/>
              <a:t>. jsou právně způsobilé být předmětem obchodních transakcí (případ 7/68 Komise vs. Itálie).</a:t>
            </a:r>
          </a:p>
          <a:p>
            <a:r>
              <a:rPr lang="cs-CZ" altLang="cs-CZ" dirty="0"/>
              <a:t>Za zboží se tak mj. považují:</a:t>
            </a:r>
          </a:p>
          <a:p>
            <a:pPr lvl="1"/>
            <a:r>
              <a:rPr lang="cs-CZ" altLang="cs-CZ" dirty="0"/>
              <a:t>zemědělské výrobky</a:t>
            </a:r>
          </a:p>
          <a:p>
            <a:pPr lvl="1"/>
            <a:r>
              <a:rPr lang="cs-CZ" altLang="cs-CZ" dirty="0"/>
              <a:t>umělecké předměty</a:t>
            </a:r>
          </a:p>
          <a:p>
            <a:pPr lvl="1"/>
            <a:r>
              <a:rPr lang="cs-CZ" altLang="cs-CZ" dirty="0"/>
              <a:t>předměty duševního vlastnictví (zvukové nahrávky na discích a kazetách, PC programy)</a:t>
            </a:r>
          </a:p>
          <a:p>
            <a:pPr lvl="1"/>
            <a:r>
              <a:rPr lang="cs-CZ" altLang="cs-CZ" dirty="0"/>
              <a:t>výrobky dodávané spolu se službou (voda, energie i elektřina)</a:t>
            </a:r>
          </a:p>
          <a:p>
            <a:pPr lvl="1"/>
            <a:r>
              <a:rPr lang="cs-CZ" altLang="cs-CZ" dirty="0"/>
              <a:t>suroviny</a:t>
            </a:r>
          </a:p>
          <a:p>
            <a:pPr lvl="1"/>
            <a:r>
              <a:rPr lang="cs-CZ" altLang="cs-CZ" dirty="0"/>
              <a:t>odpadky (kladná peněžní hodnota tedy není definičním znakem zboží)</a:t>
            </a:r>
            <a:endParaRPr lang="en-US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Původ výrobků – režim E</a:t>
            </a:r>
            <a:r>
              <a:rPr lang="en-US" altLang="cs-CZ"/>
              <a:t>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výrobky, které mají původ v členských státech</a:t>
            </a:r>
          </a:p>
          <a:p>
            <a:endParaRPr lang="cs-CZ" altLang="cs-CZ"/>
          </a:p>
          <a:p>
            <a:r>
              <a:rPr lang="cs-CZ" altLang="cs-CZ"/>
              <a:t>výrobky, které mají původ v 3. státech, ale které jsou již v některém ze členských států ve volném oběhu. (viz. případ Dassonville)</a:t>
            </a:r>
            <a:endParaRPr lang="en-US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Zákaz finanční omezení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Čl. 30</a:t>
            </a:r>
            <a:r>
              <a:rPr lang="en-US" altLang="cs-CZ" dirty="0"/>
              <a:t> SFEU</a:t>
            </a:r>
            <a:endParaRPr lang="cs-CZ" altLang="cs-CZ" dirty="0"/>
          </a:p>
          <a:p>
            <a:pPr lvl="1"/>
            <a:r>
              <a:rPr lang="cs-CZ" altLang="cs-CZ" i="1" dirty="0"/>
              <a:t>Dovozní nebo vývozní </a:t>
            </a:r>
            <a:r>
              <a:rPr lang="cs-CZ" altLang="cs-CZ" i="1" dirty="0">
                <a:solidFill>
                  <a:srgbClr val="FF0000"/>
                </a:solidFill>
              </a:rPr>
              <a:t>cla</a:t>
            </a:r>
            <a:r>
              <a:rPr lang="cs-CZ" altLang="cs-CZ" i="1" dirty="0"/>
              <a:t> a </a:t>
            </a:r>
            <a:r>
              <a:rPr lang="cs-CZ" altLang="cs-CZ" i="1" dirty="0">
                <a:solidFill>
                  <a:srgbClr val="FF0000"/>
                </a:solidFill>
              </a:rPr>
              <a:t>poplatky</a:t>
            </a:r>
            <a:r>
              <a:rPr lang="cs-CZ" altLang="cs-CZ" i="1" dirty="0"/>
              <a:t> s rovnocenným účinkem jsou mezi členskými státy zakázány. Tento zákaz se vztahuje také na cla fiskální povahy.</a:t>
            </a:r>
          </a:p>
          <a:p>
            <a:r>
              <a:rPr lang="cs-CZ" altLang="cs-CZ" dirty="0"/>
              <a:t>Zákaz je absolutní!</a:t>
            </a:r>
          </a:p>
          <a:p>
            <a:pPr lvl="1"/>
            <a:r>
              <a:rPr lang="cs-CZ" altLang="cs-CZ" dirty="0"/>
              <a:t>zákaz se vztahuje také na jednotlivé regiony členských států</a:t>
            </a:r>
          </a:p>
          <a:p>
            <a:r>
              <a:rPr lang="cs-CZ" altLang="cs-CZ" dirty="0"/>
              <a:t>KOMISE v. ITÁLIE – ospravedlnění není možné</a:t>
            </a:r>
          </a:p>
          <a:p>
            <a:endParaRPr lang="cs-CZ" altLang="cs-CZ" dirty="0"/>
          </a:p>
          <a:p>
            <a:r>
              <a:rPr lang="cs-CZ" altLang="cs-CZ" dirty="0"/>
              <a:t>Co je to clo a poplatek s rovnocenným účinkem?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33B550F8F34241A1C7C64536AF6931" ma:contentTypeVersion="14" ma:contentTypeDescription="Vytvoří nový dokument" ma:contentTypeScope="" ma:versionID="93299f25716978935da17c38c23804b3">
  <xsd:schema xmlns:xsd="http://www.w3.org/2001/XMLSchema" xmlns:xs="http://www.w3.org/2001/XMLSchema" xmlns:p="http://schemas.microsoft.com/office/2006/metadata/properties" xmlns:ns3="cf78f84f-7818-4b4d-b6ac-ba0cd8f40d53" xmlns:ns4="857e518f-e2fd-4de5-9649-7bf22525e9a0" targetNamespace="http://schemas.microsoft.com/office/2006/metadata/properties" ma:root="true" ma:fieldsID="128a9a6d9f98dce28c517c1457ec2c70" ns3:_="" ns4:_="">
    <xsd:import namespace="cf78f84f-7818-4b4d-b6ac-ba0cd8f40d53"/>
    <xsd:import namespace="857e518f-e2fd-4de5-9649-7bf22525e9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8f84f-7818-4b4d-b6ac-ba0cd8f40d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e518f-e2fd-4de5-9649-7bf22525e9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0457E6-F18A-41DB-9273-B0B34F7607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78f84f-7818-4b4d-b6ac-ba0cd8f40d53"/>
    <ds:schemaRef ds:uri="857e518f-e2fd-4de5-9649-7bf22525e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AAC895-226E-4CBC-AD9B-E3C9E10FFDF8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857e518f-e2fd-4de5-9649-7bf22525e9a0"/>
    <ds:schemaRef ds:uri="cf78f84f-7818-4b4d-b6ac-ba0cd8f40d53"/>
  </ds:schemaRefs>
</ds:datastoreItem>
</file>

<file path=customXml/itemProps3.xml><?xml version="1.0" encoding="utf-8"?>
<ds:datastoreItem xmlns:ds="http://schemas.openxmlformats.org/officeDocument/2006/customXml" ds:itemID="{07F10445-9271-4B95-A4C7-6E6C0D0F2D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 (1)</Template>
  <TotalTime>5</TotalTime>
  <Words>1728</Words>
  <Application>Microsoft Office PowerPoint</Application>
  <PresentationFormat>Širokoúhlá obrazovka</PresentationFormat>
  <Paragraphs>219</Paragraphs>
  <Slides>31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Tahoma</vt:lpstr>
      <vt:lpstr>Trebuchet MS</vt:lpstr>
      <vt:lpstr>Wingdings</vt:lpstr>
      <vt:lpstr>Prezentace_MU_CZ</vt:lpstr>
      <vt:lpstr>Volný pohyb zboží</vt:lpstr>
      <vt:lpstr>Prezentace aplikace PowerPoint</vt:lpstr>
      <vt:lpstr>Otázky, které si budeme klást:</vt:lpstr>
      <vt:lpstr>Ekonomické souvislosti</vt:lpstr>
      <vt:lpstr>Jednotný vnitřní trh (JVT)</vt:lpstr>
      <vt:lpstr>Volný pohyb zboží</vt:lpstr>
      <vt:lpstr>Definice zboží</vt:lpstr>
      <vt:lpstr>Původ výrobků – režim EU</vt:lpstr>
      <vt:lpstr>Zákaz finanční omezení</vt:lpstr>
      <vt:lpstr>Odlišení cel a dávek od daní</vt:lpstr>
      <vt:lpstr>Zákaz množstevních omezení</vt:lpstr>
      <vt:lpstr>Co je to opatření s rovnocenným účinkem?</vt:lpstr>
      <vt:lpstr>Co je to opatření s obdobným účinkem? II.</vt:lpstr>
      <vt:lpstr>Případ CASSIS DE DIJON </vt:lpstr>
      <vt:lpstr>Ad CASSIS …</vt:lpstr>
      <vt:lpstr>Podmínky dovolenosti omezení</vt:lpstr>
      <vt:lpstr>Důsledek Cassisu</vt:lpstr>
      <vt:lpstr>Hodnoty vyššího zájmu</vt:lpstr>
      <vt:lpstr>Případ KECK A MITHOUARD</vt:lpstr>
      <vt:lpstr>případ španělské jahody</vt:lpstr>
      <vt:lpstr>Další případy</vt:lpstr>
      <vt:lpstr>výjimky dle čl. 36 SFEU</vt:lpstr>
      <vt:lpstr>důvod veřejné morálky </vt:lpstr>
      <vt:lpstr>důvod veřejného pořádku</vt:lpstr>
      <vt:lpstr>důvod veřejné bezpečnosti </vt:lpstr>
      <vt:lpstr>Ochrana zdraví a života …</vt:lpstr>
      <vt:lpstr>ochrana národního bohatství</vt:lpstr>
      <vt:lpstr>ochrana průmyslového a obchodního vlastnictví</vt:lpstr>
      <vt:lpstr>Unijní harmonizace, ochrana</vt:lpstr>
      <vt:lpstr>Zpět k našim otázkám:</vt:lpstr>
      <vt:lpstr>Děkuji za pozornost a nashledanou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Česku české zboží</dc:title>
  <dc:creator>David Sehnálek</dc:creator>
  <cp:lastModifiedBy>David Sehnálek</cp:lastModifiedBy>
  <cp:revision>10</cp:revision>
  <cp:lastPrinted>1601-01-01T00:00:00Z</cp:lastPrinted>
  <dcterms:created xsi:type="dcterms:W3CDTF">2021-10-29T08:44:07Z</dcterms:created>
  <dcterms:modified xsi:type="dcterms:W3CDTF">2022-02-14T11:20:48Z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0x0101009933B550F8F34241A1C7C64536AF6931</vt:lpwstr>
  </property>
</Properties>
</file>